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02" autoAdjust="0"/>
    <p:restoredTop sz="94660"/>
  </p:normalViewPr>
  <p:slideViewPr>
    <p:cSldViewPr>
      <p:cViewPr>
        <p:scale>
          <a:sx n="125" d="100"/>
          <a:sy n="125" d="100"/>
        </p:scale>
        <p:origin x="2610" y="-230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2FF8-3D0D-4437-A5DC-98D3C55A726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C8E-F734-49FC-A0B6-277A66CB9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9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2FF8-3D0D-4437-A5DC-98D3C55A726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C8E-F734-49FC-A0B6-277A66CB9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94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2FF8-3D0D-4437-A5DC-98D3C55A726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C8E-F734-49FC-A0B6-277A66CB9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592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2FF8-3D0D-4437-A5DC-98D3C55A726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C8E-F734-49FC-A0B6-277A66CB9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06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2FF8-3D0D-4437-A5DC-98D3C55A726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C8E-F734-49FC-A0B6-277A66CB9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9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2FF8-3D0D-4437-A5DC-98D3C55A726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C8E-F734-49FC-A0B6-277A66CB9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734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2FF8-3D0D-4437-A5DC-98D3C55A726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C8E-F734-49FC-A0B6-277A66CB9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84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2FF8-3D0D-4437-A5DC-98D3C55A726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C8E-F734-49FC-A0B6-277A66CB9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2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2FF8-3D0D-4437-A5DC-98D3C55A726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C8E-F734-49FC-A0B6-277A66CB9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69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2FF8-3D0D-4437-A5DC-98D3C55A726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C8E-F734-49FC-A0B6-277A66CB9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86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2FF8-3D0D-4437-A5DC-98D3C55A726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C8E-F734-49FC-A0B6-277A66CB9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60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B2FF8-3D0D-4437-A5DC-98D3C55A726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C4C8E-F734-49FC-A0B6-277A66CB9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59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-15552"/>
            <a:ext cx="6857999" cy="175354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8640" y="282847"/>
            <a:ext cx="2916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Dell EMC</a:t>
            </a:r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から、新しい</a:t>
            </a:r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SSD</a:t>
            </a:r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の使い方のご提案</a:t>
            </a:r>
            <a:r>
              <a:rPr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！</a:t>
            </a:r>
            <a:endParaRPr lang="ja-JP" altLang="en-US" sz="1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09535" y="1424608"/>
            <a:ext cx="30123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キャンペーン期間：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2017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受注</a:t>
            </a:r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まで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8640" y="4269532"/>
            <a:ext cx="3063108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90000"/>
              </a:lnSpc>
              <a:spcBef>
                <a:spcPts val="600"/>
              </a:spcBef>
              <a:buClr>
                <a:srgbClr val="0085C3"/>
              </a:buClr>
            </a:pPr>
            <a:r>
              <a:rPr kumimoji="0" lang="en-US" altLang="ja-JP" b="1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PowerEdge </a:t>
            </a:r>
            <a:r>
              <a:rPr kumimoji="0" lang="en-US" altLang="ja-JP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T330</a:t>
            </a:r>
            <a:endParaRPr kumimoji="0" lang="ja-JP" altLang="en-US" b="1" dirty="0" smtClean="0">
              <a:solidFill>
                <a:srgbClr val="92D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815700" y="3088466"/>
            <a:ext cx="578445" cy="158997"/>
          </a:xfrm>
          <a:prstGeom prst="rect">
            <a:avLst/>
          </a:prstGeom>
          <a:solidFill>
            <a:srgbClr val="92D050"/>
          </a:solidFill>
        </p:spPr>
        <p:txBody>
          <a:bodyPr wrap="square" lIns="54000" tIns="36000" rIns="54000" bIns="36000" rtlCol="0" anchor="ctr">
            <a:noAutofit/>
          </a:bodyPr>
          <a:lstStyle/>
          <a:p>
            <a:pPr algn="ctr"/>
            <a:r>
              <a:rPr kumimoji="0" lang="en-US" altLang="ja-JP" sz="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CPU</a:t>
            </a:r>
            <a:endParaRPr kumimoji="1" lang="ja-JP" altLang="en-US" sz="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396114" y="3088466"/>
            <a:ext cx="990000" cy="159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54000" tIns="36000" rIns="54000" bIns="36000" rtlCol="0" anchor="ctr">
            <a:noAutofit/>
          </a:bodyPr>
          <a:lstStyle/>
          <a:p>
            <a:pPr>
              <a:spcAft>
                <a:spcPts val="0"/>
              </a:spcAft>
              <a:buClr>
                <a:schemeClr val="bg2"/>
              </a:buClr>
            </a:pPr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Xeon® E3-1220 v5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815701" y="3278928"/>
            <a:ext cx="576063" cy="146979"/>
          </a:xfrm>
          <a:prstGeom prst="rect">
            <a:avLst/>
          </a:prstGeom>
          <a:solidFill>
            <a:srgbClr val="92D050"/>
          </a:solidFill>
        </p:spPr>
        <p:txBody>
          <a:bodyPr wrap="square" lIns="54000" tIns="36000" rIns="54000" bIns="36000" rtlCol="0" anchor="ctr">
            <a:noAutofit/>
          </a:bodyPr>
          <a:lstStyle/>
          <a:p>
            <a:pPr algn="ctr"/>
            <a:r>
              <a:rPr kumimoji="0"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メモリ</a:t>
            </a:r>
            <a:endParaRPr kumimoji="1" lang="ja-JP" altLang="en-US" sz="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394145" y="3278928"/>
            <a:ext cx="991718" cy="1469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54000" tIns="36000" rIns="54000" bIns="36000" rtlCol="0" anchor="ctr">
            <a:noAutofit/>
          </a:bodyPr>
          <a:lstStyle/>
          <a:p>
            <a:pPr>
              <a:spcAft>
                <a:spcPts val="0"/>
              </a:spcAft>
              <a:buClr>
                <a:schemeClr val="bg2"/>
              </a:buClr>
            </a:pPr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4GB×1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815701" y="3458594"/>
            <a:ext cx="576063" cy="164345"/>
          </a:xfrm>
          <a:prstGeom prst="rect">
            <a:avLst/>
          </a:prstGeom>
          <a:solidFill>
            <a:srgbClr val="92D050"/>
          </a:solidFill>
        </p:spPr>
        <p:txBody>
          <a:bodyPr wrap="square" lIns="54000" tIns="36000" rIns="54000" bIns="36000" rtlCol="0" anchor="ctr">
            <a:noAutofit/>
          </a:bodyPr>
          <a:lstStyle/>
          <a:p>
            <a:pPr algn="ctr"/>
            <a:r>
              <a:rPr lang="en-US" altLang="ja-JP" sz="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SSD</a:t>
            </a:r>
            <a:endParaRPr lang="ja-JP" altLang="en-US" sz="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394145" y="3458594"/>
            <a:ext cx="991718" cy="1643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54000" tIns="36000" rIns="54000" bIns="36000" rtlCol="0" anchor="ctr">
            <a:noAutofit/>
          </a:bodyPr>
          <a:lstStyle/>
          <a:p>
            <a:pPr>
              <a:spcAft>
                <a:spcPts val="0"/>
              </a:spcAft>
              <a:buClr>
                <a:schemeClr val="bg2"/>
              </a:buClr>
            </a:pPr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200GB×2(RAID1)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815701" y="3671751"/>
            <a:ext cx="1570414" cy="28814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54000" tIns="36000" rIns="54000" bIns="36000" rtlCol="0" anchor="ctr">
            <a:spAutoFit/>
          </a:bodyPr>
          <a:lstStyle/>
          <a:p>
            <a:pPr algn="ctr">
              <a:spcAft>
                <a:spcPts val="0"/>
              </a:spcAft>
              <a:buClr>
                <a:schemeClr val="bg2"/>
              </a:buClr>
            </a:pPr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間翌営業日対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</a:t>
            </a:r>
            <a:endParaRPr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spcAft>
                <a:spcPts val="0"/>
              </a:spcAft>
              <a:buClr>
                <a:schemeClr val="bg2"/>
              </a:buClr>
            </a:pP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ンサイト保守サービス</a:t>
            </a:r>
            <a:endParaRPr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412776" y="8809078"/>
            <a:ext cx="5267151" cy="32523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tIns="28800" bIns="28800" rtlCol="0" anchor="ctr">
            <a:noAutofit/>
          </a:bodyPr>
          <a:lstStyle/>
          <a:p>
            <a:pPr>
              <a:lnSpc>
                <a:spcPct val="110000"/>
              </a:lnSpc>
              <a:tabLst>
                <a:tab pos="1430338" algn="l"/>
                <a:tab pos="2689225" algn="l"/>
              </a:tabLst>
            </a:pPr>
            <a:endParaRPr kumimoji="0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12943" y="7432447"/>
            <a:ext cx="3063108" cy="1306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rgbClr val="0085C3"/>
              </a:buClr>
            </a:pP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</a:t>
            </a:r>
            <a:r>
              <a:rPr kumimoji="0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ストパフォーマンスが高く</a:t>
            </a:r>
            <a:r>
              <a:rPr kumimoji="0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4x1GbE LAN</a:t>
            </a:r>
            <a:r>
              <a:rPr kumimoji="0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を標準</a:t>
            </a: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搭載</a:t>
            </a:r>
            <a:b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奥行</a:t>
            </a:r>
            <a:r>
              <a:rPr kumimoji="0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が浅いシャーシ</a:t>
            </a: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採用</a:t>
            </a:r>
            <a:endParaRPr kumimoji="0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fontAlgn="base">
              <a:buClr>
                <a:srgbClr val="0085C3"/>
              </a:buClr>
            </a:pP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特別キャンペーン価格</a:t>
            </a:r>
          </a:p>
          <a:p>
            <a:pPr lvl="0" fontAlgn="base">
              <a:spcAft>
                <a:spcPts val="300"/>
              </a:spcAft>
              <a:buClr>
                <a:srgbClr val="0085C3"/>
              </a:buClr>
            </a:pPr>
            <a:r>
              <a:rPr kumimoji="0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\320,000</a:t>
            </a:r>
            <a:r>
              <a:rPr kumimoji="0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0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（税抜・配送料込</a:t>
            </a:r>
            <a:r>
              <a:rPr kumimoji="0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0"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spcAft>
                <a:spcPts val="300"/>
              </a:spcAft>
              <a:buClr>
                <a:srgbClr val="0085C3"/>
              </a:buClr>
            </a:pPr>
            <a:r>
              <a:rPr kumimoji="0"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</a:t>
            </a:r>
            <a:r>
              <a:rPr kumimoji="0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型番 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SVPR006-3013</a:t>
            </a:r>
          </a:p>
          <a:p>
            <a:pPr fontAlgn="base">
              <a:spcAft>
                <a:spcPts val="300"/>
              </a:spcAft>
              <a:buClr>
                <a:srgbClr val="0085C3"/>
              </a:buClr>
            </a:pPr>
            <a:r>
              <a:rPr kumimoji="0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</a:t>
            </a:r>
            <a:r>
              <a:rPr kumimoji="0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スペック：</a:t>
            </a:r>
            <a:endParaRPr kumimoji="0"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fontAlgn="base">
              <a:buClr>
                <a:srgbClr val="0085C3"/>
              </a:buClr>
            </a:pPr>
            <a:r>
              <a:rPr kumimoji="0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https://japancatalog.dell.com/pd/poweredge-r430.html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606252" y="4281930"/>
            <a:ext cx="3063108" cy="348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90000"/>
              </a:lnSpc>
              <a:spcBef>
                <a:spcPts val="600"/>
              </a:spcBef>
              <a:buClr>
                <a:srgbClr val="0085C3"/>
              </a:buClr>
            </a:pPr>
            <a:r>
              <a:rPr kumimoji="0" lang="en-US" altLang="ja-JP" b="1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PowerEdge </a:t>
            </a:r>
            <a:r>
              <a:rPr kumimoji="0" lang="en-US" altLang="ja-JP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T430</a:t>
            </a:r>
            <a:endParaRPr kumimoji="0" lang="ja-JP" altLang="en-US" b="1" dirty="0" smtClean="0">
              <a:solidFill>
                <a:srgbClr val="92D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013176" y="2862929"/>
            <a:ext cx="1736714" cy="1081959"/>
            <a:chOff x="5085184" y="2862929"/>
            <a:chExt cx="1570415" cy="1081959"/>
          </a:xfrm>
        </p:grpSpPr>
        <p:sp>
          <p:nvSpPr>
            <p:cNvPr id="82" name="テキスト ボックス 81"/>
            <p:cNvSpPr txBox="1"/>
            <p:nvPr/>
          </p:nvSpPr>
          <p:spPr>
            <a:xfrm>
              <a:off x="5085184" y="2862929"/>
              <a:ext cx="578445" cy="168505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54000" tIns="36000" rIns="54000" bIns="36000" rtlCol="0" anchor="ctr">
              <a:noAutofit/>
            </a:bodyPr>
            <a:lstStyle/>
            <a:p>
              <a:pPr algn="ctr"/>
              <a:r>
                <a:rPr kumimoji="0" lang="en-US" altLang="ja-JP" sz="8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CPU</a:t>
              </a:r>
              <a:endParaRPr kumimoji="1"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5665598" y="2863173"/>
              <a:ext cx="990000" cy="1695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54000" tIns="36000" rIns="54000" bIns="36000" rtlCol="0" anchor="ctr">
              <a:noAutofit/>
            </a:bodyPr>
            <a:lstStyle/>
            <a:p>
              <a:pPr lvl="0" fontAlgn="base">
                <a:buClr>
                  <a:srgbClr val="444444"/>
                </a:buClr>
              </a:pPr>
              <a:r>
                <a:rPr kumimoji="0" lang="en-US" altLang="ja-JP" sz="700" dirty="0" smtClean="0">
                  <a:solidFill>
                    <a:srgbClr val="44444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Xeon® E5-2603 v4×1</a:t>
              </a:r>
              <a:endParaRPr kumimoji="0" lang="en-US" altLang="ja-JP" sz="700" dirty="0">
                <a:solidFill>
                  <a:srgbClr val="44444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5085185" y="3064664"/>
              <a:ext cx="576063" cy="163673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54000" tIns="36000" rIns="54000" bIns="36000" rtlCol="0" anchor="ctr">
              <a:noAutofit/>
            </a:bodyPr>
            <a:lstStyle/>
            <a:p>
              <a:pPr algn="ctr"/>
              <a:r>
                <a:rPr kumimoji="0" lang="ja-JP" altLang="en-US" sz="8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メモリ</a:t>
              </a:r>
              <a:endParaRPr kumimoji="1"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5663629" y="3064664"/>
              <a:ext cx="991718" cy="1636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lIns="54000" tIns="36000" rIns="54000" bIns="36000" rtlCol="0" anchor="ctr">
              <a:noAutofit/>
            </a:bodyPr>
            <a:lstStyle/>
            <a:p>
              <a:pPr>
                <a:spcAft>
                  <a:spcPts val="0"/>
                </a:spcAft>
                <a:buClr>
                  <a:schemeClr val="bg2"/>
                </a:buClr>
              </a:pPr>
              <a:r>
                <a:rPr lang="en-US" altLang="ja-JP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8GB×1</a:t>
              </a:r>
            </a:p>
          </p:txBody>
        </p:sp>
        <p:sp>
          <p:nvSpPr>
            <p:cNvPr id="86" name="テキスト ボックス 85"/>
            <p:cNvSpPr txBox="1"/>
            <p:nvPr/>
          </p:nvSpPr>
          <p:spPr>
            <a:xfrm>
              <a:off x="5085185" y="3259889"/>
              <a:ext cx="576063" cy="166608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54000" tIns="36000" rIns="54000" bIns="36000" rtlCol="0" anchor="ctr">
              <a:noAutofit/>
            </a:bodyPr>
            <a:lstStyle/>
            <a:p>
              <a:pPr algn="ctr"/>
              <a:r>
                <a:rPr kumimoji="1" lang="en-US" altLang="ja-JP" sz="8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SSD</a:t>
              </a:r>
              <a:endParaRPr kumimoji="1"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5663629" y="3259889"/>
              <a:ext cx="991718" cy="1666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lIns="54000" tIns="36000" rIns="54000" bIns="36000" rtlCol="0" anchor="ctr">
              <a:noAutofit/>
            </a:bodyPr>
            <a:lstStyle/>
            <a:p>
              <a:pPr>
                <a:spcAft>
                  <a:spcPts val="0"/>
                </a:spcAft>
                <a:buClr>
                  <a:schemeClr val="bg2"/>
                </a:buClr>
              </a:pPr>
              <a:r>
                <a:rPr lang="en-US" altLang="ja-JP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200GB×2(RAID1)</a:t>
              </a: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5085185" y="3656741"/>
              <a:ext cx="1570414" cy="2881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54000" tIns="36000" rIns="54000" bIns="36000" rtlCol="0" anchor="ctr">
              <a:spAutoFit/>
            </a:bodyPr>
            <a:lstStyle/>
            <a:p>
              <a:pPr algn="ctr">
                <a:spcAft>
                  <a:spcPts val="0"/>
                </a:spcAft>
                <a:buClr>
                  <a:schemeClr val="bg2"/>
                </a:buClr>
              </a:pPr>
              <a:r>
                <a:rPr lang="en-US" altLang="ja-JP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年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間翌営業日対</a:t>
              </a: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応</a:t>
              </a:r>
              <a:endPara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spcAft>
                  <a:spcPts val="0"/>
                </a:spcAft>
                <a:buClr>
                  <a:schemeClr val="bg2"/>
                </a:buClr>
              </a:pP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オ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ンサイト保守サービス</a:t>
              </a:r>
              <a:endPara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5085184" y="3461575"/>
              <a:ext cx="1570163" cy="1561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lIns="54000" tIns="36000" rIns="54000" bIns="36000" rtlCol="0" anchor="ctr">
              <a:noAutofit/>
            </a:bodyPr>
            <a:lstStyle/>
            <a:p>
              <a:pPr algn="ctr">
                <a:spcAft>
                  <a:spcPts val="0"/>
                </a:spcAft>
                <a:buClr>
                  <a:schemeClr val="bg2"/>
                </a:buClr>
              </a:pP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冗長電源搭載</a:t>
              </a:r>
              <a:endPara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16" name="テキスト ボックス 115"/>
          <p:cNvSpPr txBox="1"/>
          <p:nvPr/>
        </p:nvSpPr>
        <p:spPr>
          <a:xfrm>
            <a:off x="3493099" y="7441469"/>
            <a:ext cx="3063108" cy="1306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rgbClr val="0085C3"/>
              </a:buClr>
            </a:pP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高密度フラッシュストレージで</a:t>
            </a:r>
            <a:r>
              <a:rPr kumimoji="0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I/O</a:t>
            </a: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高速化を実現。</a:t>
            </a:r>
            <a:r>
              <a:rPr kumimoji="0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0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en-US" altLang="ja-JP" sz="8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IoT</a:t>
            </a: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時代のフロントサーバ要件に最適。</a:t>
            </a:r>
            <a:endParaRPr kumimoji="0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fontAlgn="base">
              <a:buClr>
                <a:srgbClr val="0085C3"/>
              </a:buClr>
            </a:pP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特別キャンペーン価格</a:t>
            </a:r>
          </a:p>
          <a:p>
            <a:pPr lvl="0" fontAlgn="base">
              <a:spcAft>
                <a:spcPts val="300"/>
              </a:spcAft>
              <a:buClr>
                <a:srgbClr val="0085C3"/>
              </a:buClr>
            </a:pPr>
            <a:r>
              <a:rPr kumimoji="0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\425,000</a:t>
            </a:r>
            <a:r>
              <a:rPr kumimoji="0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0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（税抜・配送料込</a:t>
            </a:r>
            <a:r>
              <a:rPr kumimoji="0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0"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spcAft>
                <a:spcPts val="300"/>
              </a:spcAft>
              <a:buClr>
                <a:srgbClr val="0085C3"/>
              </a:buClr>
            </a:pPr>
            <a:r>
              <a:rPr kumimoji="0"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</a:t>
            </a:r>
            <a:r>
              <a:rPr kumimoji="0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型番 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SVPR007-3013</a:t>
            </a:r>
          </a:p>
          <a:p>
            <a:pPr fontAlgn="base">
              <a:spcAft>
                <a:spcPts val="300"/>
              </a:spcAft>
              <a:buClr>
                <a:srgbClr val="0085C3"/>
              </a:buClr>
            </a:pPr>
            <a:r>
              <a:rPr kumimoji="0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</a:t>
            </a:r>
            <a:r>
              <a:rPr kumimoji="0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スペック：</a:t>
            </a:r>
            <a:endParaRPr kumimoji="0"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fontAlgn="base">
              <a:buClr>
                <a:srgbClr val="0085C3"/>
              </a:buClr>
            </a:pPr>
            <a:r>
              <a:rPr kumimoji="0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https://japancatalog.dell.com/pd/poweredge-r630.html</a:t>
            </a:r>
          </a:p>
        </p:txBody>
      </p:sp>
      <p:sp>
        <p:nvSpPr>
          <p:cNvPr id="54" name="テキスト ボックス 5"/>
          <p:cNvSpPr txBox="1"/>
          <p:nvPr/>
        </p:nvSpPr>
        <p:spPr>
          <a:xfrm>
            <a:off x="188640" y="870610"/>
            <a:ext cx="6005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PC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に搭載される</a:t>
            </a:r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Drive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SSD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を採用するケースがスタンダードになりつつあります。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Dell EMC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では</a:t>
            </a:r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Server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製品に搭載できる</a:t>
            </a:r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SSD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のキャンペーンをご用意いたしました。</a:t>
            </a:r>
          </a:p>
          <a:p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この機会にぜひお試しください</a:t>
            </a: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！</a:t>
            </a: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640" y="494679"/>
            <a:ext cx="476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SSD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搭載モデル 期間限定キャンペーン</a:t>
            </a:r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1835" y="1840860"/>
            <a:ext cx="512388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構成、保守、</a:t>
            </a:r>
            <a:r>
              <a:rPr lang="en-US" altLang="ja-JP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OS</a:t>
            </a:r>
            <a:r>
              <a:rPr lang="ja-JP" altLang="en-US" sz="16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のカスタマイズが可能。</a:t>
            </a:r>
          </a:p>
          <a:p>
            <a:r>
              <a:rPr lang="ja-JP" altLang="en-US" sz="16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すべてのオプションが</a:t>
            </a:r>
            <a:r>
              <a:rPr lang="en-US" altLang="ja-JP" sz="2000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50%</a:t>
            </a:r>
            <a:r>
              <a:rPr lang="ja-JP" altLang="en-US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2000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OFF!</a:t>
            </a:r>
            <a:endParaRPr lang="ja-JP" altLang="en-US" sz="1600" b="1" dirty="0">
              <a:solidFill>
                <a:srgbClr val="92D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963" y="2491206"/>
            <a:ext cx="670731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カスタマイズの詳細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はシェアードプレミア</a:t>
            </a:r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(http://edell.jp/Direct4eu/login.aspx)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をご覧いただく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かお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</a:t>
            </a:r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(0120-912-610)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でお問い合わせください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シェアードプレミアをご利用いただくためには</a:t>
            </a:r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カタログサイト内マイページよりユーザー登録が必要です。</a:t>
            </a:r>
            <a:endParaRPr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ログイン後、</a:t>
            </a:r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Web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キャンペーン商品ページ</a:t>
            </a:r>
            <a:r>
              <a:rPr lang="en-US" altLang="ja-JP" sz="7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&gt;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新規お問い合わせ番号の作成</a:t>
            </a:r>
            <a:r>
              <a:rPr lang="en-US" altLang="ja-JP" sz="7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&gt;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上部バナーよりお進みください。</a:t>
            </a:r>
            <a:endParaRPr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7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7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8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66" y="2928735"/>
            <a:ext cx="956410" cy="1088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88640" y="4088904"/>
            <a:ext cx="153279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sz="900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0" lang="ja-JP" altLang="en-US" sz="900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ソ</a:t>
            </a:r>
            <a:r>
              <a:rPr kumimoji="0" lang="ja-JP" altLang="en-US" sz="900" b="1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ケットタワーサーバー</a:t>
            </a:r>
            <a:endParaRPr lang="ja-JP" altLang="en-US" sz="900" b="1" dirty="0">
              <a:solidFill>
                <a:srgbClr val="92D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0" name="テキスト ボックス 6"/>
          <p:cNvSpPr txBox="1"/>
          <p:nvPr/>
        </p:nvSpPr>
        <p:spPr>
          <a:xfrm>
            <a:off x="221287" y="4522696"/>
            <a:ext cx="3063108" cy="126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rgbClr val="0085C3"/>
              </a:buClr>
            </a:pPr>
            <a:r>
              <a:rPr kumimoji="0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SMB</a:t>
            </a: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やリモートオフィス</a:t>
            </a:r>
            <a:r>
              <a:rPr kumimoji="0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ブランチオフィス向けの拡張性と可用性を備えた</a:t>
            </a:r>
            <a:r>
              <a:rPr kumimoji="0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ソケットタワーです。</a:t>
            </a:r>
            <a:endParaRPr kumimoji="0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fontAlgn="base">
              <a:buClr>
                <a:srgbClr val="0085C3"/>
              </a:buClr>
            </a:pP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特別キャンペーン価格</a:t>
            </a:r>
          </a:p>
          <a:p>
            <a:pPr lvl="0" fontAlgn="base">
              <a:spcAft>
                <a:spcPts val="300"/>
              </a:spcAft>
              <a:buClr>
                <a:srgbClr val="0085C3"/>
              </a:buClr>
            </a:pPr>
            <a:r>
              <a:rPr kumimoji="0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\219,000</a:t>
            </a:r>
            <a:r>
              <a:rPr kumimoji="0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0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（税抜・配送料込）</a:t>
            </a:r>
            <a:endParaRPr kumimoji="0"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fontAlgn="base">
              <a:spcAft>
                <a:spcPts val="300"/>
              </a:spcAft>
              <a:buClr>
                <a:srgbClr val="0085C3"/>
              </a:buClr>
            </a:pPr>
            <a:r>
              <a:rPr kumimoji="0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</a:t>
            </a:r>
            <a:r>
              <a:rPr kumimoji="0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型番 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SVPT005-4011</a:t>
            </a:r>
          </a:p>
          <a:p>
            <a:pPr lvl="0" fontAlgn="base">
              <a:buClr>
                <a:srgbClr val="0085C3"/>
              </a:buClr>
            </a:pPr>
            <a:r>
              <a:rPr kumimoji="0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詳細スペック：</a:t>
            </a:r>
            <a:r>
              <a:rPr kumimoji="0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https://japancatalog.dell.com/pd/poweredge-t330.html</a:t>
            </a:r>
            <a:endParaRPr kumimoji="0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624400" y="4088904"/>
            <a:ext cx="153279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sz="900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0" lang="ja-JP" altLang="en-US" sz="900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ソ</a:t>
            </a:r>
            <a:r>
              <a:rPr kumimoji="0" lang="ja-JP" altLang="en-US" sz="900" b="1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ケットタワーサーバー</a:t>
            </a:r>
            <a:endParaRPr lang="ja-JP" altLang="en-US" sz="900" b="1" dirty="0">
              <a:solidFill>
                <a:srgbClr val="92D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テキスト ボックス 78"/>
          <p:cNvSpPr txBox="1"/>
          <p:nvPr/>
        </p:nvSpPr>
        <p:spPr>
          <a:xfrm>
            <a:off x="3648116" y="4541201"/>
            <a:ext cx="3063108" cy="128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rgbClr val="0085C3"/>
              </a:buClr>
            </a:pPr>
            <a:r>
              <a:rPr kumimoji="0" lang="ja-JP" altLang="en-US" sz="800" spc="-1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高い信頼性を誇るパワフルな</a:t>
            </a:r>
            <a:r>
              <a:rPr kumimoji="0" lang="en-US" altLang="ja-JP" sz="800" spc="-1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0" lang="ja-JP" altLang="en-US" sz="800" spc="-1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ソケットタワーサーバ。優れたパフォーマンス、拡張性、そして静音性をオフィス環境で実現。</a:t>
            </a:r>
            <a:endParaRPr kumimoji="0" lang="en-US" altLang="ja-JP" sz="800" spc="-1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fontAlgn="base">
              <a:buClr>
                <a:srgbClr val="0085C3"/>
              </a:buClr>
            </a:pP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特別キャンペーン価格</a:t>
            </a:r>
          </a:p>
          <a:p>
            <a:pPr lvl="0" fontAlgn="base">
              <a:spcAft>
                <a:spcPts val="300"/>
              </a:spcAft>
              <a:buClr>
                <a:srgbClr val="0085C3"/>
              </a:buClr>
            </a:pPr>
            <a:r>
              <a:rPr kumimoji="0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\304,000</a:t>
            </a:r>
            <a:r>
              <a:rPr kumimoji="0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0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（税抜・配送料込）</a:t>
            </a:r>
            <a:endParaRPr kumimoji="0"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spcAft>
                <a:spcPts val="300"/>
              </a:spcAft>
              <a:buClr>
                <a:srgbClr val="0085C3"/>
              </a:buClr>
            </a:pPr>
            <a:r>
              <a:rPr kumimoji="0"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</a:t>
            </a:r>
            <a:r>
              <a:rPr kumimoji="0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型番 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SVPT006-3011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0"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fontAlgn="base">
              <a:buClr>
                <a:srgbClr val="0085C3"/>
              </a:buClr>
            </a:pPr>
            <a:r>
              <a:rPr kumimoji="0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詳細スペック：</a:t>
            </a:r>
            <a:endParaRPr kumimoji="0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fontAlgn="base">
              <a:buClr>
                <a:srgbClr val="0085C3"/>
              </a:buClr>
            </a:pPr>
            <a:r>
              <a:rPr kumimoji="0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https://japancatalog.dell.com/pd/poweredge-t430.html</a:t>
            </a:r>
          </a:p>
        </p:txBody>
      </p:sp>
      <p:pic>
        <p:nvPicPr>
          <p:cNvPr id="66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906" y="2933322"/>
            <a:ext cx="910073" cy="1035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テキスト ボックス 6"/>
          <p:cNvSpPr txBox="1"/>
          <p:nvPr/>
        </p:nvSpPr>
        <p:spPr>
          <a:xfrm>
            <a:off x="108723" y="7164920"/>
            <a:ext cx="3063108" cy="348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90000"/>
              </a:lnSpc>
              <a:spcBef>
                <a:spcPts val="600"/>
              </a:spcBef>
              <a:buClr>
                <a:srgbClr val="0085C3"/>
              </a:buClr>
            </a:pPr>
            <a:r>
              <a:rPr kumimoji="0" lang="en-US" altLang="ja-JP" b="1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PowerEdge </a:t>
            </a:r>
            <a:r>
              <a:rPr kumimoji="0" lang="en-US" altLang="ja-JP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</a:t>
            </a:r>
            <a:r>
              <a:rPr kumimoji="0" lang="en-US" altLang="ja-JP" b="1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kumimoji="0" lang="en-US" altLang="ja-JP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endParaRPr kumimoji="0" lang="ja-JP" altLang="en-US" b="1" dirty="0" smtClean="0">
              <a:solidFill>
                <a:srgbClr val="92D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08723" y="6984292"/>
            <a:ext cx="153279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sz="900" b="1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0" lang="ja-JP" altLang="en-US" sz="900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ソ</a:t>
            </a:r>
            <a:r>
              <a:rPr kumimoji="0" lang="ja-JP" altLang="en-US" sz="900" b="1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ケットタワーサーバー</a:t>
            </a:r>
            <a:endParaRPr lang="ja-JP" altLang="en-US" sz="900" b="1" dirty="0">
              <a:solidFill>
                <a:srgbClr val="92D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2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09" y="6296029"/>
            <a:ext cx="1364688" cy="28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3" name="Group 72"/>
          <p:cNvGrpSpPr/>
          <p:nvPr/>
        </p:nvGrpSpPr>
        <p:grpSpPr>
          <a:xfrm>
            <a:off x="1641515" y="5913793"/>
            <a:ext cx="1733199" cy="1081959"/>
            <a:chOff x="5085184" y="2862929"/>
            <a:chExt cx="1570415" cy="1081959"/>
          </a:xfrm>
        </p:grpSpPr>
        <p:sp>
          <p:nvSpPr>
            <p:cNvPr id="74" name="テキスト ボックス 81"/>
            <p:cNvSpPr txBox="1"/>
            <p:nvPr/>
          </p:nvSpPr>
          <p:spPr>
            <a:xfrm>
              <a:off x="5085184" y="2862929"/>
              <a:ext cx="578445" cy="168505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54000" tIns="36000" rIns="54000" bIns="36000" rtlCol="0" anchor="ctr">
              <a:noAutofit/>
            </a:bodyPr>
            <a:lstStyle/>
            <a:p>
              <a:pPr algn="ctr"/>
              <a:r>
                <a:rPr kumimoji="0" lang="en-US" altLang="ja-JP" sz="8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CPU</a:t>
              </a:r>
              <a:endParaRPr kumimoji="1"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5" name="テキスト ボックス 82"/>
            <p:cNvSpPr txBox="1"/>
            <p:nvPr/>
          </p:nvSpPr>
          <p:spPr>
            <a:xfrm>
              <a:off x="5665598" y="2863173"/>
              <a:ext cx="990000" cy="1695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54000" tIns="36000" rIns="54000" bIns="36000" rtlCol="0" anchor="ctr">
              <a:noAutofit/>
            </a:bodyPr>
            <a:lstStyle/>
            <a:p>
              <a:pPr lvl="0" fontAlgn="base">
                <a:buClr>
                  <a:srgbClr val="444444"/>
                </a:buClr>
              </a:pPr>
              <a:r>
                <a:rPr kumimoji="0" lang="en-US" altLang="ja-JP" sz="700" dirty="0" smtClean="0">
                  <a:solidFill>
                    <a:srgbClr val="44444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Xeon® E5-2603 v4×1</a:t>
              </a:r>
              <a:endParaRPr kumimoji="0" lang="en-US" altLang="ja-JP" sz="700" dirty="0">
                <a:solidFill>
                  <a:srgbClr val="44444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6" name="テキスト ボックス 83"/>
            <p:cNvSpPr txBox="1"/>
            <p:nvPr/>
          </p:nvSpPr>
          <p:spPr>
            <a:xfrm>
              <a:off x="5085185" y="3064664"/>
              <a:ext cx="576063" cy="163673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54000" tIns="36000" rIns="54000" bIns="36000" rtlCol="0" anchor="ctr">
              <a:noAutofit/>
            </a:bodyPr>
            <a:lstStyle/>
            <a:p>
              <a:pPr algn="ctr"/>
              <a:r>
                <a:rPr kumimoji="0" lang="ja-JP" altLang="en-US" sz="8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メモリ</a:t>
              </a:r>
              <a:endParaRPr kumimoji="1"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7" name="テキスト ボックス 84"/>
            <p:cNvSpPr txBox="1"/>
            <p:nvPr/>
          </p:nvSpPr>
          <p:spPr>
            <a:xfrm>
              <a:off x="5663629" y="3064664"/>
              <a:ext cx="991718" cy="1636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lIns="54000" tIns="36000" rIns="54000" bIns="36000" rtlCol="0" anchor="ctr">
              <a:noAutofit/>
            </a:bodyPr>
            <a:lstStyle/>
            <a:p>
              <a:pPr>
                <a:spcAft>
                  <a:spcPts val="0"/>
                </a:spcAft>
                <a:buClr>
                  <a:schemeClr val="bg2"/>
                </a:buClr>
              </a:pPr>
              <a:r>
                <a:rPr lang="en-US" altLang="ja-JP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8GB×1</a:t>
              </a:r>
            </a:p>
          </p:txBody>
        </p:sp>
        <p:sp>
          <p:nvSpPr>
            <p:cNvPr id="78" name="テキスト ボックス 85"/>
            <p:cNvSpPr txBox="1"/>
            <p:nvPr/>
          </p:nvSpPr>
          <p:spPr>
            <a:xfrm>
              <a:off x="5085185" y="3259889"/>
              <a:ext cx="576063" cy="166608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54000" tIns="36000" rIns="54000" bIns="36000" rtlCol="0" anchor="ctr">
              <a:noAutofit/>
            </a:bodyPr>
            <a:lstStyle/>
            <a:p>
              <a:pPr algn="ctr"/>
              <a:r>
                <a:rPr kumimoji="1" lang="en-US" altLang="ja-JP" sz="8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SSD</a:t>
              </a:r>
              <a:endParaRPr kumimoji="1"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0" name="テキスト ボックス 86"/>
            <p:cNvSpPr txBox="1"/>
            <p:nvPr/>
          </p:nvSpPr>
          <p:spPr>
            <a:xfrm>
              <a:off x="5663629" y="3259889"/>
              <a:ext cx="991718" cy="1666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lIns="54000" tIns="36000" rIns="54000" bIns="36000" rtlCol="0" anchor="ctr">
              <a:noAutofit/>
            </a:bodyPr>
            <a:lstStyle/>
            <a:p>
              <a:pPr>
                <a:spcAft>
                  <a:spcPts val="0"/>
                </a:spcAft>
                <a:buClr>
                  <a:schemeClr val="bg2"/>
                </a:buClr>
              </a:pPr>
              <a:r>
                <a:rPr lang="en-US" altLang="ja-JP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200GB×2(RAID1)</a:t>
              </a:r>
            </a:p>
          </p:txBody>
        </p:sp>
        <p:sp>
          <p:nvSpPr>
            <p:cNvPr id="89" name="テキスト ボックス 87"/>
            <p:cNvSpPr txBox="1"/>
            <p:nvPr/>
          </p:nvSpPr>
          <p:spPr>
            <a:xfrm>
              <a:off x="5085185" y="3656741"/>
              <a:ext cx="1570414" cy="2881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54000" tIns="36000" rIns="54000" bIns="36000" rtlCol="0" anchor="ctr">
              <a:spAutoFit/>
            </a:bodyPr>
            <a:lstStyle/>
            <a:p>
              <a:pPr algn="ctr">
                <a:spcAft>
                  <a:spcPts val="0"/>
                </a:spcAft>
                <a:buClr>
                  <a:schemeClr val="bg2"/>
                </a:buClr>
              </a:pP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3</a:t>
              </a: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年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間翌営業日対</a:t>
              </a: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応</a:t>
              </a:r>
              <a:endPara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spcAft>
                  <a:spcPts val="0"/>
                </a:spcAft>
                <a:buClr>
                  <a:schemeClr val="bg2"/>
                </a:buClr>
              </a:pP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オ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ンサイト保守サービス</a:t>
              </a:r>
              <a:endPara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1" name="テキスト ボックス 89"/>
            <p:cNvSpPr txBox="1"/>
            <p:nvPr/>
          </p:nvSpPr>
          <p:spPr>
            <a:xfrm>
              <a:off x="5085184" y="3461575"/>
              <a:ext cx="1570163" cy="1561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lIns="54000" tIns="36000" rIns="54000" bIns="36000" rtlCol="0" anchor="ctr">
              <a:noAutofit/>
            </a:bodyPr>
            <a:lstStyle/>
            <a:p>
              <a:pPr algn="ctr">
                <a:spcAft>
                  <a:spcPts val="0"/>
                </a:spcAft>
                <a:buClr>
                  <a:schemeClr val="bg2"/>
                </a:buClr>
              </a:pP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冗長電源搭載</a:t>
              </a:r>
              <a:endPara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pic>
        <p:nvPicPr>
          <p:cNvPr id="100" name="Picture 28" descr="「poweredge R630」の画像検索結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116" y="6393114"/>
            <a:ext cx="1301261" cy="250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1" name="Group 100"/>
          <p:cNvGrpSpPr/>
          <p:nvPr/>
        </p:nvGrpSpPr>
        <p:grpSpPr>
          <a:xfrm>
            <a:off x="5096711" y="5898322"/>
            <a:ext cx="1570415" cy="1081959"/>
            <a:chOff x="5085184" y="2862929"/>
            <a:chExt cx="1570415" cy="1081959"/>
          </a:xfrm>
        </p:grpSpPr>
        <p:sp>
          <p:nvSpPr>
            <p:cNvPr id="102" name="テキスト ボックス 81"/>
            <p:cNvSpPr txBox="1"/>
            <p:nvPr/>
          </p:nvSpPr>
          <p:spPr>
            <a:xfrm>
              <a:off x="5085184" y="2862929"/>
              <a:ext cx="578445" cy="168505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54000" tIns="36000" rIns="54000" bIns="36000" rtlCol="0" anchor="ctr">
              <a:noAutofit/>
            </a:bodyPr>
            <a:lstStyle/>
            <a:p>
              <a:pPr algn="ctr"/>
              <a:r>
                <a:rPr kumimoji="0" lang="en-US" altLang="ja-JP" sz="8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CPU</a:t>
              </a:r>
              <a:endParaRPr kumimoji="1"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3" name="テキスト ボックス 82"/>
            <p:cNvSpPr txBox="1"/>
            <p:nvPr/>
          </p:nvSpPr>
          <p:spPr>
            <a:xfrm>
              <a:off x="5665598" y="2863173"/>
              <a:ext cx="990000" cy="1695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54000" tIns="36000" rIns="54000" bIns="36000" rtlCol="0" anchor="ctr">
              <a:noAutofit/>
            </a:bodyPr>
            <a:lstStyle/>
            <a:p>
              <a:pPr lvl="0" fontAlgn="base">
                <a:buClr>
                  <a:srgbClr val="444444"/>
                </a:buClr>
              </a:pPr>
              <a:r>
                <a:rPr kumimoji="0" lang="en-US" altLang="ja-JP" sz="600" dirty="0" smtClean="0">
                  <a:solidFill>
                    <a:srgbClr val="44444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Xeon® E5-2620 v4×1</a:t>
              </a:r>
              <a:endParaRPr kumimoji="0" lang="en-US" altLang="ja-JP" sz="600" dirty="0">
                <a:solidFill>
                  <a:srgbClr val="44444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4" name="テキスト ボックス 83"/>
            <p:cNvSpPr txBox="1"/>
            <p:nvPr/>
          </p:nvSpPr>
          <p:spPr>
            <a:xfrm>
              <a:off x="5085185" y="3064664"/>
              <a:ext cx="576063" cy="163673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54000" tIns="36000" rIns="54000" bIns="36000" rtlCol="0" anchor="ctr">
              <a:noAutofit/>
            </a:bodyPr>
            <a:lstStyle/>
            <a:p>
              <a:pPr algn="ctr"/>
              <a:r>
                <a:rPr kumimoji="0" lang="ja-JP" altLang="en-US" sz="8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メモリ</a:t>
              </a:r>
              <a:endParaRPr kumimoji="1"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5" name="テキスト ボックス 84"/>
            <p:cNvSpPr txBox="1"/>
            <p:nvPr/>
          </p:nvSpPr>
          <p:spPr>
            <a:xfrm>
              <a:off x="5663629" y="3064664"/>
              <a:ext cx="991718" cy="1636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lIns="54000" tIns="36000" rIns="54000" bIns="36000" rtlCol="0" anchor="ctr">
              <a:noAutofit/>
            </a:bodyPr>
            <a:lstStyle/>
            <a:p>
              <a:pPr>
                <a:spcAft>
                  <a:spcPts val="0"/>
                </a:spcAft>
                <a:buClr>
                  <a:schemeClr val="bg2"/>
                </a:buClr>
              </a:pPr>
              <a:r>
                <a:rPr lang="en-US" altLang="ja-JP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8GB×2</a:t>
              </a:r>
            </a:p>
          </p:txBody>
        </p:sp>
        <p:sp>
          <p:nvSpPr>
            <p:cNvPr id="106" name="テキスト ボックス 85"/>
            <p:cNvSpPr txBox="1"/>
            <p:nvPr/>
          </p:nvSpPr>
          <p:spPr>
            <a:xfrm>
              <a:off x="5085185" y="3259889"/>
              <a:ext cx="576063" cy="166608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54000" tIns="36000" rIns="54000" bIns="36000" rtlCol="0" anchor="ctr">
              <a:noAutofit/>
            </a:bodyPr>
            <a:lstStyle/>
            <a:p>
              <a:pPr algn="ctr"/>
              <a:r>
                <a:rPr kumimoji="1" lang="en-US" altLang="ja-JP" sz="8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SSD</a:t>
              </a:r>
              <a:endParaRPr kumimoji="1"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7" name="テキスト ボックス 86"/>
            <p:cNvSpPr txBox="1"/>
            <p:nvPr/>
          </p:nvSpPr>
          <p:spPr>
            <a:xfrm>
              <a:off x="5663629" y="3259889"/>
              <a:ext cx="991718" cy="1666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lIns="54000" tIns="36000" rIns="54000" bIns="36000" rtlCol="0" anchor="ctr">
              <a:noAutofit/>
            </a:bodyPr>
            <a:lstStyle/>
            <a:p>
              <a:pPr>
                <a:spcAft>
                  <a:spcPts val="0"/>
                </a:spcAft>
                <a:buClr>
                  <a:schemeClr val="bg2"/>
                </a:buClr>
              </a:pPr>
              <a:r>
                <a:rPr lang="en-US" altLang="ja-JP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200GB×2(RAID1)</a:t>
              </a:r>
            </a:p>
          </p:txBody>
        </p:sp>
        <p:sp>
          <p:nvSpPr>
            <p:cNvPr id="108" name="テキスト ボックス 87"/>
            <p:cNvSpPr txBox="1"/>
            <p:nvPr/>
          </p:nvSpPr>
          <p:spPr>
            <a:xfrm>
              <a:off x="5085185" y="3656741"/>
              <a:ext cx="1570414" cy="2881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54000" tIns="36000" rIns="54000" bIns="36000" rtlCol="0" anchor="ctr">
              <a:spAutoFit/>
            </a:bodyPr>
            <a:lstStyle/>
            <a:p>
              <a:pPr algn="ctr">
                <a:spcAft>
                  <a:spcPts val="0"/>
                </a:spcAft>
                <a:buClr>
                  <a:schemeClr val="bg2"/>
                </a:buClr>
              </a:pP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3</a:t>
              </a: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年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間翌営業日対</a:t>
              </a: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応</a:t>
              </a:r>
              <a:endPara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spcAft>
                  <a:spcPts val="0"/>
                </a:spcAft>
                <a:buClr>
                  <a:schemeClr val="bg2"/>
                </a:buClr>
              </a:pP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オ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ンサイト保守サービス</a:t>
              </a:r>
              <a:endPara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9" name="テキスト ボックス 89"/>
            <p:cNvSpPr txBox="1"/>
            <p:nvPr/>
          </p:nvSpPr>
          <p:spPr>
            <a:xfrm>
              <a:off x="5085184" y="3461575"/>
              <a:ext cx="1570163" cy="1561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lIns="54000" tIns="36000" rIns="54000" bIns="36000" rtlCol="0" anchor="ctr">
              <a:noAutofit/>
            </a:bodyPr>
            <a:lstStyle/>
            <a:p>
              <a:pPr algn="ctr">
                <a:spcAft>
                  <a:spcPts val="0"/>
                </a:spcAft>
                <a:buClr>
                  <a:schemeClr val="bg2"/>
                </a:buClr>
              </a:pP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冗長電源搭載</a:t>
              </a:r>
              <a:endPara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10" name="テキスト ボックス 6"/>
          <p:cNvSpPr txBox="1"/>
          <p:nvPr/>
        </p:nvSpPr>
        <p:spPr>
          <a:xfrm>
            <a:off x="3493099" y="7164920"/>
            <a:ext cx="3063108" cy="348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90000"/>
              </a:lnSpc>
              <a:spcBef>
                <a:spcPts val="600"/>
              </a:spcBef>
              <a:buClr>
                <a:srgbClr val="0085C3"/>
              </a:buClr>
            </a:pPr>
            <a:r>
              <a:rPr kumimoji="0" lang="en-US" altLang="ja-JP" b="1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PowerEdge </a:t>
            </a:r>
            <a:r>
              <a:rPr kumimoji="0" lang="en-US" altLang="ja-JP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R630</a:t>
            </a:r>
            <a:endParaRPr kumimoji="0" lang="ja-JP" altLang="en-US" b="1" dirty="0" smtClean="0">
              <a:solidFill>
                <a:srgbClr val="92D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3531871" y="6984292"/>
            <a:ext cx="153279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sz="900" b="1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0" lang="ja-JP" altLang="en-US" sz="900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ソ</a:t>
            </a:r>
            <a:r>
              <a:rPr kumimoji="0" lang="ja-JP" altLang="en-US" sz="900" b="1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ケットタワーサーバー</a:t>
            </a:r>
            <a:endParaRPr lang="ja-JP" altLang="en-US" sz="900" b="1" dirty="0">
              <a:solidFill>
                <a:srgbClr val="92D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2" name="正方形/長方形 77"/>
          <p:cNvSpPr/>
          <p:nvPr/>
        </p:nvSpPr>
        <p:spPr>
          <a:xfrm>
            <a:off x="116632" y="9201472"/>
            <a:ext cx="65416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" b="0" i="0" u="none" strike="noStrike" baseline="0" dirty="0">
                <a:latin typeface="ShinGoPro-Light"/>
              </a:rPr>
              <a:t>● </a:t>
            </a:r>
            <a:r>
              <a:rPr lang="en-US" altLang="ja-JP" sz="600" b="0" i="0" u="none" strike="noStrike" baseline="0" dirty="0">
                <a:latin typeface="MuseoSans-300"/>
              </a:rPr>
              <a:t>PowerEdge</a:t>
            </a:r>
            <a:r>
              <a:rPr lang="ja-JP" altLang="en-US" sz="600" b="0" i="0" u="none" strike="noStrike" baseline="0" dirty="0" err="1">
                <a:latin typeface="ShinGoPro-Light"/>
              </a:rPr>
              <a:t>、</a:t>
            </a:r>
            <a:r>
              <a:rPr lang="en-US" altLang="ja-JP" sz="600" b="0" i="0" u="none" strike="noStrike" baseline="0" dirty="0" err="1">
                <a:latin typeface="MuseoSans-300"/>
              </a:rPr>
              <a:t>ProSupport</a:t>
            </a:r>
            <a:r>
              <a:rPr lang="ja-JP" altLang="en-US" sz="600" b="0" i="0" u="none" strike="noStrike" baseline="0" dirty="0" err="1">
                <a:latin typeface="ShinGoPro-Light"/>
              </a:rPr>
              <a:t>、</a:t>
            </a:r>
            <a:r>
              <a:rPr lang="en-US" altLang="ja-JP" sz="600" b="0" i="0" u="none" strike="noStrike" baseline="0" dirty="0" err="1">
                <a:latin typeface="MuseoSans-300"/>
              </a:rPr>
              <a:t>OpenManage</a:t>
            </a:r>
            <a:r>
              <a:rPr lang="ja-JP" altLang="en-US" sz="600" b="0" i="0" u="none" strike="noStrike" baseline="0" dirty="0" err="1">
                <a:latin typeface="ShinGoPro-Light"/>
              </a:rPr>
              <a:t>、</a:t>
            </a:r>
            <a:r>
              <a:rPr lang="en-US" altLang="ja-JP" sz="600" b="0" i="0" u="none" strike="noStrike" baseline="0" dirty="0">
                <a:latin typeface="MuseoSans-300"/>
              </a:rPr>
              <a:t>DELL 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ロゴは、</a:t>
            </a:r>
            <a:r>
              <a:rPr lang="ja-JP" altLang="en-US" sz="600" b="0" i="0" u="none" strike="noStrike" baseline="0" dirty="0">
                <a:latin typeface="ShinGoPro-Light"/>
              </a:rPr>
              <a:t>米国</a:t>
            </a:r>
            <a:r>
              <a:rPr lang="en-US" altLang="ja-JP" sz="600" b="0" i="0" u="none" strike="noStrike" baseline="0" dirty="0">
                <a:latin typeface="MuseoSans-300"/>
              </a:rPr>
              <a:t>Dell Inc. 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の商標または登録商標です。</a:t>
            </a:r>
            <a:r>
              <a:rPr lang="en-US" altLang="ja-JP" sz="600" b="0" i="0" u="none" strike="noStrike" baseline="0" dirty="0">
                <a:latin typeface="ShinGoPro-Light"/>
              </a:rPr>
              <a:t>● </a:t>
            </a:r>
            <a:r>
              <a:rPr lang="en-US" altLang="ja-JP" sz="600" b="0" i="0" u="none" strike="noStrike" baseline="0" dirty="0">
                <a:latin typeface="MuseoSans-300"/>
              </a:rPr>
              <a:t>Intel</a:t>
            </a:r>
            <a:r>
              <a:rPr lang="ja-JP" altLang="en-US" sz="600" b="0" i="0" u="none" strike="noStrike" baseline="0" dirty="0" err="1">
                <a:latin typeface="ShinGoPro-Light"/>
              </a:rPr>
              <a:t>、</a:t>
            </a:r>
            <a:r>
              <a:rPr lang="ja-JP" altLang="en-US" sz="600" b="0" i="0" u="none" strike="noStrike" baseline="0" dirty="0">
                <a:latin typeface="ShinGoPro-Light"/>
              </a:rPr>
              <a:t>インテル、</a:t>
            </a:r>
            <a:r>
              <a:rPr lang="en-US" altLang="ja-JP" sz="600" b="0" i="0" u="none" strike="noStrike" baseline="0" dirty="0">
                <a:latin typeface="MuseoSans-300"/>
              </a:rPr>
              <a:t>Intel </a:t>
            </a:r>
            <a:r>
              <a:rPr lang="ja-JP" altLang="en-US" sz="600" b="0" i="0" u="none" strike="noStrike" baseline="0" dirty="0">
                <a:latin typeface="ShinGoPro-Light"/>
              </a:rPr>
              <a:t>ロゴ、</a:t>
            </a:r>
            <a:r>
              <a:rPr lang="en-US" altLang="ja-JP" sz="600" b="0" i="0" u="none" strike="noStrike" baseline="0" dirty="0">
                <a:latin typeface="MuseoSans-300"/>
              </a:rPr>
              <a:t>Intel Inside</a:t>
            </a:r>
            <a:r>
              <a:rPr lang="ja-JP" altLang="en-US" sz="600" b="0" i="0" u="none" strike="noStrike" baseline="0" dirty="0" err="1">
                <a:latin typeface="ShinGoPro-Light"/>
              </a:rPr>
              <a:t>、</a:t>
            </a:r>
            <a:r>
              <a:rPr lang="en-US" altLang="ja-JP" sz="600" b="0" i="0" u="none" strike="noStrike" baseline="0" dirty="0">
                <a:latin typeface="MuseoSans-300"/>
              </a:rPr>
              <a:t>Intel Inside </a:t>
            </a:r>
            <a:r>
              <a:rPr lang="ja-JP" altLang="en-US" sz="600" b="0" i="0" u="none" strike="noStrike" baseline="0" dirty="0">
                <a:latin typeface="ShinGoPro-Light"/>
              </a:rPr>
              <a:t>ロゴ、</a:t>
            </a:r>
            <a:r>
              <a:rPr lang="en-US" altLang="ja-JP" sz="600" b="0" i="0" u="none" strike="noStrike" baseline="0" dirty="0">
                <a:latin typeface="MuseoSans-300"/>
              </a:rPr>
              <a:t>Xeon</a:t>
            </a:r>
            <a:r>
              <a:rPr lang="ja-JP" altLang="en-US" sz="600" b="0" i="0" u="none" strike="noStrike" baseline="0" dirty="0" err="1">
                <a:latin typeface="ShinGoPro-Light"/>
              </a:rPr>
              <a:t>、</a:t>
            </a:r>
            <a:r>
              <a:rPr lang="en-US" altLang="ja-JP" sz="600" b="0" i="0" u="none" strike="noStrike" baseline="0" dirty="0">
                <a:latin typeface="MuseoSans-300"/>
              </a:rPr>
              <a:t>Xeon Phi</a:t>
            </a:r>
            <a:r>
              <a:rPr lang="ja-JP" altLang="en-US" sz="600" b="0" i="0" u="none" strike="noStrike" baseline="0" dirty="0" err="1">
                <a:latin typeface="ShinGoPro-Light"/>
              </a:rPr>
              <a:t>、</a:t>
            </a:r>
            <a:endParaRPr lang="en-US" altLang="ja-JP" sz="600" b="0" i="0" u="none" strike="noStrike" baseline="0" dirty="0">
              <a:latin typeface="ShinGoPro-Light"/>
            </a:endParaRPr>
          </a:p>
          <a:p>
            <a:r>
              <a:rPr lang="en-US" altLang="ja-JP" sz="600" b="0" i="0" u="none" strike="noStrike" baseline="0" dirty="0">
                <a:latin typeface="MuseoSans-300"/>
              </a:rPr>
              <a:t>Xeon Inside 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は、アメリカ合衆国および</a:t>
            </a:r>
            <a:r>
              <a:rPr lang="en-US" altLang="ja-JP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 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またはその他の国における</a:t>
            </a:r>
            <a:r>
              <a:rPr lang="ja-JP" altLang="en-US" sz="600" b="0" i="0" u="none" strike="noStrike" baseline="0" dirty="0">
                <a:latin typeface="ShinGoPro-Light"/>
              </a:rPr>
              <a:t> </a:t>
            </a:r>
            <a:r>
              <a:rPr lang="en-US" altLang="ja-JP" sz="600" b="0" i="0" u="none" strike="noStrike" baseline="0" dirty="0">
                <a:latin typeface="MuseoSans-300"/>
              </a:rPr>
              <a:t>Intel Corporation 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の商標です。</a:t>
            </a:r>
            <a:r>
              <a:rPr lang="ja-JP" altLang="en-US" sz="600" b="0" i="0" u="none" strike="noStrike" baseline="0" dirty="0">
                <a:latin typeface="ShinGoPro-Light"/>
              </a:rPr>
              <a:t>● </a:t>
            </a:r>
            <a:r>
              <a:rPr lang="en-US" altLang="ja-JP" sz="600" b="0" i="0" u="none" strike="noStrike" baseline="0" dirty="0">
                <a:latin typeface="MuseoSans-300"/>
              </a:rPr>
              <a:t>Microsoft</a:t>
            </a:r>
            <a:r>
              <a:rPr lang="ja-JP" altLang="en-US" sz="600" b="0" i="0" u="none" strike="noStrike" baseline="0" dirty="0" err="1">
                <a:latin typeface="ShinGoPro-Light"/>
              </a:rPr>
              <a:t>、</a:t>
            </a:r>
            <a:r>
              <a:rPr lang="en-US" altLang="ja-JP" sz="600" b="0" i="0" u="none" strike="noStrike" baseline="0" dirty="0">
                <a:latin typeface="MuseoSans-300"/>
              </a:rPr>
              <a:t>Windows </a:t>
            </a:r>
            <a:r>
              <a:rPr lang="ja-JP" altLang="en-US" sz="600" b="0" i="0" u="none" strike="noStrike" baseline="0" dirty="0">
                <a:latin typeface="ShinGoPro-Light"/>
              </a:rPr>
              <a:t>ロゴは米国</a:t>
            </a:r>
            <a:r>
              <a:rPr lang="en-US" altLang="ja-JP" sz="600" b="0" i="0" u="none" strike="noStrike" baseline="0" dirty="0">
                <a:latin typeface="MuseoSans-300"/>
              </a:rPr>
              <a:t>Microsoft Corporation 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の米国およびその他の国における登録商標です。</a:t>
            </a:r>
            <a:r>
              <a:rPr lang="ja-JP" altLang="en-US" sz="600" b="0" i="0" u="none" strike="noStrike" baseline="0" dirty="0">
                <a:latin typeface="ShinGoPro-Light"/>
              </a:rPr>
              <a:t>●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その他の社名および製品名は各社の商標または登録商標です。</a:t>
            </a:r>
            <a:r>
              <a:rPr lang="ja-JP" altLang="en-US" sz="600" b="0" i="0" u="none" strike="noStrike" baseline="0" dirty="0">
                <a:latin typeface="ShinGoPro-Light"/>
              </a:rPr>
              <a:t>●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本カタログに使用されている製品写真は、出荷時のもとの異なる場合があります。</a:t>
            </a:r>
            <a:r>
              <a:rPr lang="ja-JP" altLang="en-US" sz="600" b="0" i="0" u="none" strike="noStrike" baseline="0" dirty="0">
                <a:latin typeface="ShinGoPro-Light"/>
              </a:rPr>
              <a:t>●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構成や仕様により、提供に制限がある場合があります。</a:t>
            </a:r>
            <a:r>
              <a:rPr lang="ja-JP" altLang="en-US" sz="600" b="0" i="0" u="none" strike="noStrike" baseline="0" dirty="0">
                <a:latin typeface="ShinGoPro-Light"/>
              </a:rPr>
              <a:t>● 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本書の記載は</a:t>
            </a:r>
            <a:r>
              <a:rPr lang="en-US" altLang="ja-JP" sz="600" b="0" i="0" u="none" strike="noStrike" baseline="0" dirty="0">
                <a:latin typeface="MuseoSans-300"/>
              </a:rPr>
              <a:t>2016 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600" b="0" i="0" u="none" strike="noStrike" baseline="0" dirty="0">
                <a:latin typeface="MuseoSans-300"/>
              </a:rPr>
              <a:t>8 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600" b="0" i="0" u="none" strike="noStrike" baseline="0" dirty="0">
                <a:latin typeface="MuseoSans-300"/>
              </a:rPr>
              <a:t>1 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日現在のもので、記載されている仕様・価格・内容は予告なく変更される場合があります</a:t>
            </a:r>
            <a:r>
              <a:rPr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。●製品の購入には当社の販売条件（</a:t>
            </a:r>
            <a:r>
              <a:rPr lang="en-US" altLang="ja-JP" sz="600" dirty="0">
                <a:latin typeface="MuseoSans-700"/>
                <a:ea typeface="メイリオ" panose="020B0604030504040204" pitchFamily="50" charset="-128"/>
                <a:cs typeface="メイリオ" panose="020B0604030504040204" pitchFamily="50" charset="-128"/>
              </a:rPr>
              <a:t>http://www1.jp.dell.com/content/topics/segtopic.aspx/policy/policy?c=jp&amp;l=ja&amp;s=gen&amp;~section=terms_corp</a:t>
            </a:r>
            <a:r>
              <a:rPr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）または締結済みの再販売契約書が適用されます。●製品サービスの購入には、締結済みの再販売契約書、または、特約店が提示する販売条件が適用されます。●お客様都合の返品はお受け致しません。</a:t>
            </a:r>
          </a:p>
        </p:txBody>
      </p:sp>
      <p:sp>
        <p:nvSpPr>
          <p:cNvPr id="113" name="テキスト ボックス 46"/>
          <p:cNvSpPr txBox="1"/>
          <p:nvPr/>
        </p:nvSpPr>
        <p:spPr>
          <a:xfrm>
            <a:off x="188641" y="8804234"/>
            <a:ext cx="1152128" cy="325230"/>
          </a:xfrm>
          <a:prstGeom prst="rect">
            <a:avLst/>
          </a:prstGeom>
          <a:solidFill>
            <a:srgbClr val="92D050"/>
          </a:solidFill>
        </p:spPr>
        <p:txBody>
          <a:bodyPr wrap="square" tIns="28800" bIns="28800" rtlCol="0" anchor="ctr">
            <a:noAutofit/>
          </a:bodyPr>
          <a:lstStyle/>
          <a:p>
            <a:pPr algn="ctr">
              <a:lnSpc>
                <a:spcPct val="110000"/>
              </a:lnSpc>
              <a:tabLst>
                <a:tab pos="1430338" algn="l"/>
                <a:tab pos="2689225" algn="l"/>
              </a:tabLst>
            </a:pPr>
            <a:r>
              <a:rPr kumimoji="0" lang="ja-JP" altLang="en-US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お問い合わせ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200" y="91539"/>
            <a:ext cx="1442161" cy="252949"/>
          </a:xfrm>
          <a:prstGeom prst="rect">
            <a:avLst/>
          </a:prstGeom>
          <a:effectLst/>
        </p:spPr>
      </p:pic>
      <p:sp>
        <p:nvSpPr>
          <p:cNvPr id="65" name="テキスト ボックス 64"/>
          <p:cNvSpPr txBox="1"/>
          <p:nvPr/>
        </p:nvSpPr>
        <p:spPr>
          <a:xfrm>
            <a:off x="177327" y="41799"/>
            <a:ext cx="8691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お客様向け </a:t>
            </a:r>
            <a:endParaRPr lang="ja-JP" altLang="en-US" sz="1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234591" y="5824629"/>
            <a:ext cx="6476633" cy="0"/>
          </a:xfrm>
          <a:prstGeom prst="line">
            <a:avLst/>
          </a:prstGeom>
          <a:ln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01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-15552"/>
            <a:ext cx="6857999" cy="175354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8640" y="282847"/>
            <a:ext cx="2916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Dell EMC</a:t>
            </a:r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から、新しい</a:t>
            </a:r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SSD</a:t>
            </a:r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の使い方のご提案</a:t>
            </a:r>
            <a:r>
              <a:rPr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！</a:t>
            </a:r>
            <a:endParaRPr lang="ja-JP" altLang="en-US" sz="1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09535" y="1424608"/>
            <a:ext cx="30123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キャンペーン期間：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2017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受注</a:t>
            </a:r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まで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8640" y="4269532"/>
            <a:ext cx="3063108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90000"/>
              </a:lnSpc>
              <a:spcBef>
                <a:spcPts val="600"/>
              </a:spcBef>
              <a:buClr>
                <a:srgbClr val="0085C3"/>
              </a:buClr>
            </a:pPr>
            <a:r>
              <a:rPr kumimoji="0" lang="en-US" altLang="ja-JP" b="1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PowerEdge </a:t>
            </a:r>
            <a:r>
              <a:rPr kumimoji="0" lang="en-US" altLang="ja-JP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T330</a:t>
            </a:r>
            <a:endParaRPr kumimoji="0" lang="ja-JP" altLang="en-US" b="1" dirty="0" smtClean="0">
              <a:solidFill>
                <a:srgbClr val="92D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815700" y="3088466"/>
            <a:ext cx="578445" cy="158997"/>
          </a:xfrm>
          <a:prstGeom prst="rect">
            <a:avLst/>
          </a:prstGeom>
          <a:solidFill>
            <a:srgbClr val="92D050"/>
          </a:solidFill>
        </p:spPr>
        <p:txBody>
          <a:bodyPr wrap="square" lIns="54000" tIns="36000" rIns="54000" bIns="36000" rtlCol="0" anchor="ctr">
            <a:noAutofit/>
          </a:bodyPr>
          <a:lstStyle/>
          <a:p>
            <a:pPr algn="ctr"/>
            <a:r>
              <a:rPr kumimoji="0" lang="en-US" altLang="ja-JP" sz="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CPU</a:t>
            </a:r>
            <a:endParaRPr kumimoji="1" lang="ja-JP" altLang="en-US" sz="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396114" y="3088466"/>
            <a:ext cx="990000" cy="159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54000" tIns="36000" rIns="54000" bIns="36000" rtlCol="0" anchor="ctr">
            <a:noAutofit/>
          </a:bodyPr>
          <a:lstStyle/>
          <a:p>
            <a:pPr>
              <a:spcAft>
                <a:spcPts val="0"/>
              </a:spcAft>
              <a:buClr>
                <a:schemeClr val="bg2"/>
              </a:buClr>
            </a:pPr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Xeon® E3-1220 v5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815701" y="3278928"/>
            <a:ext cx="576063" cy="146979"/>
          </a:xfrm>
          <a:prstGeom prst="rect">
            <a:avLst/>
          </a:prstGeom>
          <a:solidFill>
            <a:srgbClr val="92D050"/>
          </a:solidFill>
        </p:spPr>
        <p:txBody>
          <a:bodyPr wrap="square" lIns="54000" tIns="36000" rIns="54000" bIns="36000" rtlCol="0" anchor="ctr">
            <a:noAutofit/>
          </a:bodyPr>
          <a:lstStyle/>
          <a:p>
            <a:pPr algn="ctr"/>
            <a:r>
              <a:rPr kumimoji="0"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メモリ</a:t>
            </a:r>
            <a:endParaRPr kumimoji="1" lang="ja-JP" altLang="en-US" sz="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394145" y="3278928"/>
            <a:ext cx="991718" cy="1469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54000" tIns="36000" rIns="54000" bIns="36000" rtlCol="0" anchor="ctr">
            <a:noAutofit/>
          </a:bodyPr>
          <a:lstStyle/>
          <a:p>
            <a:pPr>
              <a:spcAft>
                <a:spcPts val="0"/>
              </a:spcAft>
              <a:buClr>
                <a:schemeClr val="bg2"/>
              </a:buClr>
            </a:pPr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4GB×1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815701" y="3458594"/>
            <a:ext cx="576063" cy="164345"/>
          </a:xfrm>
          <a:prstGeom prst="rect">
            <a:avLst/>
          </a:prstGeom>
          <a:solidFill>
            <a:srgbClr val="92D050"/>
          </a:solidFill>
        </p:spPr>
        <p:txBody>
          <a:bodyPr wrap="square" lIns="54000" tIns="36000" rIns="54000" bIns="36000" rtlCol="0" anchor="ctr">
            <a:noAutofit/>
          </a:bodyPr>
          <a:lstStyle/>
          <a:p>
            <a:pPr algn="ctr"/>
            <a:r>
              <a:rPr lang="en-US" altLang="ja-JP" sz="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SSD</a:t>
            </a:r>
            <a:endParaRPr lang="ja-JP" altLang="en-US" sz="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394145" y="3458594"/>
            <a:ext cx="991718" cy="1643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54000" tIns="36000" rIns="54000" bIns="36000" rtlCol="0" anchor="ctr">
            <a:noAutofit/>
          </a:bodyPr>
          <a:lstStyle/>
          <a:p>
            <a:pPr>
              <a:spcAft>
                <a:spcPts val="0"/>
              </a:spcAft>
              <a:buClr>
                <a:schemeClr val="bg2"/>
              </a:buClr>
            </a:pPr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200GB×2(RAID1)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815701" y="3671751"/>
            <a:ext cx="1570414" cy="28814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54000" tIns="36000" rIns="54000" bIns="36000" rtlCol="0" anchor="ctr">
            <a:spAutoFit/>
          </a:bodyPr>
          <a:lstStyle/>
          <a:p>
            <a:pPr algn="ctr">
              <a:spcAft>
                <a:spcPts val="0"/>
              </a:spcAft>
              <a:buClr>
                <a:schemeClr val="bg2"/>
              </a:buClr>
            </a:pPr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間翌営業日対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</a:t>
            </a:r>
            <a:endParaRPr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spcAft>
                <a:spcPts val="0"/>
              </a:spcAft>
              <a:buClr>
                <a:schemeClr val="bg2"/>
              </a:buClr>
            </a:pP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ンサイト保守サービス</a:t>
            </a:r>
            <a:endParaRPr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412776" y="8809078"/>
            <a:ext cx="5267151" cy="32523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tIns="28800" bIns="28800" rtlCol="0" anchor="ctr">
            <a:noAutofit/>
          </a:bodyPr>
          <a:lstStyle/>
          <a:p>
            <a:pPr>
              <a:lnSpc>
                <a:spcPct val="110000"/>
              </a:lnSpc>
              <a:tabLst>
                <a:tab pos="1430338" algn="l"/>
                <a:tab pos="2689225" algn="l"/>
              </a:tabLst>
            </a:pPr>
            <a:endParaRPr kumimoji="0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14720" y="7454542"/>
            <a:ext cx="3063108" cy="1306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rgbClr val="0085C3"/>
              </a:buClr>
            </a:pP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</a:t>
            </a:r>
            <a:r>
              <a:rPr kumimoji="0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ストパフォーマンスが高く</a:t>
            </a:r>
            <a:r>
              <a:rPr kumimoji="0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4x1GbE LAN</a:t>
            </a:r>
            <a:r>
              <a:rPr kumimoji="0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を標準</a:t>
            </a: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搭載</a:t>
            </a:r>
            <a:b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奥行</a:t>
            </a:r>
            <a:r>
              <a:rPr kumimoji="0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が浅いシャーシ</a:t>
            </a: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採用</a:t>
            </a:r>
            <a:endParaRPr kumimoji="0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fontAlgn="base">
              <a:buClr>
                <a:srgbClr val="0085C3"/>
              </a:buClr>
            </a:pP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特別キャンペーン価格</a:t>
            </a:r>
          </a:p>
          <a:p>
            <a:pPr lvl="0" fontAlgn="base">
              <a:spcAft>
                <a:spcPts val="300"/>
              </a:spcAft>
              <a:buClr>
                <a:srgbClr val="0085C3"/>
              </a:buClr>
            </a:pPr>
            <a:r>
              <a:rPr kumimoji="0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\ XXX,000</a:t>
            </a:r>
            <a:r>
              <a:rPr kumimoji="0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0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（税抜・配送料込</a:t>
            </a:r>
            <a:r>
              <a:rPr kumimoji="0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0"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spcAft>
                <a:spcPts val="300"/>
              </a:spcAft>
              <a:buClr>
                <a:srgbClr val="0085C3"/>
              </a:buClr>
            </a:pPr>
            <a:r>
              <a:rPr kumimoji="0"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</a:t>
            </a:r>
            <a:r>
              <a:rPr kumimoji="0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型番 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SVPR006-3013</a:t>
            </a:r>
          </a:p>
          <a:p>
            <a:pPr fontAlgn="base">
              <a:spcAft>
                <a:spcPts val="300"/>
              </a:spcAft>
              <a:buClr>
                <a:srgbClr val="0085C3"/>
              </a:buClr>
            </a:pPr>
            <a:r>
              <a:rPr kumimoji="0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</a:t>
            </a:r>
            <a:r>
              <a:rPr kumimoji="0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スペック：</a:t>
            </a:r>
            <a:endParaRPr kumimoji="0"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fontAlgn="base">
              <a:buClr>
                <a:srgbClr val="0085C3"/>
              </a:buClr>
            </a:pPr>
            <a:r>
              <a:rPr kumimoji="0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https://japancatalog.dell.com/pd/poweredge-r430.html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606252" y="4281930"/>
            <a:ext cx="3063108" cy="348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90000"/>
              </a:lnSpc>
              <a:spcBef>
                <a:spcPts val="600"/>
              </a:spcBef>
              <a:buClr>
                <a:srgbClr val="0085C3"/>
              </a:buClr>
            </a:pPr>
            <a:r>
              <a:rPr kumimoji="0" lang="en-US" altLang="ja-JP" b="1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PowerEdge </a:t>
            </a:r>
            <a:r>
              <a:rPr kumimoji="0" lang="en-US" altLang="ja-JP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T430</a:t>
            </a:r>
            <a:endParaRPr kumimoji="0" lang="ja-JP" altLang="en-US" b="1" dirty="0" smtClean="0">
              <a:solidFill>
                <a:srgbClr val="92D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013176" y="2862929"/>
            <a:ext cx="1736714" cy="1081959"/>
            <a:chOff x="5085184" y="2862929"/>
            <a:chExt cx="1570415" cy="1081959"/>
          </a:xfrm>
        </p:grpSpPr>
        <p:sp>
          <p:nvSpPr>
            <p:cNvPr id="82" name="テキスト ボックス 81"/>
            <p:cNvSpPr txBox="1"/>
            <p:nvPr/>
          </p:nvSpPr>
          <p:spPr>
            <a:xfrm>
              <a:off x="5085184" y="2862929"/>
              <a:ext cx="578445" cy="168505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54000" tIns="36000" rIns="54000" bIns="36000" rtlCol="0" anchor="ctr">
              <a:noAutofit/>
            </a:bodyPr>
            <a:lstStyle/>
            <a:p>
              <a:pPr algn="ctr"/>
              <a:r>
                <a:rPr kumimoji="0" lang="en-US" altLang="ja-JP" sz="8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CPU</a:t>
              </a:r>
              <a:endParaRPr kumimoji="1"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5665598" y="2863173"/>
              <a:ext cx="990000" cy="1695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54000" tIns="36000" rIns="54000" bIns="36000" rtlCol="0" anchor="ctr">
              <a:noAutofit/>
            </a:bodyPr>
            <a:lstStyle/>
            <a:p>
              <a:pPr lvl="0" fontAlgn="base">
                <a:buClr>
                  <a:srgbClr val="444444"/>
                </a:buClr>
              </a:pPr>
              <a:r>
                <a:rPr kumimoji="0" lang="en-US" altLang="ja-JP" sz="700" dirty="0" smtClean="0">
                  <a:solidFill>
                    <a:srgbClr val="44444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Xeon® E5-2603 v4×1</a:t>
              </a:r>
              <a:endParaRPr kumimoji="0" lang="en-US" altLang="ja-JP" sz="700" dirty="0">
                <a:solidFill>
                  <a:srgbClr val="44444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5085185" y="3064664"/>
              <a:ext cx="576063" cy="163673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54000" tIns="36000" rIns="54000" bIns="36000" rtlCol="0" anchor="ctr">
              <a:noAutofit/>
            </a:bodyPr>
            <a:lstStyle/>
            <a:p>
              <a:pPr algn="ctr"/>
              <a:r>
                <a:rPr kumimoji="0" lang="ja-JP" altLang="en-US" sz="8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メモリ</a:t>
              </a:r>
              <a:endParaRPr kumimoji="1"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5663629" y="3064664"/>
              <a:ext cx="991718" cy="1636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lIns="54000" tIns="36000" rIns="54000" bIns="36000" rtlCol="0" anchor="ctr">
              <a:noAutofit/>
            </a:bodyPr>
            <a:lstStyle/>
            <a:p>
              <a:pPr>
                <a:spcAft>
                  <a:spcPts val="0"/>
                </a:spcAft>
                <a:buClr>
                  <a:schemeClr val="bg2"/>
                </a:buClr>
              </a:pPr>
              <a:r>
                <a:rPr lang="en-US" altLang="ja-JP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8GB×1</a:t>
              </a:r>
            </a:p>
          </p:txBody>
        </p:sp>
        <p:sp>
          <p:nvSpPr>
            <p:cNvPr id="86" name="テキスト ボックス 85"/>
            <p:cNvSpPr txBox="1"/>
            <p:nvPr/>
          </p:nvSpPr>
          <p:spPr>
            <a:xfrm>
              <a:off x="5085185" y="3259889"/>
              <a:ext cx="576063" cy="166608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54000" tIns="36000" rIns="54000" bIns="36000" rtlCol="0" anchor="ctr">
              <a:noAutofit/>
            </a:bodyPr>
            <a:lstStyle/>
            <a:p>
              <a:pPr algn="ctr"/>
              <a:r>
                <a:rPr kumimoji="1" lang="en-US" altLang="ja-JP" sz="8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SSD</a:t>
              </a:r>
              <a:endParaRPr kumimoji="1"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5663629" y="3259889"/>
              <a:ext cx="991718" cy="1666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lIns="54000" tIns="36000" rIns="54000" bIns="36000" rtlCol="0" anchor="ctr">
              <a:noAutofit/>
            </a:bodyPr>
            <a:lstStyle/>
            <a:p>
              <a:pPr>
                <a:spcAft>
                  <a:spcPts val="0"/>
                </a:spcAft>
                <a:buClr>
                  <a:schemeClr val="bg2"/>
                </a:buClr>
              </a:pPr>
              <a:r>
                <a:rPr lang="en-US" altLang="ja-JP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200GB×2(RAID1)</a:t>
              </a: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5085185" y="3656741"/>
              <a:ext cx="1570414" cy="2881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54000" tIns="36000" rIns="54000" bIns="36000" rtlCol="0" anchor="ctr">
              <a:spAutoFit/>
            </a:bodyPr>
            <a:lstStyle/>
            <a:p>
              <a:pPr algn="ctr">
                <a:spcAft>
                  <a:spcPts val="0"/>
                </a:spcAft>
                <a:buClr>
                  <a:schemeClr val="bg2"/>
                </a:buClr>
              </a:pPr>
              <a:r>
                <a:rPr lang="en-US" altLang="ja-JP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年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間翌営業日対</a:t>
              </a: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応</a:t>
              </a:r>
              <a:endPara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spcAft>
                  <a:spcPts val="0"/>
                </a:spcAft>
                <a:buClr>
                  <a:schemeClr val="bg2"/>
                </a:buClr>
              </a:pP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オ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ンサイト保守サービス</a:t>
              </a:r>
              <a:endPara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5085184" y="3461575"/>
              <a:ext cx="1570163" cy="1561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lIns="54000" tIns="36000" rIns="54000" bIns="36000" rtlCol="0" anchor="ctr">
              <a:noAutofit/>
            </a:bodyPr>
            <a:lstStyle/>
            <a:p>
              <a:pPr algn="ctr">
                <a:spcAft>
                  <a:spcPts val="0"/>
                </a:spcAft>
                <a:buClr>
                  <a:schemeClr val="bg2"/>
                </a:buClr>
              </a:pP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冗長電源搭載</a:t>
              </a:r>
              <a:endPara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16" name="テキスト ボックス 115"/>
          <p:cNvSpPr txBox="1"/>
          <p:nvPr/>
        </p:nvSpPr>
        <p:spPr>
          <a:xfrm>
            <a:off x="3493099" y="7441469"/>
            <a:ext cx="3063108" cy="1306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rgbClr val="0085C3"/>
              </a:buClr>
            </a:pP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高密度フラッシュストレージで</a:t>
            </a:r>
            <a:r>
              <a:rPr kumimoji="0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I/O</a:t>
            </a: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高速化を実現。</a:t>
            </a:r>
            <a:r>
              <a:rPr kumimoji="0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0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en-US" altLang="ja-JP" sz="8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IoT</a:t>
            </a: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時代のフロントサーバ要件に最適。</a:t>
            </a:r>
            <a:endParaRPr kumimoji="0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fontAlgn="base">
              <a:buClr>
                <a:srgbClr val="0085C3"/>
              </a:buClr>
            </a:pP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特別キャンペーン価格</a:t>
            </a:r>
          </a:p>
          <a:p>
            <a:pPr lvl="0" fontAlgn="base">
              <a:spcAft>
                <a:spcPts val="300"/>
              </a:spcAft>
              <a:buClr>
                <a:srgbClr val="0085C3"/>
              </a:buClr>
            </a:pPr>
            <a:r>
              <a:rPr kumimoji="0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\ XXX,000</a:t>
            </a:r>
            <a:r>
              <a:rPr kumimoji="0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0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（税抜・配送料込</a:t>
            </a:r>
            <a:r>
              <a:rPr kumimoji="0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0"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spcAft>
                <a:spcPts val="300"/>
              </a:spcAft>
              <a:buClr>
                <a:srgbClr val="0085C3"/>
              </a:buClr>
            </a:pPr>
            <a:r>
              <a:rPr kumimoji="0"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</a:t>
            </a:r>
            <a:r>
              <a:rPr kumimoji="0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型番 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SVPR007-3013</a:t>
            </a:r>
          </a:p>
          <a:p>
            <a:pPr fontAlgn="base">
              <a:spcAft>
                <a:spcPts val="300"/>
              </a:spcAft>
              <a:buClr>
                <a:srgbClr val="0085C3"/>
              </a:buClr>
            </a:pPr>
            <a:r>
              <a:rPr kumimoji="0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</a:t>
            </a:r>
            <a:r>
              <a:rPr kumimoji="0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スペック：</a:t>
            </a:r>
            <a:endParaRPr kumimoji="0"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fontAlgn="base">
              <a:buClr>
                <a:srgbClr val="0085C3"/>
              </a:buClr>
            </a:pPr>
            <a:r>
              <a:rPr kumimoji="0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https://japancatalog.dell.com/pd/poweredge-r630.html</a:t>
            </a:r>
          </a:p>
        </p:txBody>
      </p:sp>
      <p:sp>
        <p:nvSpPr>
          <p:cNvPr id="54" name="テキスト ボックス 5"/>
          <p:cNvSpPr txBox="1"/>
          <p:nvPr/>
        </p:nvSpPr>
        <p:spPr>
          <a:xfrm>
            <a:off x="188640" y="870610"/>
            <a:ext cx="6005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PC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に搭載される</a:t>
            </a:r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Drive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SSD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を採用するケースがスタンダードになりつつあります。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Dell EMC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では</a:t>
            </a:r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Server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製品に搭載できる</a:t>
            </a:r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SSD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のキャンペーンをご用意いたしました。</a:t>
            </a:r>
          </a:p>
          <a:p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この機会にぜひお試しください</a:t>
            </a: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！</a:t>
            </a: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640" y="494679"/>
            <a:ext cx="476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SSD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搭載モデル 期間限定キャンペーン</a:t>
            </a:r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1835" y="1840860"/>
            <a:ext cx="512388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構成、保守、</a:t>
            </a:r>
            <a:r>
              <a:rPr lang="en-US" altLang="ja-JP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OS</a:t>
            </a:r>
            <a:r>
              <a:rPr lang="ja-JP" altLang="en-US" sz="16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のカスタマイズが可能。</a:t>
            </a:r>
          </a:p>
          <a:p>
            <a:r>
              <a:rPr lang="ja-JP" altLang="en-US" sz="16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すべてのオプションが</a:t>
            </a:r>
            <a:r>
              <a:rPr lang="en-US" altLang="ja-JP" sz="2000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50%</a:t>
            </a:r>
            <a:r>
              <a:rPr lang="ja-JP" altLang="en-US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2000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OFF!</a:t>
            </a:r>
            <a:endParaRPr lang="ja-JP" altLang="en-US" sz="1600" b="1" dirty="0">
              <a:solidFill>
                <a:srgbClr val="92D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963" y="2491206"/>
            <a:ext cx="670731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カスタマイズの詳細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はシェアードプレミア</a:t>
            </a:r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(http://edell.jp/Direct4eu/login.aspx)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をご覧いただく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かお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</a:t>
            </a:r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(0120-912-610)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でお問い合わせください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シェアードプレミアをご利用いただくためには</a:t>
            </a:r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カタログサイト内マイページよりユーザー登録が必要です。</a:t>
            </a:r>
            <a:endParaRPr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ログイン後、</a:t>
            </a:r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Web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キャンペーン商品ページ</a:t>
            </a:r>
            <a:r>
              <a:rPr lang="en-US" altLang="ja-JP" sz="7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&gt;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新規お問い合わせ番号の作成</a:t>
            </a:r>
            <a:r>
              <a:rPr lang="en-US" altLang="ja-JP" sz="7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&gt;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上部バナーよりお進みください。</a:t>
            </a:r>
            <a:endParaRPr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7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7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8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66" y="2928735"/>
            <a:ext cx="956410" cy="1088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88640" y="4088904"/>
            <a:ext cx="153279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sz="900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0" lang="ja-JP" altLang="en-US" sz="900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ソ</a:t>
            </a:r>
            <a:r>
              <a:rPr kumimoji="0" lang="ja-JP" altLang="en-US" sz="900" b="1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ケットタワーサーバー</a:t>
            </a:r>
            <a:endParaRPr lang="ja-JP" altLang="en-US" sz="900" b="1" dirty="0">
              <a:solidFill>
                <a:srgbClr val="92D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0" name="テキスト ボックス 6"/>
          <p:cNvSpPr txBox="1"/>
          <p:nvPr/>
        </p:nvSpPr>
        <p:spPr>
          <a:xfrm>
            <a:off x="221287" y="4522696"/>
            <a:ext cx="3063108" cy="126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rgbClr val="0085C3"/>
              </a:buClr>
            </a:pPr>
            <a:r>
              <a:rPr kumimoji="0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SMB</a:t>
            </a: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やリモートオフィス</a:t>
            </a:r>
            <a:r>
              <a:rPr kumimoji="0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ブランチオフィス向けの拡張性と可用性を備えた</a:t>
            </a:r>
            <a:r>
              <a:rPr kumimoji="0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ソケットタワーです。</a:t>
            </a:r>
            <a:endParaRPr kumimoji="0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fontAlgn="base">
              <a:buClr>
                <a:srgbClr val="0085C3"/>
              </a:buClr>
            </a:pP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特別キャンペーン価格</a:t>
            </a:r>
          </a:p>
          <a:p>
            <a:pPr lvl="0" fontAlgn="base">
              <a:spcAft>
                <a:spcPts val="300"/>
              </a:spcAft>
              <a:buClr>
                <a:srgbClr val="0085C3"/>
              </a:buClr>
            </a:pPr>
            <a:r>
              <a:rPr kumimoji="0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\ XXX,000</a:t>
            </a:r>
            <a:r>
              <a:rPr kumimoji="0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0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（税抜・配送料込）</a:t>
            </a:r>
            <a:endParaRPr kumimoji="0"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fontAlgn="base">
              <a:spcAft>
                <a:spcPts val="300"/>
              </a:spcAft>
              <a:buClr>
                <a:srgbClr val="0085C3"/>
              </a:buClr>
            </a:pPr>
            <a:r>
              <a:rPr kumimoji="0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</a:t>
            </a:r>
            <a:r>
              <a:rPr kumimoji="0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型番 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SVPT005-4011</a:t>
            </a:r>
          </a:p>
          <a:p>
            <a:pPr lvl="0" fontAlgn="base">
              <a:buClr>
                <a:srgbClr val="0085C3"/>
              </a:buClr>
            </a:pPr>
            <a:r>
              <a:rPr kumimoji="0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詳細スペック：</a:t>
            </a:r>
            <a:r>
              <a:rPr kumimoji="0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https://japancatalog.dell.com/pd/poweredge-t330.html</a:t>
            </a:r>
            <a:endParaRPr kumimoji="0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624400" y="4088904"/>
            <a:ext cx="153279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sz="900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0" lang="ja-JP" altLang="en-US" sz="900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ソ</a:t>
            </a:r>
            <a:r>
              <a:rPr kumimoji="0" lang="ja-JP" altLang="en-US" sz="900" b="1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ケットタワーサーバー</a:t>
            </a:r>
            <a:endParaRPr lang="ja-JP" altLang="en-US" sz="900" b="1" dirty="0">
              <a:solidFill>
                <a:srgbClr val="92D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テキスト ボックス 78"/>
          <p:cNvSpPr txBox="1"/>
          <p:nvPr/>
        </p:nvSpPr>
        <p:spPr>
          <a:xfrm>
            <a:off x="3648116" y="4541201"/>
            <a:ext cx="3063108" cy="128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rgbClr val="0085C3"/>
              </a:buClr>
            </a:pPr>
            <a:r>
              <a:rPr kumimoji="0" lang="ja-JP" altLang="en-US" sz="800" spc="-1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高い信頼性を誇るパワフルな</a:t>
            </a:r>
            <a:r>
              <a:rPr kumimoji="0" lang="en-US" altLang="ja-JP" sz="800" spc="-1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0" lang="ja-JP" altLang="en-US" sz="800" spc="-1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ソケットタワーサーバ。優れたパフォーマンス、拡張性、そして静音性をオフィス環境で実現。</a:t>
            </a:r>
            <a:endParaRPr kumimoji="0" lang="en-US" altLang="ja-JP" sz="800" spc="-1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fontAlgn="base">
              <a:buClr>
                <a:srgbClr val="0085C3"/>
              </a:buClr>
            </a:pPr>
            <a:r>
              <a:rPr kumimoji="0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特別キャンペーン価格</a:t>
            </a:r>
          </a:p>
          <a:p>
            <a:pPr lvl="0" fontAlgn="base">
              <a:spcAft>
                <a:spcPts val="300"/>
              </a:spcAft>
              <a:buClr>
                <a:srgbClr val="0085C3"/>
              </a:buClr>
            </a:pPr>
            <a:r>
              <a:rPr kumimoji="0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\ XXX,000</a:t>
            </a:r>
            <a:r>
              <a:rPr kumimoji="0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0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（税抜・配送料込）</a:t>
            </a:r>
            <a:endParaRPr kumimoji="0"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spcAft>
                <a:spcPts val="300"/>
              </a:spcAft>
              <a:buClr>
                <a:srgbClr val="0085C3"/>
              </a:buClr>
            </a:pPr>
            <a:r>
              <a:rPr kumimoji="0"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</a:t>
            </a:r>
            <a:r>
              <a:rPr kumimoji="0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型番 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SVPT006-3011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0"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fontAlgn="base">
              <a:buClr>
                <a:srgbClr val="0085C3"/>
              </a:buClr>
            </a:pPr>
            <a:r>
              <a:rPr kumimoji="0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詳細スペック：</a:t>
            </a:r>
            <a:endParaRPr kumimoji="0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fontAlgn="base">
              <a:buClr>
                <a:srgbClr val="0085C3"/>
              </a:buClr>
            </a:pPr>
            <a:r>
              <a:rPr kumimoji="0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https://japancatalog.dell.com/pd/poweredge-t430.html</a:t>
            </a:r>
          </a:p>
        </p:txBody>
      </p:sp>
      <p:pic>
        <p:nvPicPr>
          <p:cNvPr id="66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906" y="2933322"/>
            <a:ext cx="910073" cy="1035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テキスト ボックス 6"/>
          <p:cNvSpPr txBox="1"/>
          <p:nvPr/>
        </p:nvSpPr>
        <p:spPr>
          <a:xfrm>
            <a:off x="161236" y="7164920"/>
            <a:ext cx="3063108" cy="348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90000"/>
              </a:lnSpc>
              <a:spcBef>
                <a:spcPts val="600"/>
              </a:spcBef>
              <a:buClr>
                <a:srgbClr val="0085C3"/>
              </a:buClr>
            </a:pPr>
            <a:r>
              <a:rPr kumimoji="0" lang="en-US" altLang="ja-JP" b="1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PowerEdge </a:t>
            </a:r>
            <a:r>
              <a:rPr kumimoji="0" lang="en-US" altLang="ja-JP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</a:t>
            </a:r>
            <a:r>
              <a:rPr kumimoji="0" lang="en-US" altLang="ja-JP" b="1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kumimoji="0" lang="en-US" altLang="ja-JP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endParaRPr kumimoji="0" lang="ja-JP" altLang="en-US" b="1" dirty="0" smtClean="0">
              <a:solidFill>
                <a:srgbClr val="92D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87402" y="6999971"/>
            <a:ext cx="153279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sz="900" b="1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0" lang="ja-JP" altLang="en-US" sz="900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ソ</a:t>
            </a:r>
            <a:r>
              <a:rPr kumimoji="0" lang="ja-JP" altLang="en-US" sz="900" b="1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ケットタワーサーバー</a:t>
            </a:r>
            <a:endParaRPr lang="ja-JP" altLang="en-US" sz="900" b="1" dirty="0">
              <a:solidFill>
                <a:srgbClr val="92D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2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09" y="6296029"/>
            <a:ext cx="1364688" cy="28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3" name="Group 72"/>
          <p:cNvGrpSpPr/>
          <p:nvPr/>
        </p:nvGrpSpPr>
        <p:grpSpPr>
          <a:xfrm>
            <a:off x="1641515" y="5913793"/>
            <a:ext cx="1733199" cy="1081959"/>
            <a:chOff x="5085184" y="2862929"/>
            <a:chExt cx="1570415" cy="1081959"/>
          </a:xfrm>
        </p:grpSpPr>
        <p:sp>
          <p:nvSpPr>
            <p:cNvPr id="74" name="テキスト ボックス 81"/>
            <p:cNvSpPr txBox="1"/>
            <p:nvPr/>
          </p:nvSpPr>
          <p:spPr>
            <a:xfrm>
              <a:off x="5085184" y="2862929"/>
              <a:ext cx="578445" cy="168505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54000" tIns="36000" rIns="54000" bIns="36000" rtlCol="0" anchor="ctr">
              <a:noAutofit/>
            </a:bodyPr>
            <a:lstStyle/>
            <a:p>
              <a:pPr algn="ctr"/>
              <a:r>
                <a:rPr kumimoji="0" lang="en-US" altLang="ja-JP" sz="8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CPU</a:t>
              </a:r>
              <a:endParaRPr kumimoji="1"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5" name="テキスト ボックス 82"/>
            <p:cNvSpPr txBox="1"/>
            <p:nvPr/>
          </p:nvSpPr>
          <p:spPr>
            <a:xfrm>
              <a:off x="5665598" y="2863173"/>
              <a:ext cx="990000" cy="1695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54000" tIns="36000" rIns="54000" bIns="36000" rtlCol="0" anchor="ctr">
              <a:noAutofit/>
            </a:bodyPr>
            <a:lstStyle/>
            <a:p>
              <a:pPr lvl="0" fontAlgn="base">
                <a:buClr>
                  <a:srgbClr val="444444"/>
                </a:buClr>
              </a:pPr>
              <a:r>
                <a:rPr kumimoji="0" lang="en-US" altLang="ja-JP" sz="700" dirty="0" smtClean="0">
                  <a:solidFill>
                    <a:srgbClr val="44444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Xeon® E5-2603 v4×1</a:t>
              </a:r>
              <a:endParaRPr kumimoji="0" lang="en-US" altLang="ja-JP" sz="700" dirty="0">
                <a:solidFill>
                  <a:srgbClr val="44444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6" name="テキスト ボックス 83"/>
            <p:cNvSpPr txBox="1"/>
            <p:nvPr/>
          </p:nvSpPr>
          <p:spPr>
            <a:xfrm>
              <a:off x="5085185" y="3064664"/>
              <a:ext cx="576063" cy="163673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54000" tIns="36000" rIns="54000" bIns="36000" rtlCol="0" anchor="ctr">
              <a:noAutofit/>
            </a:bodyPr>
            <a:lstStyle/>
            <a:p>
              <a:pPr algn="ctr"/>
              <a:r>
                <a:rPr kumimoji="0" lang="ja-JP" altLang="en-US" sz="8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メモリ</a:t>
              </a:r>
              <a:endParaRPr kumimoji="1"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7" name="テキスト ボックス 84"/>
            <p:cNvSpPr txBox="1"/>
            <p:nvPr/>
          </p:nvSpPr>
          <p:spPr>
            <a:xfrm>
              <a:off x="5663629" y="3064664"/>
              <a:ext cx="991718" cy="1636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lIns="54000" tIns="36000" rIns="54000" bIns="36000" rtlCol="0" anchor="ctr">
              <a:noAutofit/>
            </a:bodyPr>
            <a:lstStyle/>
            <a:p>
              <a:pPr>
                <a:spcAft>
                  <a:spcPts val="0"/>
                </a:spcAft>
                <a:buClr>
                  <a:schemeClr val="bg2"/>
                </a:buClr>
              </a:pPr>
              <a:r>
                <a:rPr lang="en-US" altLang="ja-JP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8GB×1</a:t>
              </a:r>
            </a:p>
          </p:txBody>
        </p:sp>
        <p:sp>
          <p:nvSpPr>
            <p:cNvPr id="78" name="テキスト ボックス 85"/>
            <p:cNvSpPr txBox="1"/>
            <p:nvPr/>
          </p:nvSpPr>
          <p:spPr>
            <a:xfrm>
              <a:off x="5085185" y="3259889"/>
              <a:ext cx="576063" cy="166608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54000" tIns="36000" rIns="54000" bIns="36000" rtlCol="0" anchor="ctr">
              <a:noAutofit/>
            </a:bodyPr>
            <a:lstStyle/>
            <a:p>
              <a:pPr algn="ctr"/>
              <a:r>
                <a:rPr kumimoji="1" lang="en-US" altLang="ja-JP" sz="8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SSD</a:t>
              </a:r>
              <a:endParaRPr kumimoji="1"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0" name="テキスト ボックス 86"/>
            <p:cNvSpPr txBox="1"/>
            <p:nvPr/>
          </p:nvSpPr>
          <p:spPr>
            <a:xfrm>
              <a:off x="5663629" y="3259889"/>
              <a:ext cx="991718" cy="1666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lIns="54000" tIns="36000" rIns="54000" bIns="36000" rtlCol="0" anchor="ctr">
              <a:noAutofit/>
            </a:bodyPr>
            <a:lstStyle/>
            <a:p>
              <a:pPr>
                <a:spcAft>
                  <a:spcPts val="0"/>
                </a:spcAft>
                <a:buClr>
                  <a:schemeClr val="bg2"/>
                </a:buClr>
              </a:pPr>
              <a:r>
                <a:rPr lang="en-US" altLang="ja-JP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200GB×2(RAID1)</a:t>
              </a:r>
            </a:p>
          </p:txBody>
        </p:sp>
        <p:sp>
          <p:nvSpPr>
            <p:cNvPr id="89" name="テキスト ボックス 87"/>
            <p:cNvSpPr txBox="1"/>
            <p:nvPr/>
          </p:nvSpPr>
          <p:spPr>
            <a:xfrm>
              <a:off x="5085185" y="3656741"/>
              <a:ext cx="1570414" cy="2881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54000" tIns="36000" rIns="54000" bIns="36000" rtlCol="0" anchor="ctr">
              <a:spAutoFit/>
            </a:bodyPr>
            <a:lstStyle/>
            <a:p>
              <a:pPr algn="ctr">
                <a:spcAft>
                  <a:spcPts val="0"/>
                </a:spcAft>
                <a:buClr>
                  <a:schemeClr val="bg2"/>
                </a:buClr>
              </a:pP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3</a:t>
              </a: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年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間翌営業日対</a:t>
              </a: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応</a:t>
              </a:r>
              <a:endPara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spcAft>
                  <a:spcPts val="0"/>
                </a:spcAft>
                <a:buClr>
                  <a:schemeClr val="bg2"/>
                </a:buClr>
              </a:pP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オ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ンサイト保守サービス</a:t>
              </a:r>
              <a:endPara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1" name="テキスト ボックス 89"/>
            <p:cNvSpPr txBox="1"/>
            <p:nvPr/>
          </p:nvSpPr>
          <p:spPr>
            <a:xfrm>
              <a:off x="5085184" y="3461575"/>
              <a:ext cx="1570163" cy="1561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lIns="54000" tIns="36000" rIns="54000" bIns="36000" rtlCol="0" anchor="ctr">
              <a:noAutofit/>
            </a:bodyPr>
            <a:lstStyle/>
            <a:p>
              <a:pPr algn="ctr">
                <a:spcAft>
                  <a:spcPts val="0"/>
                </a:spcAft>
                <a:buClr>
                  <a:schemeClr val="bg2"/>
                </a:buClr>
              </a:pP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冗長電源搭載</a:t>
              </a:r>
              <a:endPara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pic>
        <p:nvPicPr>
          <p:cNvPr id="100" name="Picture 28" descr="「poweredge R630」の画像検索結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116" y="6393114"/>
            <a:ext cx="1301261" cy="250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1" name="Group 100"/>
          <p:cNvGrpSpPr/>
          <p:nvPr/>
        </p:nvGrpSpPr>
        <p:grpSpPr>
          <a:xfrm>
            <a:off x="5096711" y="5898322"/>
            <a:ext cx="1570415" cy="1081959"/>
            <a:chOff x="5085184" y="2862929"/>
            <a:chExt cx="1570415" cy="1081959"/>
          </a:xfrm>
        </p:grpSpPr>
        <p:sp>
          <p:nvSpPr>
            <p:cNvPr id="102" name="テキスト ボックス 81"/>
            <p:cNvSpPr txBox="1"/>
            <p:nvPr/>
          </p:nvSpPr>
          <p:spPr>
            <a:xfrm>
              <a:off x="5085184" y="2862929"/>
              <a:ext cx="578445" cy="168505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54000" tIns="36000" rIns="54000" bIns="36000" rtlCol="0" anchor="ctr">
              <a:noAutofit/>
            </a:bodyPr>
            <a:lstStyle/>
            <a:p>
              <a:pPr algn="ctr"/>
              <a:r>
                <a:rPr kumimoji="0" lang="en-US" altLang="ja-JP" sz="8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CPU</a:t>
              </a:r>
              <a:endParaRPr kumimoji="1"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3" name="テキスト ボックス 82"/>
            <p:cNvSpPr txBox="1"/>
            <p:nvPr/>
          </p:nvSpPr>
          <p:spPr>
            <a:xfrm>
              <a:off x="5665598" y="2863173"/>
              <a:ext cx="990000" cy="1695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54000" tIns="36000" rIns="54000" bIns="36000" rtlCol="0" anchor="ctr">
              <a:noAutofit/>
            </a:bodyPr>
            <a:lstStyle/>
            <a:p>
              <a:pPr lvl="0" fontAlgn="base">
                <a:buClr>
                  <a:srgbClr val="444444"/>
                </a:buClr>
              </a:pPr>
              <a:r>
                <a:rPr kumimoji="0" lang="en-US" altLang="ja-JP" sz="600" dirty="0" smtClean="0">
                  <a:solidFill>
                    <a:srgbClr val="44444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Xeon® E5-2620 v4×1</a:t>
              </a:r>
              <a:endParaRPr kumimoji="0" lang="en-US" altLang="ja-JP" sz="600" dirty="0">
                <a:solidFill>
                  <a:srgbClr val="44444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4" name="テキスト ボックス 83"/>
            <p:cNvSpPr txBox="1"/>
            <p:nvPr/>
          </p:nvSpPr>
          <p:spPr>
            <a:xfrm>
              <a:off x="5085185" y="3064664"/>
              <a:ext cx="576063" cy="163673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54000" tIns="36000" rIns="54000" bIns="36000" rtlCol="0" anchor="ctr">
              <a:noAutofit/>
            </a:bodyPr>
            <a:lstStyle/>
            <a:p>
              <a:pPr algn="ctr"/>
              <a:r>
                <a:rPr kumimoji="0" lang="ja-JP" altLang="en-US" sz="8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メモリ</a:t>
              </a:r>
              <a:endParaRPr kumimoji="1"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5" name="テキスト ボックス 84"/>
            <p:cNvSpPr txBox="1"/>
            <p:nvPr/>
          </p:nvSpPr>
          <p:spPr>
            <a:xfrm>
              <a:off x="5663629" y="3064664"/>
              <a:ext cx="991718" cy="1636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lIns="54000" tIns="36000" rIns="54000" bIns="36000" rtlCol="0" anchor="ctr">
              <a:noAutofit/>
            </a:bodyPr>
            <a:lstStyle/>
            <a:p>
              <a:pPr>
                <a:spcAft>
                  <a:spcPts val="0"/>
                </a:spcAft>
                <a:buClr>
                  <a:schemeClr val="bg2"/>
                </a:buClr>
              </a:pPr>
              <a:r>
                <a:rPr lang="en-US" altLang="ja-JP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8GB×2</a:t>
              </a:r>
            </a:p>
          </p:txBody>
        </p:sp>
        <p:sp>
          <p:nvSpPr>
            <p:cNvPr id="106" name="テキスト ボックス 85"/>
            <p:cNvSpPr txBox="1"/>
            <p:nvPr/>
          </p:nvSpPr>
          <p:spPr>
            <a:xfrm>
              <a:off x="5085185" y="3259889"/>
              <a:ext cx="576063" cy="166608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54000" tIns="36000" rIns="54000" bIns="36000" rtlCol="0" anchor="ctr">
              <a:noAutofit/>
            </a:bodyPr>
            <a:lstStyle/>
            <a:p>
              <a:pPr algn="ctr"/>
              <a:r>
                <a:rPr kumimoji="1" lang="en-US" altLang="ja-JP" sz="8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SSD</a:t>
              </a:r>
              <a:endParaRPr kumimoji="1"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7" name="テキスト ボックス 86"/>
            <p:cNvSpPr txBox="1"/>
            <p:nvPr/>
          </p:nvSpPr>
          <p:spPr>
            <a:xfrm>
              <a:off x="5663629" y="3259889"/>
              <a:ext cx="991718" cy="1666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lIns="54000" tIns="36000" rIns="54000" bIns="36000" rtlCol="0" anchor="ctr">
              <a:noAutofit/>
            </a:bodyPr>
            <a:lstStyle/>
            <a:p>
              <a:pPr>
                <a:spcAft>
                  <a:spcPts val="0"/>
                </a:spcAft>
                <a:buClr>
                  <a:schemeClr val="bg2"/>
                </a:buClr>
              </a:pPr>
              <a:r>
                <a:rPr lang="en-US" altLang="ja-JP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200GB×2(RAID1)</a:t>
              </a:r>
            </a:p>
          </p:txBody>
        </p:sp>
        <p:sp>
          <p:nvSpPr>
            <p:cNvPr id="108" name="テキスト ボックス 87"/>
            <p:cNvSpPr txBox="1"/>
            <p:nvPr/>
          </p:nvSpPr>
          <p:spPr>
            <a:xfrm>
              <a:off x="5085185" y="3656741"/>
              <a:ext cx="1570414" cy="2881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54000" tIns="36000" rIns="54000" bIns="36000" rtlCol="0" anchor="ctr">
              <a:spAutoFit/>
            </a:bodyPr>
            <a:lstStyle/>
            <a:p>
              <a:pPr algn="ctr">
                <a:spcAft>
                  <a:spcPts val="0"/>
                </a:spcAft>
                <a:buClr>
                  <a:schemeClr val="bg2"/>
                </a:buClr>
              </a:pP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3</a:t>
              </a: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年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間翌営業日対</a:t>
              </a: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応</a:t>
              </a:r>
              <a:endPara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spcAft>
                  <a:spcPts val="0"/>
                </a:spcAft>
                <a:buClr>
                  <a:schemeClr val="bg2"/>
                </a:buClr>
              </a:pP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オ</a:t>
              </a:r>
              <a:r>
                <a:rPr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ンサイト保守サービス</a:t>
              </a:r>
              <a:endPara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9" name="テキスト ボックス 89"/>
            <p:cNvSpPr txBox="1"/>
            <p:nvPr/>
          </p:nvSpPr>
          <p:spPr>
            <a:xfrm>
              <a:off x="5085184" y="3461575"/>
              <a:ext cx="1570163" cy="1561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lIns="54000" tIns="36000" rIns="54000" bIns="36000" rtlCol="0" anchor="ctr">
              <a:noAutofit/>
            </a:bodyPr>
            <a:lstStyle/>
            <a:p>
              <a:pPr algn="ctr">
                <a:spcAft>
                  <a:spcPts val="0"/>
                </a:spcAft>
                <a:buClr>
                  <a:schemeClr val="bg2"/>
                </a:buClr>
              </a:pP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冗長電源搭載</a:t>
              </a:r>
              <a:endPara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10" name="テキスト ボックス 6"/>
          <p:cNvSpPr txBox="1"/>
          <p:nvPr/>
        </p:nvSpPr>
        <p:spPr>
          <a:xfrm>
            <a:off x="3493099" y="7164920"/>
            <a:ext cx="3063108" cy="348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90000"/>
              </a:lnSpc>
              <a:spcBef>
                <a:spcPts val="600"/>
              </a:spcBef>
              <a:buClr>
                <a:srgbClr val="0085C3"/>
              </a:buClr>
            </a:pPr>
            <a:r>
              <a:rPr kumimoji="0" lang="en-US" altLang="ja-JP" b="1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PowerEdge </a:t>
            </a:r>
            <a:r>
              <a:rPr kumimoji="0" lang="en-US" altLang="ja-JP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R630</a:t>
            </a:r>
            <a:endParaRPr kumimoji="0" lang="ja-JP" altLang="en-US" b="1" dirty="0" smtClean="0">
              <a:solidFill>
                <a:srgbClr val="92D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3531871" y="6984292"/>
            <a:ext cx="153279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sz="900" b="1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0" lang="ja-JP" altLang="en-US" sz="900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ソ</a:t>
            </a:r>
            <a:r>
              <a:rPr kumimoji="0" lang="ja-JP" altLang="en-US" sz="900" b="1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ケットタワーサーバー</a:t>
            </a:r>
            <a:endParaRPr lang="ja-JP" altLang="en-US" sz="900" b="1" dirty="0">
              <a:solidFill>
                <a:srgbClr val="92D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2" name="正方形/長方形 77"/>
          <p:cNvSpPr/>
          <p:nvPr/>
        </p:nvSpPr>
        <p:spPr>
          <a:xfrm>
            <a:off x="116632" y="9201472"/>
            <a:ext cx="65416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" b="0" i="0" u="none" strike="noStrike" baseline="0" dirty="0">
                <a:latin typeface="ShinGoPro-Light"/>
              </a:rPr>
              <a:t>● </a:t>
            </a:r>
            <a:r>
              <a:rPr lang="en-US" altLang="ja-JP" sz="600" b="0" i="0" u="none" strike="noStrike" baseline="0" dirty="0">
                <a:latin typeface="MuseoSans-300"/>
              </a:rPr>
              <a:t>PowerEdge</a:t>
            </a:r>
            <a:r>
              <a:rPr lang="ja-JP" altLang="en-US" sz="600" b="0" i="0" u="none" strike="noStrike" baseline="0" dirty="0" err="1">
                <a:latin typeface="ShinGoPro-Light"/>
              </a:rPr>
              <a:t>、</a:t>
            </a:r>
            <a:r>
              <a:rPr lang="en-US" altLang="ja-JP" sz="600" b="0" i="0" u="none" strike="noStrike" baseline="0" dirty="0" err="1">
                <a:latin typeface="MuseoSans-300"/>
              </a:rPr>
              <a:t>ProSupport</a:t>
            </a:r>
            <a:r>
              <a:rPr lang="ja-JP" altLang="en-US" sz="600" b="0" i="0" u="none" strike="noStrike" baseline="0" dirty="0" err="1">
                <a:latin typeface="ShinGoPro-Light"/>
              </a:rPr>
              <a:t>、</a:t>
            </a:r>
            <a:r>
              <a:rPr lang="en-US" altLang="ja-JP" sz="600" b="0" i="0" u="none" strike="noStrike" baseline="0" dirty="0" err="1">
                <a:latin typeface="MuseoSans-300"/>
              </a:rPr>
              <a:t>OpenManage</a:t>
            </a:r>
            <a:r>
              <a:rPr lang="ja-JP" altLang="en-US" sz="600" b="0" i="0" u="none" strike="noStrike" baseline="0" dirty="0" err="1">
                <a:latin typeface="ShinGoPro-Light"/>
              </a:rPr>
              <a:t>、</a:t>
            </a:r>
            <a:r>
              <a:rPr lang="en-US" altLang="ja-JP" sz="600" b="0" i="0" u="none" strike="noStrike" baseline="0" dirty="0">
                <a:latin typeface="MuseoSans-300"/>
              </a:rPr>
              <a:t>DELL 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ロゴは、</a:t>
            </a:r>
            <a:r>
              <a:rPr lang="ja-JP" altLang="en-US" sz="600" b="0" i="0" u="none" strike="noStrike" baseline="0" dirty="0">
                <a:latin typeface="ShinGoPro-Light"/>
              </a:rPr>
              <a:t>米国</a:t>
            </a:r>
            <a:r>
              <a:rPr lang="en-US" altLang="ja-JP" sz="600" b="0" i="0" u="none" strike="noStrike" baseline="0" dirty="0">
                <a:latin typeface="MuseoSans-300"/>
              </a:rPr>
              <a:t>Dell Inc. 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の商標または登録商標です。</a:t>
            </a:r>
            <a:r>
              <a:rPr lang="en-US" altLang="ja-JP" sz="600" b="0" i="0" u="none" strike="noStrike" baseline="0" dirty="0">
                <a:latin typeface="ShinGoPro-Light"/>
              </a:rPr>
              <a:t>● </a:t>
            </a:r>
            <a:r>
              <a:rPr lang="en-US" altLang="ja-JP" sz="600" b="0" i="0" u="none" strike="noStrike" baseline="0" dirty="0">
                <a:latin typeface="MuseoSans-300"/>
              </a:rPr>
              <a:t>Intel</a:t>
            </a:r>
            <a:r>
              <a:rPr lang="ja-JP" altLang="en-US" sz="600" b="0" i="0" u="none" strike="noStrike" baseline="0" dirty="0" err="1">
                <a:latin typeface="ShinGoPro-Light"/>
              </a:rPr>
              <a:t>、</a:t>
            </a:r>
            <a:r>
              <a:rPr lang="ja-JP" altLang="en-US" sz="600" b="0" i="0" u="none" strike="noStrike" baseline="0" dirty="0">
                <a:latin typeface="ShinGoPro-Light"/>
              </a:rPr>
              <a:t>インテル、</a:t>
            </a:r>
            <a:r>
              <a:rPr lang="en-US" altLang="ja-JP" sz="600" b="0" i="0" u="none" strike="noStrike" baseline="0" dirty="0">
                <a:latin typeface="MuseoSans-300"/>
              </a:rPr>
              <a:t>Intel </a:t>
            </a:r>
            <a:r>
              <a:rPr lang="ja-JP" altLang="en-US" sz="600" b="0" i="0" u="none" strike="noStrike" baseline="0" dirty="0">
                <a:latin typeface="ShinGoPro-Light"/>
              </a:rPr>
              <a:t>ロゴ、</a:t>
            </a:r>
            <a:r>
              <a:rPr lang="en-US" altLang="ja-JP" sz="600" b="0" i="0" u="none" strike="noStrike" baseline="0" dirty="0">
                <a:latin typeface="MuseoSans-300"/>
              </a:rPr>
              <a:t>Intel Inside</a:t>
            </a:r>
            <a:r>
              <a:rPr lang="ja-JP" altLang="en-US" sz="600" b="0" i="0" u="none" strike="noStrike" baseline="0" dirty="0" err="1">
                <a:latin typeface="ShinGoPro-Light"/>
              </a:rPr>
              <a:t>、</a:t>
            </a:r>
            <a:r>
              <a:rPr lang="en-US" altLang="ja-JP" sz="600" b="0" i="0" u="none" strike="noStrike" baseline="0" dirty="0">
                <a:latin typeface="MuseoSans-300"/>
              </a:rPr>
              <a:t>Intel Inside </a:t>
            </a:r>
            <a:r>
              <a:rPr lang="ja-JP" altLang="en-US" sz="600" b="0" i="0" u="none" strike="noStrike" baseline="0" dirty="0">
                <a:latin typeface="ShinGoPro-Light"/>
              </a:rPr>
              <a:t>ロゴ、</a:t>
            </a:r>
            <a:r>
              <a:rPr lang="en-US" altLang="ja-JP" sz="600" b="0" i="0" u="none" strike="noStrike" baseline="0" dirty="0">
                <a:latin typeface="MuseoSans-300"/>
              </a:rPr>
              <a:t>Xeon</a:t>
            </a:r>
            <a:r>
              <a:rPr lang="ja-JP" altLang="en-US" sz="600" b="0" i="0" u="none" strike="noStrike" baseline="0" dirty="0" err="1">
                <a:latin typeface="ShinGoPro-Light"/>
              </a:rPr>
              <a:t>、</a:t>
            </a:r>
            <a:r>
              <a:rPr lang="en-US" altLang="ja-JP" sz="600" b="0" i="0" u="none" strike="noStrike" baseline="0" dirty="0">
                <a:latin typeface="MuseoSans-300"/>
              </a:rPr>
              <a:t>Xeon Phi</a:t>
            </a:r>
            <a:r>
              <a:rPr lang="ja-JP" altLang="en-US" sz="600" b="0" i="0" u="none" strike="noStrike" baseline="0" dirty="0" err="1">
                <a:latin typeface="ShinGoPro-Light"/>
              </a:rPr>
              <a:t>、</a:t>
            </a:r>
            <a:endParaRPr lang="en-US" altLang="ja-JP" sz="600" b="0" i="0" u="none" strike="noStrike" baseline="0" dirty="0">
              <a:latin typeface="ShinGoPro-Light"/>
            </a:endParaRPr>
          </a:p>
          <a:p>
            <a:r>
              <a:rPr lang="en-US" altLang="ja-JP" sz="600" b="0" i="0" u="none" strike="noStrike" baseline="0" dirty="0">
                <a:latin typeface="MuseoSans-300"/>
              </a:rPr>
              <a:t>Xeon Inside 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は、アメリカ合衆国および</a:t>
            </a:r>
            <a:r>
              <a:rPr lang="en-US" altLang="ja-JP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 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またはその他の国における</a:t>
            </a:r>
            <a:r>
              <a:rPr lang="ja-JP" altLang="en-US" sz="600" b="0" i="0" u="none" strike="noStrike" baseline="0" dirty="0">
                <a:latin typeface="ShinGoPro-Light"/>
              </a:rPr>
              <a:t> </a:t>
            </a:r>
            <a:r>
              <a:rPr lang="en-US" altLang="ja-JP" sz="600" b="0" i="0" u="none" strike="noStrike" baseline="0" dirty="0">
                <a:latin typeface="MuseoSans-300"/>
              </a:rPr>
              <a:t>Intel Corporation 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の商標です。</a:t>
            </a:r>
            <a:r>
              <a:rPr lang="ja-JP" altLang="en-US" sz="600" b="0" i="0" u="none" strike="noStrike" baseline="0" dirty="0">
                <a:latin typeface="ShinGoPro-Light"/>
              </a:rPr>
              <a:t>● </a:t>
            </a:r>
            <a:r>
              <a:rPr lang="en-US" altLang="ja-JP" sz="600" b="0" i="0" u="none" strike="noStrike" baseline="0" dirty="0">
                <a:latin typeface="MuseoSans-300"/>
              </a:rPr>
              <a:t>Microsoft</a:t>
            </a:r>
            <a:r>
              <a:rPr lang="ja-JP" altLang="en-US" sz="600" b="0" i="0" u="none" strike="noStrike" baseline="0" dirty="0" err="1">
                <a:latin typeface="ShinGoPro-Light"/>
              </a:rPr>
              <a:t>、</a:t>
            </a:r>
            <a:r>
              <a:rPr lang="en-US" altLang="ja-JP" sz="600" b="0" i="0" u="none" strike="noStrike" baseline="0" dirty="0">
                <a:latin typeface="MuseoSans-300"/>
              </a:rPr>
              <a:t>Windows </a:t>
            </a:r>
            <a:r>
              <a:rPr lang="ja-JP" altLang="en-US" sz="600" b="0" i="0" u="none" strike="noStrike" baseline="0" dirty="0">
                <a:latin typeface="ShinGoPro-Light"/>
              </a:rPr>
              <a:t>ロゴは米国</a:t>
            </a:r>
            <a:r>
              <a:rPr lang="en-US" altLang="ja-JP" sz="600" b="0" i="0" u="none" strike="noStrike" baseline="0" dirty="0">
                <a:latin typeface="MuseoSans-300"/>
              </a:rPr>
              <a:t>Microsoft Corporation 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の米国およびその他の国における登録商標です。</a:t>
            </a:r>
            <a:r>
              <a:rPr lang="ja-JP" altLang="en-US" sz="600" b="0" i="0" u="none" strike="noStrike" baseline="0" dirty="0">
                <a:latin typeface="ShinGoPro-Light"/>
              </a:rPr>
              <a:t>●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その他の社名および製品名は各社の商標または登録商標です。</a:t>
            </a:r>
            <a:r>
              <a:rPr lang="ja-JP" altLang="en-US" sz="600" b="0" i="0" u="none" strike="noStrike" baseline="0" dirty="0">
                <a:latin typeface="ShinGoPro-Light"/>
              </a:rPr>
              <a:t>●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本カタログに使用されている製品写真は、出荷時のもとの異なる場合があります。</a:t>
            </a:r>
            <a:r>
              <a:rPr lang="ja-JP" altLang="en-US" sz="600" b="0" i="0" u="none" strike="noStrike" baseline="0" dirty="0">
                <a:latin typeface="ShinGoPro-Light"/>
              </a:rPr>
              <a:t>●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構成や仕様により、提供に制限がある場合があります。</a:t>
            </a:r>
            <a:r>
              <a:rPr lang="ja-JP" altLang="en-US" sz="600" b="0" i="0" u="none" strike="noStrike" baseline="0" dirty="0">
                <a:latin typeface="ShinGoPro-Light"/>
              </a:rPr>
              <a:t>● 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本書の記載は</a:t>
            </a:r>
            <a:r>
              <a:rPr lang="en-US" altLang="ja-JP" sz="600" b="0" i="0" u="none" strike="noStrike" baseline="0" dirty="0">
                <a:latin typeface="MuseoSans-300"/>
              </a:rPr>
              <a:t>2016 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600" b="0" i="0" u="none" strike="noStrike" baseline="0" dirty="0">
                <a:latin typeface="MuseoSans-300"/>
              </a:rPr>
              <a:t>8 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600" b="0" i="0" u="none" strike="noStrike" baseline="0" dirty="0">
                <a:latin typeface="MuseoSans-300"/>
              </a:rPr>
              <a:t>1 </a:t>
            </a:r>
            <a:r>
              <a:rPr lang="ja-JP" altLang="en-US" sz="6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日現在のもので、記載されている仕様・価格・内容は予告なく変更される場合があります</a:t>
            </a:r>
            <a:r>
              <a:rPr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。●製品の購入には当社の販売条件（</a:t>
            </a:r>
            <a:r>
              <a:rPr lang="en-US" altLang="ja-JP" sz="600" dirty="0">
                <a:latin typeface="MuseoSans-700"/>
                <a:ea typeface="メイリオ" panose="020B0604030504040204" pitchFamily="50" charset="-128"/>
                <a:cs typeface="メイリオ" panose="020B0604030504040204" pitchFamily="50" charset="-128"/>
              </a:rPr>
              <a:t>http://www1.jp.dell.com/content/topics/segtopic.aspx/policy/policy?c=jp&amp;l=ja&amp;s=gen&amp;~section=terms_corp</a:t>
            </a:r>
            <a:r>
              <a:rPr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）または締結済みの再販売契約書が適用されます。●製品サービスの購入には、締結済みの再販売契約書、または、特約店が提示する販売条件が適用されます。●お客様都合の返品はお受け致しません。</a:t>
            </a:r>
          </a:p>
        </p:txBody>
      </p:sp>
      <p:sp>
        <p:nvSpPr>
          <p:cNvPr id="113" name="テキスト ボックス 46"/>
          <p:cNvSpPr txBox="1"/>
          <p:nvPr/>
        </p:nvSpPr>
        <p:spPr>
          <a:xfrm>
            <a:off x="188641" y="8804234"/>
            <a:ext cx="1152128" cy="325230"/>
          </a:xfrm>
          <a:prstGeom prst="rect">
            <a:avLst/>
          </a:prstGeom>
          <a:solidFill>
            <a:srgbClr val="92D050"/>
          </a:solidFill>
        </p:spPr>
        <p:txBody>
          <a:bodyPr wrap="square" tIns="28800" bIns="28800" rtlCol="0" anchor="ctr">
            <a:noAutofit/>
          </a:bodyPr>
          <a:lstStyle/>
          <a:p>
            <a:pPr algn="ctr">
              <a:lnSpc>
                <a:spcPct val="110000"/>
              </a:lnSpc>
              <a:tabLst>
                <a:tab pos="1430338" algn="l"/>
                <a:tab pos="2689225" algn="l"/>
              </a:tabLst>
            </a:pPr>
            <a:r>
              <a:rPr kumimoji="0" lang="ja-JP" altLang="en-US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お問い合わせ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200" y="91539"/>
            <a:ext cx="1442161" cy="252949"/>
          </a:xfrm>
          <a:prstGeom prst="rect">
            <a:avLst/>
          </a:prstGeom>
          <a:effectLst/>
        </p:spPr>
      </p:pic>
      <p:sp>
        <p:nvSpPr>
          <p:cNvPr id="65" name="テキスト ボックス 64"/>
          <p:cNvSpPr txBox="1"/>
          <p:nvPr/>
        </p:nvSpPr>
        <p:spPr>
          <a:xfrm>
            <a:off x="177327" y="41799"/>
            <a:ext cx="8691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お客様向け </a:t>
            </a:r>
            <a:endParaRPr lang="ja-JP" altLang="en-US" sz="1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234591" y="5824629"/>
            <a:ext cx="6476633" cy="0"/>
          </a:xfrm>
          <a:prstGeom prst="line">
            <a:avLst/>
          </a:prstGeom>
          <a:ln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 rot="20463377">
            <a:off x="600107" y="5061203"/>
            <a:ext cx="4912262" cy="954107"/>
          </a:xfrm>
          <a:prstGeom prst="rect">
            <a:avLst/>
          </a:prstGeom>
          <a:solidFill>
            <a:schemeClr val="accent2">
              <a:lumMod val="40000"/>
              <a:lumOff val="60000"/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販売店様向け金額を記入して</a:t>
            </a:r>
            <a:endParaRPr kumimoji="1" lang="en-US" altLang="ja-JP" sz="28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お使いください。</a:t>
            </a:r>
            <a:endParaRPr kumimoji="1" lang="ja-JP" altLang="en-US" sz="2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366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1141</Words>
  <Application>Microsoft Office PowerPoint</Application>
  <PresentationFormat>A4 210 x 297 mm</PresentationFormat>
  <Paragraphs>164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MuseoSans-300</vt:lpstr>
      <vt:lpstr>MuseoSans-700</vt:lpstr>
      <vt:lpstr>ShinGoPro-Light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 孝</dc:creator>
  <cp:keywords>No Restrictions</cp:keywords>
  <cp:lastModifiedBy>Yano, Akane</cp:lastModifiedBy>
  <cp:revision>44</cp:revision>
  <dcterms:created xsi:type="dcterms:W3CDTF">2016-10-21T07:36:51Z</dcterms:created>
  <dcterms:modified xsi:type="dcterms:W3CDTF">2016-12-12T04:59:52Z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76a7a1ad-5f5a-436a-8e4f-148aeafdf37b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</Properties>
</file>