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7" r:id="rId5"/>
    <p:sldId id="269" r:id="rId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AF9B"/>
    <a:srgbClr val="FFC000"/>
    <a:srgbClr val="FDEADA"/>
    <a:srgbClr val="FFFFCC"/>
    <a:srgbClr val="FF9900"/>
    <a:srgbClr val="66CCFF"/>
    <a:srgbClr val="03B5B1"/>
    <a:srgbClr val="CCFFCC"/>
    <a:srgbClr val="99FF33"/>
    <a:srgbClr val="FF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p:scale>
          <a:sx n="75" d="100"/>
          <a:sy n="75" d="100"/>
        </p:scale>
        <p:origin x="1590"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367336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10036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402980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20173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379500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25905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398031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162970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95535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413416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E79233B-B0E1-4E0C-BBD5-B087CD7E7E82}" type="datetimeFigureOut">
              <a:rPr kumimoji="1" lang="ja-JP" altLang="en-US" smtClean="0"/>
              <a:t>2018/2/7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80579-2786-45F6-9550-CC815B981152}" type="slidenum">
              <a:rPr kumimoji="1" lang="ja-JP" altLang="en-US" smtClean="0"/>
              <a:t>‹#›</a:t>
            </a:fld>
            <a:endParaRPr kumimoji="1" lang="ja-JP" altLang="en-US"/>
          </a:p>
        </p:txBody>
      </p:sp>
    </p:spTree>
    <p:extLst>
      <p:ext uri="{BB962C8B-B14F-4D97-AF65-F5344CB8AC3E}">
        <p14:creationId xmlns:p14="http://schemas.microsoft.com/office/powerpoint/2010/main" val="24588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2E79233B-B0E1-4E0C-BBD5-B087CD7E7E82}" type="datetimeFigureOut">
              <a:rPr kumimoji="1" lang="ja-JP" altLang="en-US" smtClean="0"/>
              <a:t>2018/2/7</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91C80579-2786-45F6-9550-CC815B981152}" type="slidenum">
              <a:rPr kumimoji="1" lang="ja-JP" altLang="en-US" smtClean="0"/>
              <a:t>‹#›</a:t>
            </a:fld>
            <a:endParaRPr kumimoji="1" lang="ja-JP" altLang="en-US"/>
          </a:p>
        </p:txBody>
      </p:sp>
      <p:sp>
        <p:nvSpPr>
          <p:cNvPr id="7" name="fl"/>
          <p:cNvSpPr txBox="1"/>
          <p:nvPr userDrawn="1"/>
        </p:nvSpPr>
        <p:spPr>
          <a:xfrm>
            <a:off x="0" y="9568180"/>
            <a:ext cx="6858000" cy="369332"/>
          </a:xfrm>
          <a:prstGeom prst="rect">
            <a:avLst/>
          </a:prstGeom>
          <a:noFill/>
        </p:spPr>
        <p:txBody>
          <a:bodyPr vert="horz" rtlCol="0">
            <a:spAutoFit/>
          </a:bodyPr>
          <a:lstStyle/>
          <a:p>
            <a:endParaRPr kumimoji="1" lang="ja-JP" altLang="en-US">
              <a:solidFill>
                <a:schemeClr val="tx1"/>
              </a:solidFill>
            </a:endParaRPr>
          </a:p>
        </p:txBody>
      </p:sp>
    </p:spTree>
    <p:extLst>
      <p:ext uri="{BB962C8B-B14F-4D97-AF65-F5344CB8AC3E}">
        <p14:creationId xmlns:p14="http://schemas.microsoft.com/office/powerpoint/2010/main" val="3768680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11" name="正方形/長方形 10"/>
          <p:cNvSpPr/>
          <p:nvPr/>
        </p:nvSpPr>
        <p:spPr>
          <a:xfrm>
            <a:off x="10524" y="3855233"/>
            <a:ext cx="6858000" cy="5868130"/>
          </a:xfrm>
          <a:prstGeom prst="rect">
            <a:avLst/>
          </a:prstGeom>
          <a:solidFill>
            <a:srgbClr val="FDEAD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27124" y="4306824"/>
            <a:ext cx="6858000" cy="6185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 y="0"/>
            <a:ext cx="6858001" cy="794822"/>
          </a:xfrm>
          <a:prstGeom prst="rect">
            <a:avLst/>
          </a:prstGeom>
          <a:solidFill>
            <a:srgbClr val="03B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Group 3117"/>
          <p:cNvGrpSpPr>
            <a:grpSpLocks noChangeAspect="1"/>
          </p:cNvGrpSpPr>
          <p:nvPr/>
        </p:nvGrpSpPr>
        <p:grpSpPr bwMode="auto">
          <a:xfrm>
            <a:off x="5108487" y="390212"/>
            <a:ext cx="1470689" cy="255710"/>
            <a:chOff x="2744" y="364"/>
            <a:chExt cx="1041" cy="181"/>
          </a:xfrm>
          <a:solidFill>
            <a:schemeClr val="bg1"/>
          </a:solidFill>
        </p:grpSpPr>
        <p:sp>
          <p:nvSpPr>
            <p:cNvPr id="19" name="Freeform 3119"/>
            <p:cNvSpPr>
              <a:spLocks noEditPoints="1"/>
            </p:cNvSpPr>
            <p:nvPr/>
          </p:nvSpPr>
          <p:spPr bwMode="auto">
            <a:xfrm>
              <a:off x="3331" y="367"/>
              <a:ext cx="454" cy="164"/>
            </a:xfrm>
            <a:custGeom>
              <a:avLst/>
              <a:gdLst>
                <a:gd name="T0" fmla="*/ 610 w 1818"/>
                <a:gd name="T1" fmla="*/ 17 h 654"/>
                <a:gd name="T2" fmla="*/ 1091 w 1818"/>
                <a:gd name="T3" fmla="*/ 17 h 654"/>
                <a:gd name="T4" fmla="*/ 1173 w 1818"/>
                <a:gd name="T5" fmla="*/ 17 h 654"/>
                <a:gd name="T6" fmla="*/ 1127 w 1818"/>
                <a:gd name="T7" fmla="*/ 645 h 654"/>
                <a:gd name="T8" fmla="*/ 1109 w 1818"/>
                <a:gd name="T9" fmla="*/ 108 h 654"/>
                <a:gd name="T10" fmla="*/ 827 w 1818"/>
                <a:gd name="T11" fmla="*/ 645 h 654"/>
                <a:gd name="T12" fmla="*/ 582 w 1818"/>
                <a:gd name="T13" fmla="*/ 108 h 654"/>
                <a:gd name="T14" fmla="*/ 537 w 1818"/>
                <a:gd name="T15" fmla="*/ 645 h 654"/>
                <a:gd name="T16" fmla="*/ 537 w 1818"/>
                <a:gd name="T17" fmla="*/ 8 h 654"/>
                <a:gd name="T18" fmla="*/ 409 w 1818"/>
                <a:gd name="T19" fmla="*/ 17 h 654"/>
                <a:gd name="T20" fmla="*/ 64 w 1818"/>
                <a:gd name="T21" fmla="*/ 53 h 654"/>
                <a:gd name="T22" fmla="*/ 64 w 1818"/>
                <a:gd name="T23" fmla="*/ 300 h 654"/>
                <a:gd name="T24" fmla="*/ 391 w 1818"/>
                <a:gd name="T25" fmla="*/ 336 h 654"/>
                <a:gd name="T26" fmla="*/ 55 w 1818"/>
                <a:gd name="T27" fmla="*/ 354 h 654"/>
                <a:gd name="T28" fmla="*/ 401 w 1818"/>
                <a:gd name="T29" fmla="*/ 599 h 654"/>
                <a:gd name="T30" fmla="*/ 401 w 1818"/>
                <a:gd name="T31" fmla="*/ 645 h 654"/>
                <a:gd name="T32" fmla="*/ 0 w 1818"/>
                <a:gd name="T33" fmla="*/ 17 h 654"/>
                <a:gd name="T34" fmla="*/ 1610 w 1818"/>
                <a:gd name="T35" fmla="*/ 1 h 654"/>
                <a:gd name="T36" fmla="*/ 1709 w 1818"/>
                <a:gd name="T37" fmla="*/ 30 h 654"/>
                <a:gd name="T38" fmla="*/ 1782 w 1818"/>
                <a:gd name="T39" fmla="*/ 93 h 654"/>
                <a:gd name="T40" fmla="*/ 1818 w 1818"/>
                <a:gd name="T41" fmla="*/ 190 h 654"/>
                <a:gd name="T42" fmla="*/ 1764 w 1818"/>
                <a:gd name="T43" fmla="*/ 190 h 654"/>
                <a:gd name="T44" fmla="*/ 1724 w 1818"/>
                <a:gd name="T45" fmla="*/ 105 h 654"/>
                <a:gd name="T46" fmla="*/ 1647 w 1818"/>
                <a:gd name="T47" fmla="*/ 55 h 654"/>
                <a:gd name="T48" fmla="*/ 1537 w 1818"/>
                <a:gd name="T49" fmla="*/ 47 h 654"/>
                <a:gd name="T50" fmla="*/ 1441 w 1818"/>
                <a:gd name="T51" fmla="*/ 83 h 654"/>
                <a:gd name="T52" fmla="*/ 1373 w 1818"/>
                <a:gd name="T53" fmla="*/ 161 h 654"/>
                <a:gd name="T54" fmla="*/ 1339 w 1818"/>
                <a:gd name="T55" fmla="*/ 279 h 654"/>
                <a:gd name="T56" fmla="*/ 1346 w 1818"/>
                <a:gd name="T57" fmla="*/ 418 h 654"/>
                <a:gd name="T58" fmla="*/ 1393 w 1818"/>
                <a:gd name="T59" fmla="*/ 523 h 654"/>
                <a:gd name="T60" fmla="*/ 1470 w 1818"/>
                <a:gd name="T61" fmla="*/ 587 h 654"/>
                <a:gd name="T62" fmla="*/ 1573 w 1818"/>
                <a:gd name="T63" fmla="*/ 609 h 654"/>
                <a:gd name="T64" fmla="*/ 1677 w 1818"/>
                <a:gd name="T65" fmla="*/ 587 h 654"/>
                <a:gd name="T66" fmla="*/ 1742 w 1818"/>
                <a:gd name="T67" fmla="*/ 520 h 654"/>
                <a:gd name="T68" fmla="*/ 1773 w 1818"/>
                <a:gd name="T69" fmla="*/ 445 h 654"/>
                <a:gd name="T70" fmla="*/ 1810 w 1818"/>
                <a:gd name="T71" fmla="*/ 493 h 654"/>
                <a:gd name="T72" fmla="*/ 1760 w 1818"/>
                <a:gd name="T73" fmla="*/ 583 h 654"/>
                <a:gd name="T74" fmla="*/ 1679 w 1818"/>
                <a:gd name="T75" fmla="*/ 637 h 654"/>
                <a:gd name="T76" fmla="*/ 1573 w 1818"/>
                <a:gd name="T77" fmla="*/ 654 h 654"/>
                <a:gd name="T78" fmla="*/ 1470 w 1818"/>
                <a:gd name="T79" fmla="*/ 637 h 654"/>
                <a:gd name="T80" fmla="*/ 1383 w 1818"/>
                <a:gd name="T81" fmla="*/ 584 h 654"/>
                <a:gd name="T82" fmla="*/ 1318 w 1818"/>
                <a:gd name="T83" fmla="*/ 498 h 654"/>
                <a:gd name="T84" fmla="*/ 1284 w 1818"/>
                <a:gd name="T85" fmla="*/ 375 h 654"/>
                <a:gd name="T86" fmla="*/ 1291 w 1818"/>
                <a:gd name="T87" fmla="*/ 234 h 654"/>
                <a:gd name="T88" fmla="*/ 1335 w 1818"/>
                <a:gd name="T89" fmla="*/ 123 h 654"/>
                <a:gd name="T90" fmla="*/ 1409 w 1818"/>
                <a:gd name="T91" fmla="*/ 47 h 654"/>
                <a:gd name="T92" fmla="*/ 1503 w 1818"/>
                <a:gd name="T93" fmla="*/ 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654">
                  <a:moveTo>
                    <a:pt x="537" y="8"/>
                  </a:moveTo>
                  <a:lnTo>
                    <a:pt x="600" y="8"/>
                  </a:lnTo>
                  <a:lnTo>
                    <a:pt x="610" y="17"/>
                  </a:lnTo>
                  <a:lnTo>
                    <a:pt x="846" y="573"/>
                  </a:lnTo>
                  <a:lnTo>
                    <a:pt x="855" y="573"/>
                  </a:lnTo>
                  <a:lnTo>
                    <a:pt x="1091" y="17"/>
                  </a:lnTo>
                  <a:lnTo>
                    <a:pt x="1100" y="8"/>
                  </a:lnTo>
                  <a:lnTo>
                    <a:pt x="1164" y="8"/>
                  </a:lnTo>
                  <a:lnTo>
                    <a:pt x="1173" y="17"/>
                  </a:lnTo>
                  <a:lnTo>
                    <a:pt x="1173" y="635"/>
                  </a:lnTo>
                  <a:lnTo>
                    <a:pt x="1164" y="645"/>
                  </a:lnTo>
                  <a:lnTo>
                    <a:pt x="1127" y="645"/>
                  </a:lnTo>
                  <a:lnTo>
                    <a:pt x="1119" y="635"/>
                  </a:lnTo>
                  <a:lnTo>
                    <a:pt x="1119" y="108"/>
                  </a:lnTo>
                  <a:lnTo>
                    <a:pt x="1109" y="108"/>
                  </a:lnTo>
                  <a:lnTo>
                    <a:pt x="882" y="635"/>
                  </a:lnTo>
                  <a:lnTo>
                    <a:pt x="874" y="645"/>
                  </a:lnTo>
                  <a:lnTo>
                    <a:pt x="827" y="645"/>
                  </a:lnTo>
                  <a:lnTo>
                    <a:pt x="819" y="635"/>
                  </a:lnTo>
                  <a:lnTo>
                    <a:pt x="591" y="108"/>
                  </a:lnTo>
                  <a:lnTo>
                    <a:pt x="582" y="108"/>
                  </a:lnTo>
                  <a:lnTo>
                    <a:pt x="582" y="635"/>
                  </a:lnTo>
                  <a:lnTo>
                    <a:pt x="573" y="645"/>
                  </a:lnTo>
                  <a:lnTo>
                    <a:pt x="537" y="645"/>
                  </a:lnTo>
                  <a:lnTo>
                    <a:pt x="527" y="635"/>
                  </a:lnTo>
                  <a:lnTo>
                    <a:pt x="527" y="17"/>
                  </a:lnTo>
                  <a:lnTo>
                    <a:pt x="537" y="8"/>
                  </a:lnTo>
                  <a:close/>
                  <a:moveTo>
                    <a:pt x="9" y="8"/>
                  </a:moveTo>
                  <a:lnTo>
                    <a:pt x="401" y="8"/>
                  </a:lnTo>
                  <a:lnTo>
                    <a:pt x="409" y="17"/>
                  </a:lnTo>
                  <a:lnTo>
                    <a:pt x="409" y="45"/>
                  </a:lnTo>
                  <a:lnTo>
                    <a:pt x="401" y="53"/>
                  </a:lnTo>
                  <a:lnTo>
                    <a:pt x="64" y="53"/>
                  </a:lnTo>
                  <a:lnTo>
                    <a:pt x="55" y="63"/>
                  </a:lnTo>
                  <a:lnTo>
                    <a:pt x="55" y="290"/>
                  </a:lnTo>
                  <a:lnTo>
                    <a:pt x="64" y="300"/>
                  </a:lnTo>
                  <a:lnTo>
                    <a:pt x="382" y="300"/>
                  </a:lnTo>
                  <a:lnTo>
                    <a:pt x="391" y="309"/>
                  </a:lnTo>
                  <a:lnTo>
                    <a:pt x="391" y="336"/>
                  </a:lnTo>
                  <a:lnTo>
                    <a:pt x="382" y="345"/>
                  </a:lnTo>
                  <a:lnTo>
                    <a:pt x="64" y="345"/>
                  </a:lnTo>
                  <a:lnTo>
                    <a:pt x="55" y="354"/>
                  </a:lnTo>
                  <a:lnTo>
                    <a:pt x="55" y="590"/>
                  </a:lnTo>
                  <a:lnTo>
                    <a:pt x="64" y="599"/>
                  </a:lnTo>
                  <a:lnTo>
                    <a:pt x="401" y="599"/>
                  </a:lnTo>
                  <a:lnTo>
                    <a:pt x="409" y="609"/>
                  </a:lnTo>
                  <a:lnTo>
                    <a:pt x="409" y="635"/>
                  </a:lnTo>
                  <a:lnTo>
                    <a:pt x="401" y="645"/>
                  </a:lnTo>
                  <a:lnTo>
                    <a:pt x="9" y="645"/>
                  </a:lnTo>
                  <a:lnTo>
                    <a:pt x="0" y="635"/>
                  </a:lnTo>
                  <a:lnTo>
                    <a:pt x="0" y="17"/>
                  </a:lnTo>
                  <a:lnTo>
                    <a:pt x="9" y="8"/>
                  </a:lnTo>
                  <a:close/>
                  <a:moveTo>
                    <a:pt x="1573" y="0"/>
                  </a:moveTo>
                  <a:lnTo>
                    <a:pt x="1610" y="1"/>
                  </a:lnTo>
                  <a:lnTo>
                    <a:pt x="1645" y="7"/>
                  </a:lnTo>
                  <a:lnTo>
                    <a:pt x="1679" y="16"/>
                  </a:lnTo>
                  <a:lnTo>
                    <a:pt x="1709" y="30"/>
                  </a:lnTo>
                  <a:lnTo>
                    <a:pt x="1737" y="47"/>
                  </a:lnTo>
                  <a:lnTo>
                    <a:pt x="1760" y="68"/>
                  </a:lnTo>
                  <a:lnTo>
                    <a:pt x="1782" y="93"/>
                  </a:lnTo>
                  <a:lnTo>
                    <a:pt x="1798" y="121"/>
                  </a:lnTo>
                  <a:lnTo>
                    <a:pt x="1810" y="154"/>
                  </a:lnTo>
                  <a:lnTo>
                    <a:pt x="1818" y="190"/>
                  </a:lnTo>
                  <a:lnTo>
                    <a:pt x="1809" y="200"/>
                  </a:lnTo>
                  <a:lnTo>
                    <a:pt x="1773" y="200"/>
                  </a:lnTo>
                  <a:lnTo>
                    <a:pt x="1764" y="190"/>
                  </a:lnTo>
                  <a:lnTo>
                    <a:pt x="1754" y="157"/>
                  </a:lnTo>
                  <a:lnTo>
                    <a:pt x="1742" y="130"/>
                  </a:lnTo>
                  <a:lnTo>
                    <a:pt x="1724" y="105"/>
                  </a:lnTo>
                  <a:lnTo>
                    <a:pt x="1703" y="83"/>
                  </a:lnTo>
                  <a:lnTo>
                    <a:pt x="1677" y="67"/>
                  </a:lnTo>
                  <a:lnTo>
                    <a:pt x="1647" y="55"/>
                  </a:lnTo>
                  <a:lnTo>
                    <a:pt x="1612" y="47"/>
                  </a:lnTo>
                  <a:lnTo>
                    <a:pt x="1573" y="45"/>
                  </a:lnTo>
                  <a:lnTo>
                    <a:pt x="1537" y="47"/>
                  </a:lnTo>
                  <a:lnTo>
                    <a:pt x="1503" y="55"/>
                  </a:lnTo>
                  <a:lnTo>
                    <a:pt x="1470" y="67"/>
                  </a:lnTo>
                  <a:lnTo>
                    <a:pt x="1441" y="83"/>
                  </a:lnTo>
                  <a:lnTo>
                    <a:pt x="1415" y="105"/>
                  </a:lnTo>
                  <a:lnTo>
                    <a:pt x="1393" y="131"/>
                  </a:lnTo>
                  <a:lnTo>
                    <a:pt x="1373" y="161"/>
                  </a:lnTo>
                  <a:lnTo>
                    <a:pt x="1358" y="196"/>
                  </a:lnTo>
                  <a:lnTo>
                    <a:pt x="1346" y="236"/>
                  </a:lnTo>
                  <a:lnTo>
                    <a:pt x="1339" y="279"/>
                  </a:lnTo>
                  <a:lnTo>
                    <a:pt x="1336" y="326"/>
                  </a:lnTo>
                  <a:lnTo>
                    <a:pt x="1339" y="374"/>
                  </a:lnTo>
                  <a:lnTo>
                    <a:pt x="1346" y="418"/>
                  </a:lnTo>
                  <a:lnTo>
                    <a:pt x="1358" y="456"/>
                  </a:lnTo>
                  <a:lnTo>
                    <a:pt x="1373" y="491"/>
                  </a:lnTo>
                  <a:lnTo>
                    <a:pt x="1393" y="523"/>
                  </a:lnTo>
                  <a:lnTo>
                    <a:pt x="1415" y="548"/>
                  </a:lnTo>
                  <a:lnTo>
                    <a:pt x="1441" y="570"/>
                  </a:lnTo>
                  <a:lnTo>
                    <a:pt x="1470" y="587"/>
                  </a:lnTo>
                  <a:lnTo>
                    <a:pt x="1503" y="599"/>
                  </a:lnTo>
                  <a:lnTo>
                    <a:pt x="1537" y="607"/>
                  </a:lnTo>
                  <a:lnTo>
                    <a:pt x="1573" y="609"/>
                  </a:lnTo>
                  <a:lnTo>
                    <a:pt x="1612" y="607"/>
                  </a:lnTo>
                  <a:lnTo>
                    <a:pt x="1647" y="599"/>
                  </a:lnTo>
                  <a:lnTo>
                    <a:pt x="1677" y="587"/>
                  </a:lnTo>
                  <a:lnTo>
                    <a:pt x="1703" y="569"/>
                  </a:lnTo>
                  <a:lnTo>
                    <a:pt x="1724" y="547"/>
                  </a:lnTo>
                  <a:lnTo>
                    <a:pt x="1742" y="520"/>
                  </a:lnTo>
                  <a:lnTo>
                    <a:pt x="1754" y="489"/>
                  </a:lnTo>
                  <a:lnTo>
                    <a:pt x="1764" y="454"/>
                  </a:lnTo>
                  <a:lnTo>
                    <a:pt x="1773" y="445"/>
                  </a:lnTo>
                  <a:lnTo>
                    <a:pt x="1809" y="445"/>
                  </a:lnTo>
                  <a:lnTo>
                    <a:pt x="1818" y="454"/>
                  </a:lnTo>
                  <a:lnTo>
                    <a:pt x="1810" y="493"/>
                  </a:lnTo>
                  <a:lnTo>
                    <a:pt x="1798" y="528"/>
                  </a:lnTo>
                  <a:lnTo>
                    <a:pt x="1782" y="558"/>
                  </a:lnTo>
                  <a:lnTo>
                    <a:pt x="1760" y="583"/>
                  </a:lnTo>
                  <a:lnTo>
                    <a:pt x="1737" y="605"/>
                  </a:lnTo>
                  <a:lnTo>
                    <a:pt x="1709" y="623"/>
                  </a:lnTo>
                  <a:lnTo>
                    <a:pt x="1679" y="637"/>
                  </a:lnTo>
                  <a:lnTo>
                    <a:pt x="1645" y="647"/>
                  </a:lnTo>
                  <a:lnTo>
                    <a:pt x="1610" y="652"/>
                  </a:lnTo>
                  <a:lnTo>
                    <a:pt x="1573" y="654"/>
                  </a:lnTo>
                  <a:lnTo>
                    <a:pt x="1538" y="652"/>
                  </a:lnTo>
                  <a:lnTo>
                    <a:pt x="1503" y="647"/>
                  </a:lnTo>
                  <a:lnTo>
                    <a:pt x="1470" y="637"/>
                  </a:lnTo>
                  <a:lnTo>
                    <a:pt x="1439" y="623"/>
                  </a:lnTo>
                  <a:lnTo>
                    <a:pt x="1409" y="605"/>
                  </a:lnTo>
                  <a:lnTo>
                    <a:pt x="1383" y="584"/>
                  </a:lnTo>
                  <a:lnTo>
                    <a:pt x="1358" y="559"/>
                  </a:lnTo>
                  <a:lnTo>
                    <a:pt x="1335" y="530"/>
                  </a:lnTo>
                  <a:lnTo>
                    <a:pt x="1318" y="498"/>
                  </a:lnTo>
                  <a:lnTo>
                    <a:pt x="1303" y="460"/>
                  </a:lnTo>
                  <a:lnTo>
                    <a:pt x="1291" y="420"/>
                  </a:lnTo>
                  <a:lnTo>
                    <a:pt x="1284" y="375"/>
                  </a:lnTo>
                  <a:lnTo>
                    <a:pt x="1281" y="326"/>
                  </a:lnTo>
                  <a:lnTo>
                    <a:pt x="1284" y="279"/>
                  </a:lnTo>
                  <a:lnTo>
                    <a:pt x="1291" y="234"/>
                  </a:lnTo>
                  <a:lnTo>
                    <a:pt x="1303" y="194"/>
                  </a:lnTo>
                  <a:lnTo>
                    <a:pt x="1318" y="156"/>
                  </a:lnTo>
                  <a:lnTo>
                    <a:pt x="1335" y="123"/>
                  </a:lnTo>
                  <a:lnTo>
                    <a:pt x="1358" y="95"/>
                  </a:lnTo>
                  <a:lnTo>
                    <a:pt x="1383" y="68"/>
                  </a:lnTo>
                  <a:lnTo>
                    <a:pt x="1409" y="47"/>
                  </a:lnTo>
                  <a:lnTo>
                    <a:pt x="1439" y="31"/>
                  </a:lnTo>
                  <a:lnTo>
                    <a:pt x="1470" y="17"/>
                  </a:lnTo>
                  <a:lnTo>
                    <a:pt x="1503" y="7"/>
                  </a:lnTo>
                  <a:lnTo>
                    <a:pt x="1538" y="1"/>
                  </a:lnTo>
                  <a:lnTo>
                    <a:pt x="1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dirty="0">
                <a:solidFill>
                  <a:schemeClr val="bg1"/>
                </a:solidFill>
              </a:endParaRPr>
            </a:p>
          </p:txBody>
        </p:sp>
        <p:sp>
          <p:nvSpPr>
            <p:cNvPr id="20" name="Freeform 3120"/>
            <p:cNvSpPr>
              <a:spLocks noEditPoints="1"/>
            </p:cNvSpPr>
            <p:nvPr/>
          </p:nvSpPr>
          <p:spPr bwMode="auto">
            <a:xfrm>
              <a:off x="2744" y="364"/>
              <a:ext cx="539" cy="181"/>
            </a:xfrm>
            <a:custGeom>
              <a:avLst/>
              <a:gdLst>
                <a:gd name="T0" fmla="*/ 145 w 2155"/>
                <a:gd name="T1" fmla="*/ 553 h 722"/>
                <a:gd name="T2" fmla="*/ 293 w 2155"/>
                <a:gd name="T3" fmla="*/ 548 h 722"/>
                <a:gd name="T4" fmla="*/ 355 w 2155"/>
                <a:gd name="T5" fmla="*/ 519 h 722"/>
                <a:gd name="T6" fmla="*/ 402 w 2155"/>
                <a:gd name="T7" fmla="*/ 468 h 722"/>
                <a:gd name="T8" fmla="*/ 428 w 2155"/>
                <a:gd name="T9" fmla="*/ 399 h 722"/>
                <a:gd name="T10" fmla="*/ 428 w 2155"/>
                <a:gd name="T11" fmla="*/ 321 h 722"/>
                <a:gd name="T12" fmla="*/ 402 w 2155"/>
                <a:gd name="T13" fmla="*/ 254 h 722"/>
                <a:gd name="T14" fmla="*/ 355 w 2155"/>
                <a:gd name="T15" fmla="*/ 201 h 722"/>
                <a:gd name="T16" fmla="*/ 293 w 2155"/>
                <a:gd name="T17" fmla="*/ 173 h 722"/>
                <a:gd name="T18" fmla="*/ 145 w 2155"/>
                <a:gd name="T19" fmla="*/ 169 h 722"/>
                <a:gd name="T20" fmla="*/ 1890 w 2155"/>
                <a:gd name="T21" fmla="*/ 42 h 722"/>
                <a:gd name="T22" fmla="*/ 2155 w 2155"/>
                <a:gd name="T23" fmla="*/ 553 h 722"/>
                <a:gd name="T24" fmla="*/ 1745 w 2155"/>
                <a:gd name="T25" fmla="*/ 679 h 722"/>
                <a:gd name="T26" fmla="*/ 926 w 2155"/>
                <a:gd name="T27" fmla="*/ 0 h 722"/>
                <a:gd name="T28" fmla="*/ 683 w 2155"/>
                <a:gd name="T29" fmla="*/ 349 h 722"/>
                <a:gd name="T30" fmla="*/ 1106 w 2155"/>
                <a:gd name="T31" fmla="*/ 140 h 722"/>
                <a:gd name="T32" fmla="*/ 1028 w 2155"/>
                <a:gd name="T33" fmla="*/ 360 h 722"/>
                <a:gd name="T34" fmla="*/ 941 w 2155"/>
                <a:gd name="T35" fmla="*/ 551 h 722"/>
                <a:gd name="T36" fmla="*/ 1286 w 2155"/>
                <a:gd name="T37" fmla="*/ 42 h 722"/>
                <a:gd name="T38" fmla="*/ 1430 w 2155"/>
                <a:gd name="T39" fmla="*/ 553 h 722"/>
                <a:gd name="T40" fmla="*/ 1696 w 2155"/>
                <a:gd name="T41" fmla="*/ 679 h 722"/>
                <a:gd name="T42" fmla="*/ 1286 w 2155"/>
                <a:gd name="T43" fmla="*/ 442 h 722"/>
                <a:gd name="T44" fmla="*/ 565 w 2155"/>
                <a:gd name="T45" fmla="*/ 440 h 722"/>
                <a:gd name="T46" fmla="*/ 530 w 2155"/>
                <a:gd name="T47" fmla="*/ 527 h 722"/>
                <a:gd name="T48" fmla="*/ 472 w 2155"/>
                <a:gd name="T49" fmla="*/ 597 h 722"/>
                <a:gd name="T50" fmla="*/ 395 w 2155"/>
                <a:gd name="T51" fmla="*/ 648 h 722"/>
                <a:gd name="T52" fmla="*/ 306 w 2155"/>
                <a:gd name="T53" fmla="*/ 676 h 722"/>
                <a:gd name="T54" fmla="*/ 0 w 2155"/>
                <a:gd name="T55" fmla="*/ 679 h 722"/>
                <a:gd name="T56" fmla="*/ 258 w 2155"/>
                <a:gd name="T57" fmla="*/ 42 h 722"/>
                <a:gd name="T58" fmla="*/ 353 w 2155"/>
                <a:gd name="T59" fmla="*/ 56 h 722"/>
                <a:gd name="T60" fmla="*/ 435 w 2155"/>
                <a:gd name="T61" fmla="*/ 96 h 722"/>
                <a:gd name="T62" fmla="*/ 503 w 2155"/>
                <a:gd name="T63" fmla="*/ 157 h 722"/>
                <a:gd name="T64" fmla="*/ 550 w 2155"/>
                <a:gd name="T65" fmla="*/ 236 h 722"/>
                <a:gd name="T66" fmla="*/ 926 w 2155"/>
                <a:gd name="T6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5" h="722">
                  <a:moveTo>
                    <a:pt x="145" y="169"/>
                  </a:moveTo>
                  <a:lnTo>
                    <a:pt x="145" y="553"/>
                  </a:lnTo>
                  <a:lnTo>
                    <a:pt x="258" y="553"/>
                  </a:lnTo>
                  <a:lnTo>
                    <a:pt x="293" y="548"/>
                  </a:lnTo>
                  <a:lnTo>
                    <a:pt x="325" y="538"/>
                  </a:lnTo>
                  <a:lnTo>
                    <a:pt x="355" y="519"/>
                  </a:lnTo>
                  <a:lnTo>
                    <a:pt x="380" y="497"/>
                  </a:lnTo>
                  <a:lnTo>
                    <a:pt x="402" y="468"/>
                  </a:lnTo>
                  <a:lnTo>
                    <a:pt x="418" y="435"/>
                  </a:lnTo>
                  <a:lnTo>
                    <a:pt x="428" y="399"/>
                  </a:lnTo>
                  <a:lnTo>
                    <a:pt x="432" y="360"/>
                  </a:lnTo>
                  <a:lnTo>
                    <a:pt x="428" y="321"/>
                  </a:lnTo>
                  <a:lnTo>
                    <a:pt x="418" y="286"/>
                  </a:lnTo>
                  <a:lnTo>
                    <a:pt x="402" y="254"/>
                  </a:lnTo>
                  <a:lnTo>
                    <a:pt x="380" y="225"/>
                  </a:lnTo>
                  <a:lnTo>
                    <a:pt x="355" y="201"/>
                  </a:lnTo>
                  <a:lnTo>
                    <a:pt x="325" y="184"/>
                  </a:lnTo>
                  <a:lnTo>
                    <a:pt x="293" y="173"/>
                  </a:lnTo>
                  <a:lnTo>
                    <a:pt x="258" y="169"/>
                  </a:lnTo>
                  <a:lnTo>
                    <a:pt x="145" y="169"/>
                  </a:lnTo>
                  <a:close/>
                  <a:moveTo>
                    <a:pt x="1745" y="42"/>
                  </a:moveTo>
                  <a:lnTo>
                    <a:pt x="1890" y="42"/>
                  </a:lnTo>
                  <a:lnTo>
                    <a:pt x="1890" y="553"/>
                  </a:lnTo>
                  <a:lnTo>
                    <a:pt x="2155" y="553"/>
                  </a:lnTo>
                  <a:lnTo>
                    <a:pt x="2155" y="679"/>
                  </a:lnTo>
                  <a:lnTo>
                    <a:pt x="1745" y="679"/>
                  </a:lnTo>
                  <a:lnTo>
                    <a:pt x="1745" y="42"/>
                  </a:lnTo>
                  <a:close/>
                  <a:moveTo>
                    <a:pt x="926" y="0"/>
                  </a:moveTo>
                  <a:lnTo>
                    <a:pt x="1028" y="80"/>
                  </a:lnTo>
                  <a:lnTo>
                    <a:pt x="683" y="349"/>
                  </a:lnTo>
                  <a:lnTo>
                    <a:pt x="761" y="409"/>
                  </a:lnTo>
                  <a:lnTo>
                    <a:pt x="1106" y="140"/>
                  </a:lnTo>
                  <a:lnTo>
                    <a:pt x="1208" y="220"/>
                  </a:lnTo>
                  <a:lnTo>
                    <a:pt x="1028" y="360"/>
                  </a:lnTo>
                  <a:lnTo>
                    <a:pt x="863" y="490"/>
                  </a:lnTo>
                  <a:lnTo>
                    <a:pt x="941" y="551"/>
                  </a:lnTo>
                  <a:lnTo>
                    <a:pt x="1286" y="280"/>
                  </a:lnTo>
                  <a:lnTo>
                    <a:pt x="1286" y="42"/>
                  </a:lnTo>
                  <a:lnTo>
                    <a:pt x="1430" y="42"/>
                  </a:lnTo>
                  <a:lnTo>
                    <a:pt x="1430" y="553"/>
                  </a:lnTo>
                  <a:lnTo>
                    <a:pt x="1696" y="553"/>
                  </a:lnTo>
                  <a:lnTo>
                    <a:pt x="1696" y="679"/>
                  </a:lnTo>
                  <a:lnTo>
                    <a:pt x="1286" y="679"/>
                  </a:lnTo>
                  <a:lnTo>
                    <a:pt x="1286" y="442"/>
                  </a:lnTo>
                  <a:lnTo>
                    <a:pt x="926" y="722"/>
                  </a:lnTo>
                  <a:lnTo>
                    <a:pt x="565" y="440"/>
                  </a:lnTo>
                  <a:lnTo>
                    <a:pt x="550" y="485"/>
                  </a:lnTo>
                  <a:lnTo>
                    <a:pt x="530" y="527"/>
                  </a:lnTo>
                  <a:lnTo>
                    <a:pt x="503" y="563"/>
                  </a:lnTo>
                  <a:lnTo>
                    <a:pt x="472" y="597"/>
                  </a:lnTo>
                  <a:lnTo>
                    <a:pt x="435" y="624"/>
                  </a:lnTo>
                  <a:lnTo>
                    <a:pt x="395" y="648"/>
                  </a:lnTo>
                  <a:lnTo>
                    <a:pt x="353" y="664"/>
                  </a:lnTo>
                  <a:lnTo>
                    <a:pt x="306" y="676"/>
                  </a:lnTo>
                  <a:lnTo>
                    <a:pt x="258" y="679"/>
                  </a:lnTo>
                  <a:lnTo>
                    <a:pt x="0" y="679"/>
                  </a:lnTo>
                  <a:lnTo>
                    <a:pt x="0" y="42"/>
                  </a:lnTo>
                  <a:lnTo>
                    <a:pt x="258" y="42"/>
                  </a:lnTo>
                  <a:lnTo>
                    <a:pt x="306" y="46"/>
                  </a:lnTo>
                  <a:lnTo>
                    <a:pt x="353" y="56"/>
                  </a:lnTo>
                  <a:lnTo>
                    <a:pt x="395" y="74"/>
                  </a:lnTo>
                  <a:lnTo>
                    <a:pt x="435" y="96"/>
                  </a:lnTo>
                  <a:lnTo>
                    <a:pt x="472" y="125"/>
                  </a:lnTo>
                  <a:lnTo>
                    <a:pt x="503" y="157"/>
                  </a:lnTo>
                  <a:lnTo>
                    <a:pt x="530" y="195"/>
                  </a:lnTo>
                  <a:lnTo>
                    <a:pt x="550" y="236"/>
                  </a:lnTo>
                  <a:lnTo>
                    <a:pt x="565" y="280"/>
                  </a:lnTo>
                  <a:lnTo>
                    <a:pt x="9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dirty="0">
                <a:solidFill>
                  <a:schemeClr val="bg1"/>
                </a:solidFill>
              </a:endParaRPr>
            </a:p>
          </p:txBody>
        </p:sp>
      </p:grpSp>
      <p:sp>
        <p:nvSpPr>
          <p:cNvPr id="359" name="正方形/長方形 358"/>
          <p:cNvSpPr/>
          <p:nvPr/>
        </p:nvSpPr>
        <p:spPr>
          <a:xfrm>
            <a:off x="-8301" y="795263"/>
            <a:ext cx="6895648" cy="76130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rPr>
              <a:t>次</a:t>
            </a:r>
            <a:r>
              <a:rPr lang="ja-JP" altLang="en-US" sz="2000" b="1" dirty="0" smtClean="0">
                <a:solidFill>
                  <a:schemeClr val="bg1"/>
                </a:solidFill>
                <a:latin typeface="メイリオ" panose="020B0604030504040204" pitchFamily="50" charset="-128"/>
                <a:ea typeface="メイリオ" panose="020B0604030504040204" pitchFamily="50" charset="-128"/>
              </a:rPr>
              <a:t>世代</a:t>
            </a:r>
            <a:r>
              <a:rPr lang="en-US" altLang="ja-JP" sz="2000" b="1" dirty="0">
                <a:latin typeface="メイリオ" panose="020B0604030504040204" pitchFamily="50" charset="-128"/>
                <a:ea typeface="メイリオ" panose="020B0604030504040204" pitchFamily="50" charset="-128"/>
              </a:rPr>
              <a:t>Wi-Fi </a:t>
            </a:r>
            <a:r>
              <a:rPr lang="ja-JP" altLang="en-US" sz="2000" b="1" dirty="0" smtClean="0">
                <a:solidFill>
                  <a:schemeClr val="bg1"/>
                </a:solidFill>
                <a:latin typeface="メイリオ" panose="020B0604030504040204" pitchFamily="50" charset="-128"/>
                <a:ea typeface="メイリオ" panose="020B0604030504040204" pitchFamily="50" charset="-128"/>
              </a:rPr>
              <a:t>　Dell </a:t>
            </a:r>
            <a:r>
              <a:rPr lang="ja-JP" altLang="en-US" sz="2000" b="1" dirty="0">
                <a:solidFill>
                  <a:schemeClr val="bg1"/>
                </a:solidFill>
                <a:latin typeface="メイリオ" panose="020B0604030504040204" pitchFamily="50" charset="-128"/>
                <a:ea typeface="メイリオ" panose="020B0604030504040204" pitchFamily="50" charset="-128"/>
              </a:rPr>
              <a:t>EMC </a:t>
            </a:r>
            <a:r>
              <a:rPr lang="ja-JP" altLang="en-US" sz="2000" b="1" dirty="0" smtClean="0">
                <a:solidFill>
                  <a:schemeClr val="bg1"/>
                </a:solidFill>
                <a:latin typeface="メイリオ" panose="020B0604030504040204" pitchFamily="50" charset="-128"/>
                <a:ea typeface="メイリオ" panose="020B0604030504040204" pitchFamily="50" charset="-128"/>
              </a:rPr>
              <a:t>Aerohive</a:t>
            </a:r>
            <a:endParaRPr lang="en-US" altLang="ja-JP" sz="20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sz="2000" b="1" dirty="0">
                <a:solidFill>
                  <a:schemeClr val="bg1"/>
                </a:solidFill>
                <a:latin typeface="メイリオ" panose="020B0604030504040204" pitchFamily="50" charset="-128"/>
                <a:ea typeface="メイリオ" panose="020B0604030504040204" pitchFamily="50" charset="-128"/>
              </a:rPr>
              <a:t>新発売キャンペーン！</a:t>
            </a:r>
            <a:r>
              <a:rPr lang="en-US" altLang="ja-JP" sz="2000" b="1" dirty="0" smtClean="0">
                <a:solidFill>
                  <a:srgbClr val="FF0000"/>
                </a:solidFill>
                <a:latin typeface="メイリオ" panose="020B0604030504040204" pitchFamily="50" charset="-128"/>
                <a:ea typeface="メイリオ" panose="020B0604030504040204" pitchFamily="50" charset="-128"/>
              </a:rPr>
              <a:t>35%off</a:t>
            </a:r>
            <a:endParaRPr lang="en-US" altLang="ja-JP" sz="2000" b="1" dirty="0">
              <a:solidFill>
                <a:srgbClr val="FF0000"/>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10523" y="2076334"/>
            <a:ext cx="6858001" cy="1953334"/>
            <a:chOff x="-99392" y="4261232"/>
            <a:chExt cx="6858001" cy="1953334"/>
          </a:xfrm>
        </p:grpSpPr>
        <p:sp>
          <p:nvSpPr>
            <p:cNvPr id="10" name="正方形/長方形 9"/>
            <p:cNvSpPr/>
            <p:nvPr/>
          </p:nvSpPr>
          <p:spPr>
            <a:xfrm>
              <a:off x="-99392" y="4261232"/>
              <a:ext cx="6858001" cy="195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9392" y="4277778"/>
              <a:ext cx="6858001" cy="1639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218710" y="4288462"/>
              <a:ext cx="6140994" cy="1639537"/>
              <a:chOff x="318101" y="1586736"/>
              <a:chExt cx="6140994" cy="1639537"/>
            </a:xfrm>
          </p:grpSpPr>
          <p:grpSp>
            <p:nvGrpSpPr>
              <p:cNvPr id="192" name="Group 22"/>
              <p:cNvGrpSpPr/>
              <p:nvPr/>
            </p:nvGrpSpPr>
            <p:grpSpPr>
              <a:xfrm>
                <a:off x="2376999" y="1916025"/>
                <a:ext cx="1686388" cy="1092485"/>
                <a:chOff x="3552085" y="1964707"/>
                <a:chExt cx="1911581" cy="1091163"/>
              </a:xfrm>
            </p:grpSpPr>
            <p:pic>
              <p:nvPicPr>
                <p:cNvPr id="193"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2085" y="1964707"/>
                  <a:ext cx="1911581" cy="1091163"/>
                </a:xfrm>
                <a:prstGeom prst="rect">
                  <a:avLst/>
                </a:prstGeom>
              </p:spPr>
            </p:pic>
            <p:pic>
              <p:nvPicPr>
                <p:cNvPr id="194" name="Picture 24"/>
                <p:cNvPicPr/>
                <p:nvPr/>
              </p:nvPicPr>
              <p:blipFill>
                <a:blip r:embed="rId3" cstate="email">
                  <a:lum/>
                  <a:extLst>
                    <a:ext uri="{28A0092B-C50C-407E-A947-70E740481C1C}">
                      <a14:useLocalDpi xmlns:a14="http://schemas.microsoft.com/office/drawing/2010/main"/>
                    </a:ext>
                  </a:extLst>
                </a:blip>
                <a:srcRect/>
                <a:stretch>
                  <a:fillRect/>
                </a:stretch>
              </p:blipFill>
              <p:spPr bwMode="auto">
                <a:xfrm>
                  <a:off x="4378858" y="2339943"/>
                  <a:ext cx="476221" cy="476199"/>
                </a:xfrm>
                <a:prstGeom prst="rect">
                  <a:avLst/>
                </a:prstGeom>
                <a:noFill/>
                <a:ln w="9525">
                  <a:noFill/>
                  <a:miter lim="800000"/>
                  <a:headEnd/>
                  <a:tailEnd/>
                </a:ln>
              </p:spPr>
            </p:pic>
          </p:grpSp>
          <p:pic>
            <p:nvPicPr>
              <p:cNvPr id="197" name="図 1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101" y="2168569"/>
                <a:ext cx="1303446" cy="782502"/>
              </a:xfrm>
              <a:prstGeom prst="rect">
                <a:avLst/>
              </a:prstGeom>
            </p:spPr>
          </p:pic>
          <p:grpSp>
            <p:nvGrpSpPr>
              <p:cNvPr id="274" name="グループ化 273"/>
              <p:cNvGrpSpPr/>
              <p:nvPr/>
            </p:nvGrpSpPr>
            <p:grpSpPr>
              <a:xfrm>
                <a:off x="4446500" y="1826131"/>
                <a:ext cx="1173510" cy="470696"/>
                <a:chOff x="4644711" y="1621500"/>
                <a:chExt cx="1173510" cy="470696"/>
              </a:xfrm>
            </p:grpSpPr>
            <p:pic>
              <p:nvPicPr>
                <p:cNvPr id="198"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34161" y="1784873"/>
                  <a:ext cx="552963" cy="307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9" name="Picture 89" descr="Dell_iconography_10_2012_p3_BLUE-06.png"/>
                <p:cNvPicPr>
                  <a:picLocks noChangeAspect="1"/>
                </p:cNvPicPr>
                <p:nvPr/>
              </p:nvPicPr>
              <p:blipFill>
                <a:blip r:embed="rId6"/>
                <a:stretch>
                  <a:fillRect/>
                </a:stretch>
              </p:blipFill>
              <p:spPr>
                <a:xfrm>
                  <a:off x="4644711" y="1621500"/>
                  <a:ext cx="241372" cy="241372"/>
                </a:xfrm>
                <a:prstGeom prst="rect">
                  <a:avLst/>
                </a:prstGeom>
              </p:spPr>
            </p:pic>
            <p:pic>
              <p:nvPicPr>
                <p:cNvPr id="201"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649" y="1732174"/>
                  <a:ext cx="352572" cy="341887"/>
                </a:xfrm>
                <a:prstGeom prst="rect">
                  <a:avLst/>
                </a:prstGeom>
              </p:spPr>
            </p:pic>
          </p:grpSp>
          <p:grpSp>
            <p:nvGrpSpPr>
              <p:cNvPr id="203" name="グループ化 202"/>
              <p:cNvGrpSpPr/>
              <p:nvPr/>
            </p:nvGrpSpPr>
            <p:grpSpPr>
              <a:xfrm>
                <a:off x="5231079" y="2350919"/>
                <a:ext cx="1228016" cy="436425"/>
                <a:chOff x="4581642" y="1603532"/>
                <a:chExt cx="1228016" cy="436425"/>
              </a:xfrm>
            </p:grpSpPr>
            <p:pic>
              <p:nvPicPr>
                <p:cNvPr id="204"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83707" y="1732634"/>
                  <a:ext cx="552963" cy="307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 name="Picture 89" descr="Dell_iconography_10_2012_p3_BLUE-06.png"/>
                <p:cNvPicPr>
                  <a:picLocks noChangeAspect="1"/>
                </p:cNvPicPr>
                <p:nvPr/>
              </p:nvPicPr>
              <p:blipFill>
                <a:blip r:embed="rId6"/>
                <a:stretch>
                  <a:fillRect/>
                </a:stretch>
              </p:blipFill>
              <p:spPr>
                <a:xfrm>
                  <a:off x="4581642" y="1603532"/>
                  <a:ext cx="241372" cy="241372"/>
                </a:xfrm>
                <a:prstGeom prst="rect">
                  <a:avLst/>
                </a:prstGeom>
              </p:spPr>
            </p:pic>
            <p:pic>
              <p:nvPicPr>
                <p:cNvPr id="206"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086" y="1648812"/>
                  <a:ext cx="352572" cy="341887"/>
                </a:xfrm>
                <a:prstGeom prst="rect">
                  <a:avLst/>
                </a:prstGeom>
              </p:spPr>
            </p:pic>
          </p:grpSp>
          <p:grpSp>
            <p:nvGrpSpPr>
              <p:cNvPr id="207" name="グループ化 206"/>
              <p:cNvGrpSpPr/>
              <p:nvPr/>
            </p:nvGrpSpPr>
            <p:grpSpPr>
              <a:xfrm>
                <a:off x="4555524" y="2767138"/>
                <a:ext cx="1084060" cy="459135"/>
                <a:chOff x="4734161" y="1633061"/>
                <a:chExt cx="1084060" cy="459135"/>
              </a:xfrm>
            </p:grpSpPr>
            <p:pic>
              <p:nvPicPr>
                <p:cNvPr id="208" name="Picture 7"/>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4734161" y="1784873"/>
                  <a:ext cx="552963" cy="307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9" name="Picture 89" descr="Dell_iconography_10_2012_p3_BLUE-06.png"/>
                <p:cNvPicPr>
                  <a:picLocks noChangeAspect="1"/>
                </p:cNvPicPr>
                <p:nvPr/>
              </p:nvPicPr>
              <p:blipFill>
                <a:blip r:embed="rId6"/>
                <a:stretch>
                  <a:fillRect/>
                </a:stretch>
              </p:blipFill>
              <p:spPr>
                <a:xfrm>
                  <a:off x="5014329" y="1633061"/>
                  <a:ext cx="241372" cy="241372"/>
                </a:xfrm>
                <a:prstGeom prst="rect">
                  <a:avLst/>
                </a:prstGeom>
              </p:spPr>
            </p:pic>
            <p:pic>
              <p:nvPicPr>
                <p:cNvPr id="210"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649" y="1732174"/>
                  <a:ext cx="352572" cy="341887"/>
                </a:xfrm>
                <a:prstGeom prst="rect">
                  <a:avLst/>
                </a:prstGeom>
              </p:spPr>
            </p:pic>
          </p:grpSp>
          <p:cxnSp>
            <p:nvCxnSpPr>
              <p:cNvPr id="276" name="直線矢印コネクタ 275"/>
              <p:cNvCxnSpPr/>
              <p:nvPr/>
            </p:nvCxnSpPr>
            <p:spPr>
              <a:xfrm flipV="1">
                <a:off x="1603896" y="2593352"/>
                <a:ext cx="773103" cy="1"/>
              </a:xfrm>
              <a:prstGeom prst="straightConnector1">
                <a:avLst/>
              </a:prstGeom>
              <a:ln w="5715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直線矢印コネクタ 214"/>
              <p:cNvCxnSpPr/>
              <p:nvPr/>
            </p:nvCxnSpPr>
            <p:spPr>
              <a:xfrm>
                <a:off x="3947938" y="2538135"/>
                <a:ext cx="1279290" cy="4549"/>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flipV="1">
                <a:off x="3766098" y="2226433"/>
                <a:ext cx="773103" cy="1"/>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a:endCxn id="208" idx="1"/>
              </p:cNvCxnSpPr>
              <p:nvPr/>
            </p:nvCxnSpPr>
            <p:spPr>
              <a:xfrm>
                <a:off x="3943041" y="2864639"/>
                <a:ext cx="612483" cy="207973"/>
              </a:xfrm>
              <a:prstGeom prst="straightConnector1">
                <a:avLst/>
              </a:prstGeom>
              <a:ln w="3810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92" name="テキスト ボックス 291"/>
              <p:cNvSpPr txBox="1"/>
              <p:nvPr/>
            </p:nvSpPr>
            <p:spPr>
              <a:xfrm>
                <a:off x="1472085" y="1586736"/>
                <a:ext cx="3954929" cy="369332"/>
              </a:xfrm>
              <a:prstGeom prst="rect">
                <a:avLst/>
              </a:prstGeom>
              <a:noFill/>
            </p:spPr>
            <p:txBody>
              <a:bodyPr wrap="none" rtlCol="0">
                <a:spAutoFit/>
              </a:bodyPr>
              <a:lstStyle/>
              <a:p>
                <a:r>
                  <a:rPr lang="ja-JP" altLang="en-US" b="1" dirty="0">
                    <a:solidFill>
                      <a:srgbClr val="FF0000"/>
                    </a:solidFill>
                    <a:latin typeface="メイリオ" panose="020B0604030504040204" pitchFamily="50" charset="-128"/>
                    <a:ea typeface="メイリオ" panose="020B0604030504040204" pitchFamily="50" charset="-128"/>
                  </a:rPr>
                  <a:t>クラウド</a:t>
                </a:r>
                <a:r>
                  <a:rPr lang="ja-JP" altLang="en-US" b="1" dirty="0" smtClean="0">
                    <a:solidFill>
                      <a:srgbClr val="FF0000"/>
                    </a:solidFill>
                    <a:latin typeface="メイリオ" panose="020B0604030504040204" pitchFamily="50" charset="-128"/>
                    <a:ea typeface="メイリオ" panose="020B0604030504040204" pitchFamily="50" charset="-128"/>
                  </a:rPr>
                  <a:t>だから かんたん・らくらく</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grpSp>
        <p:sp>
          <p:nvSpPr>
            <p:cNvPr id="2" name="正方形/長方形 1"/>
            <p:cNvSpPr/>
            <p:nvPr/>
          </p:nvSpPr>
          <p:spPr>
            <a:xfrm>
              <a:off x="208983" y="6013948"/>
              <a:ext cx="6356704" cy="534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0" y="1542597"/>
            <a:ext cx="6868524" cy="432048"/>
          </a:xfrm>
          <a:prstGeom prst="rect">
            <a:avLst/>
          </a:prstGeom>
          <a:solidFill>
            <a:srgbClr val="03B5B1"/>
          </a:solidFill>
          <a:ln>
            <a:solidFill>
              <a:srgbClr val="03A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メイリオ" panose="020B0604030504040204" pitchFamily="50" charset="-128"/>
                <a:ea typeface="メイリオ" panose="020B0604030504040204" pitchFamily="50" charset="-128"/>
              </a:rPr>
              <a:t>急成長中のクラウド管理型</a:t>
            </a:r>
            <a:r>
              <a:rPr kumimoji="1" lang="en-US" altLang="ja-JP" b="1" dirty="0" smtClean="0">
                <a:latin typeface="メイリオ" panose="020B0604030504040204" pitchFamily="50" charset="-128"/>
                <a:ea typeface="メイリオ" panose="020B0604030504040204" pitchFamily="50" charset="-128"/>
              </a:rPr>
              <a:t>Wi-Fi</a:t>
            </a:r>
            <a:r>
              <a:rPr lang="ja-JP" altLang="en-US" b="1" dirty="0" smtClean="0">
                <a:latin typeface="メイリオ" panose="020B0604030504040204" pitchFamily="50" charset="-128"/>
                <a:ea typeface="メイリオ" panose="020B0604030504040204" pitchFamily="50" charset="-128"/>
              </a:rPr>
              <a:t> 導入のチャンス！</a:t>
            </a:r>
            <a:endParaRPr kumimoji="1" lang="ja-JP" altLang="en-US" b="1" dirty="0">
              <a:latin typeface="メイリオ" panose="020B0604030504040204" pitchFamily="50" charset="-128"/>
              <a:ea typeface="メイリオ" panose="020B0604030504040204" pitchFamily="50" charset="-128"/>
            </a:endParaRPr>
          </a:p>
        </p:txBody>
      </p:sp>
      <p:pic>
        <p:nvPicPr>
          <p:cNvPr id="63" name="Picture 12" descr="http://media.aerohive.com/images/Aerohive_AP130_Hero_Top_Shadow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5671" y="4709285"/>
            <a:ext cx="799048" cy="7990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1位.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212" y="4237943"/>
            <a:ext cx="730441" cy="58258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192915" y="4763196"/>
            <a:ext cx="1271502" cy="584775"/>
          </a:xfrm>
          <a:prstGeom prst="rect">
            <a:avLst/>
          </a:prstGeom>
          <a:noFill/>
        </p:spPr>
        <p:txBody>
          <a:bodyPr wrap="none" rtlCol="0">
            <a:spAutoFit/>
          </a:bodyPr>
          <a:lstStyle/>
          <a:p>
            <a:r>
              <a:rPr lang="ja-JP" altLang="en-US" sz="1600" b="1" dirty="0">
                <a:latin typeface="メイリオ" panose="020B0604030504040204" pitchFamily="50" charset="-128"/>
                <a:ea typeface="メイリオ" panose="020B0604030504040204" pitchFamily="50" charset="-128"/>
              </a:rPr>
              <a:t>①</a:t>
            </a:r>
            <a:r>
              <a:rPr lang="en-US" altLang="ja-JP" sz="1600" b="1" dirty="0" smtClean="0">
                <a:latin typeface="メイリオ" panose="020B0604030504040204" pitchFamily="50" charset="-128"/>
                <a:ea typeface="メイリオ" panose="020B0604030504040204" pitchFamily="50" charset="-128"/>
              </a:rPr>
              <a:t>AP130</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売れ筋</a:t>
            </a:r>
            <a:r>
              <a:rPr lang="en-US" altLang="ja-JP" sz="1600" b="1" dirty="0">
                <a:latin typeface="メイリオ" panose="020B0604030504040204" pitchFamily="50" charset="-128"/>
                <a:ea typeface="メイリオ" panose="020B0604030504040204" pitchFamily="50" charset="-128"/>
              </a:rPr>
              <a:t>NO1</a:t>
            </a:r>
          </a:p>
        </p:txBody>
      </p:sp>
      <p:grpSp>
        <p:nvGrpSpPr>
          <p:cNvPr id="30" name="グループ化 29"/>
          <p:cNvGrpSpPr/>
          <p:nvPr/>
        </p:nvGrpSpPr>
        <p:grpSpPr>
          <a:xfrm>
            <a:off x="3154282" y="4440178"/>
            <a:ext cx="2219495" cy="907793"/>
            <a:chOff x="3141627" y="4433355"/>
            <a:chExt cx="2219495" cy="907793"/>
          </a:xfrm>
        </p:grpSpPr>
        <p:sp>
          <p:nvSpPr>
            <p:cNvPr id="81" name="Rounded Rectangle 68"/>
            <p:cNvSpPr/>
            <p:nvPr/>
          </p:nvSpPr>
          <p:spPr>
            <a:xfrm>
              <a:off x="4286006" y="4435367"/>
              <a:ext cx="1062432" cy="308465"/>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Century Gothic"/>
                </a:rPr>
                <a:t>Dual Core CPU</a:t>
              </a:r>
            </a:p>
          </p:txBody>
        </p:sp>
        <p:sp>
          <p:nvSpPr>
            <p:cNvPr id="82" name="Rounded Rectangle 68"/>
            <p:cNvSpPr/>
            <p:nvPr/>
          </p:nvSpPr>
          <p:spPr>
            <a:xfrm>
              <a:off x="4294042" y="4799367"/>
              <a:ext cx="1065708" cy="186822"/>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algn="ctr">
                <a:defRPr/>
              </a:pPr>
              <a:r>
                <a:rPr kumimoji="0" lang="en-US" altLang="ja-JP" sz="800" b="1" kern="0" dirty="0">
                  <a:solidFill>
                    <a:srgbClr val="000000"/>
                  </a:solidFill>
                  <a:latin typeface="Century Gothic"/>
                  <a:cs typeface="Century Gothic"/>
                </a:rPr>
                <a:t>1X </a:t>
              </a:r>
              <a:r>
                <a:rPr kumimoji="0" lang="en-US" altLang="ja-JP" sz="800" b="1" kern="0" dirty="0" err="1" smtClean="0">
                  <a:solidFill>
                    <a:srgbClr val="000000"/>
                  </a:solidFill>
                  <a:latin typeface="Century Gothic"/>
                  <a:cs typeface="Century Gothic"/>
                </a:rPr>
                <a:t>Gig.E</a:t>
              </a:r>
              <a:endParaRPr kumimoji="0" lang="en-US" altLang="ja-JP" sz="800" b="1" kern="0" dirty="0">
                <a:solidFill>
                  <a:srgbClr val="000000"/>
                </a:solidFill>
                <a:latin typeface="Century Gothic"/>
                <a:cs typeface="Century Gothic"/>
              </a:endParaRPr>
            </a:p>
          </p:txBody>
        </p:sp>
        <p:sp>
          <p:nvSpPr>
            <p:cNvPr id="83" name="Rounded Rectangle 68"/>
            <p:cNvSpPr/>
            <p:nvPr/>
          </p:nvSpPr>
          <p:spPr>
            <a:xfrm>
              <a:off x="3147164" y="4804693"/>
              <a:ext cx="1065708" cy="190609"/>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algn="ctr">
                <a:defRPr/>
              </a:pPr>
              <a:r>
                <a:rPr kumimoji="0" lang="en-US" altLang="ja-JP" sz="800" b="1" kern="0" dirty="0">
                  <a:solidFill>
                    <a:srgbClr val="000000"/>
                  </a:solidFill>
                  <a:latin typeface="Century Gothic"/>
                  <a:cs typeface="Century Gothic"/>
                </a:rPr>
                <a:t>2.4GHz + </a:t>
              </a:r>
              <a:r>
                <a:rPr kumimoji="0" lang="en-US" altLang="ja-JP" sz="800" b="1" kern="0" dirty="0" smtClean="0">
                  <a:solidFill>
                    <a:srgbClr val="000000"/>
                  </a:solidFill>
                  <a:latin typeface="Century Gothic"/>
                  <a:cs typeface="Century Gothic"/>
                </a:rPr>
                <a:t>5GHz</a:t>
              </a:r>
              <a:endParaRPr kumimoji="0" lang="en-US" altLang="ja-JP" sz="800" b="1" kern="0" dirty="0">
                <a:solidFill>
                  <a:srgbClr val="000000"/>
                </a:solidFill>
                <a:latin typeface="Century Gothic"/>
                <a:cs typeface="Century Gothic"/>
              </a:endParaRPr>
            </a:p>
          </p:txBody>
        </p:sp>
        <p:sp>
          <p:nvSpPr>
            <p:cNvPr id="84" name="Rounded Rectangle 68"/>
            <p:cNvSpPr/>
            <p:nvPr/>
          </p:nvSpPr>
          <p:spPr>
            <a:xfrm>
              <a:off x="3141627" y="4433355"/>
              <a:ext cx="1065708" cy="308006"/>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algn="ctr">
                <a:defRPr/>
              </a:pPr>
              <a:r>
                <a:rPr lang="en-US" altLang="ja-JP" sz="800" b="1" dirty="0" smtClean="0">
                  <a:latin typeface="メイリオ" panose="020B0604030504040204" pitchFamily="50" charset="-128"/>
                  <a:ea typeface="メイリオ" panose="020B0604030504040204" pitchFamily="50" charset="-128"/>
                </a:rPr>
                <a:t>802.11ac</a:t>
              </a:r>
            </a:p>
            <a:p>
              <a:pPr algn="ctr">
                <a:defRPr/>
              </a:pPr>
              <a:r>
                <a:rPr kumimoji="0" lang="en-US" altLang="ja-JP" sz="800" b="1" kern="0" dirty="0">
                  <a:solidFill>
                    <a:srgbClr val="000000"/>
                  </a:solidFill>
                  <a:latin typeface="メイリオ" panose="020B0604030504040204" pitchFamily="50" charset="-128"/>
                  <a:ea typeface="メイリオ" panose="020B0604030504040204" pitchFamily="50" charset="-128"/>
                  <a:cs typeface="Century Gothic"/>
                </a:rPr>
                <a:t>W</a:t>
              </a:r>
              <a:r>
                <a:rPr kumimoji="0" lang="en-US" altLang="ja-JP" sz="800" b="1" kern="0" dirty="0" smtClean="0">
                  <a:solidFill>
                    <a:srgbClr val="000000"/>
                  </a:solidFill>
                  <a:latin typeface="メイリオ" panose="020B0604030504040204" pitchFamily="50" charset="-128"/>
                  <a:ea typeface="メイリオ" panose="020B0604030504040204" pitchFamily="50" charset="-128"/>
                  <a:cs typeface="Century Gothic"/>
                </a:rPr>
                <a:t>ave1</a:t>
              </a:r>
              <a:endParaRPr kumimoji="0" lang="en-US" altLang="ja-JP" sz="800" b="1" kern="0" dirty="0">
                <a:solidFill>
                  <a:srgbClr val="000000"/>
                </a:solidFill>
                <a:latin typeface="メイリオ" panose="020B0604030504040204" pitchFamily="50" charset="-128"/>
                <a:ea typeface="メイリオ" panose="020B0604030504040204" pitchFamily="50" charset="-128"/>
                <a:cs typeface="Century Gothic"/>
              </a:endParaRPr>
            </a:p>
          </p:txBody>
        </p:sp>
        <p:sp>
          <p:nvSpPr>
            <p:cNvPr id="85" name="Rounded Rectangle 68"/>
            <p:cNvSpPr/>
            <p:nvPr/>
          </p:nvSpPr>
          <p:spPr>
            <a:xfrm>
              <a:off x="3147776" y="5051405"/>
              <a:ext cx="1065708" cy="287096"/>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lvl="0" algn="ctr">
                <a:defRPr/>
              </a:pPr>
              <a:r>
                <a:rPr kumimoji="0" lang="en-US" altLang="ja-JP" sz="800" b="1" kern="0" dirty="0">
                  <a:solidFill>
                    <a:srgbClr val="000000"/>
                  </a:solidFill>
                  <a:latin typeface="Century Gothic"/>
                  <a:cs typeface="Century Gothic"/>
                </a:rPr>
                <a:t>2x2:2 </a:t>
              </a:r>
            </a:p>
            <a:p>
              <a:pPr lvl="0" algn="ctr">
                <a:defRPr/>
              </a:pPr>
              <a:r>
                <a:rPr kumimoji="0" lang="en-US" altLang="ja-JP" sz="800" b="1" kern="0" dirty="0">
                  <a:solidFill>
                    <a:srgbClr val="000000"/>
                  </a:solidFill>
                  <a:latin typeface="Century Gothic"/>
                  <a:cs typeface="Century Gothic"/>
                </a:rPr>
                <a:t>867 </a:t>
              </a:r>
              <a:r>
                <a:rPr kumimoji="0" lang="en-US" altLang="ja-JP" sz="800" b="1" kern="0" dirty="0" smtClean="0">
                  <a:solidFill>
                    <a:srgbClr val="000000"/>
                  </a:solidFill>
                  <a:latin typeface="Century Gothic"/>
                  <a:cs typeface="Century Gothic"/>
                </a:rPr>
                <a:t>Mbps</a:t>
              </a:r>
              <a:endParaRPr kumimoji="0" lang="en-US" altLang="ja-JP" sz="800" b="1" kern="0" dirty="0">
                <a:solidFill>
                  <a:srgbClr val="000000"/>
                </a:solidFill>
                <a:latin typeface="Century Gothic"/>
                <a:cs typeface="Century Gothic"/>
              </a:endParaRPr>
            </a:p>
          </p:txBody>
        </p:sp>
        <p:sp>
          <p:nvSpPr>
            <p:cNvPr id="92" name="Rounded Rectangle 68"/>
            <p:cNvSpPr/>
            <p:nvPr/>
          </p:nvSpPr>
          <p:spPr>
            <a:xfrm>
              <a:off x="4295414" y="5035562"/>
              <a:ext cx="1065708" cy="305586"/>
            </a:xfrm>
            <a:prstGeom prst="roundRect">
              <a:avLst/>
            </a:prstGeom>
            <a:solidFill>
              <a:schemeClr val="accent6">
                <a:lumMod val="20000"/>
                <a:lumOff val="80000"/>
              </a:schemeClr>
            </a:solidFill>
            <a:ln w="25400" cap="flat" cmpd="sng" algn="ctr">
              <a:solidFill>
                <a:schemeClr val="accent6">
                  <a:lumMod val="60000"/>
                  <a:lumOff val="40000"/>
                </a:schemeClr>
              </a:solidFill>
              <a:prstDash val="solid"/>
            </a:ln>
            <a:effectLst/>
          </p:spPr>
          <p:txBody>
            <a:bodyPr anchor="ctr"/>
            <a:lstStyle/>
            <a:p>
              <a:pPr algn="ctr">
                <a:defRPr/>
              </a:pPr>
              <a:r>
                <a:rPr kumimoji="0" lang="en-US" altLang="ja-JP" sz="800" b="1" kern="0" dirty="0">
                  <a:solidFill>
                    <a:srgbClr val="000000"/>
                  </a:solidFill>
                  <a:latin typeface="Century Gothic"/>
                  <a:cs typeface="Century Gothic"/>
                </a:rPr>
                <a:t>TPM Security </a:t>
              </a:r>
              <a:r>
                <a:rPr kumimoji="0" lang="en-US" altLang="ja-JP" sz="800" b="1" kern="0" dirty="0" smtClean="0">
                  <a:solidFill>
                    <a:srgbClr val="000000"/>
                  </a:solidFill>
                  <a:latin typeface="Century Gothic"/>
                  <a:cs typeface="Century Gothic"/>
                </a:rPr>
                <a:t>Chip</a:t>
              </a:r>
              <a:endParaRPr kumimoji="0" lang="en-US" altLang="ja-JP" sz="800" b="1" kern="0" dirty="0">
                <a:solidFill>
                  <a:srgbClr val="000000"/>
                </a:solidFill>
                <a:latin typeface="Century Gothic"/>
                <a:cs typeface="Century Gothic"/>
              </a:endParaRPr>
            </a:p>
          </p:txBody>
        </p:sp>
      </p:grpSp>
      <p:sp>
        <p:nvSpPr>
          <p:cNvPr id="94" name="テキスト ボックス 93"/>
          <p:cNvSpPr txBox="1"/>
          <p:nvPr/>
        </p:nvSpPr>
        <p:spPr>
          <a:xfrm>
            <a:off x="5191566" y="4028189"/>
            <a:ext cx="1659578" cy="303536"/>
          </a:xfrm>
          <a:prstGeom prst="rect">
            <a:avLst/>
          </a:prstGeom>
          <a:solidFill>
            <a:srgbClr val="EFEFEF"/>
          </a:solidFill>
        </p:spPr>
        <p:txBody>
          <a:bodyPr wrap="square" tIns="36000" bIns="36000" rtlCol="0">
            <a:spAutoFit/>
          </a:bodyPr>
          <a:lstStyle/>
          <a:p>
            <a:pPr lvl="0" algn="ctr"/>
            <a:r>
              <a:rPr lang="ja-JP" altLang="en-US" sz="800" dirty="0">
                <a:solidFill>
                  <a:prstClr val="black"/>
                </a:solidFill>
                <a:latin typeface="Meiryo UI" pitchFamily="50" charset="-128"/>
                <a:ea typeface="Meiryo UI" pitchFamily="50" charset="-128"/>
                <a:cs typeface="Meiryo UI" pitchFamily="50" charset="-128"/>
              </a:rPr>
              <a:t>機器本体</a:t>
            </a:r>
            <a:r>
              <a:rPr lang="ja-JP" altLang="en-US" sz="800" dirty="0" smtClean="0">
                <a:solidFill>
                  <a:prstClr val="black"/>
                </a:solidFill>
                <a:latin typeface="Meiryo UI" pitchFamily="50" charset="-128"/>
                <a:ea typeface="Meiryo UI" pitchFamily="50" charset="-128"/>
                <a:cs typeface="Meiryo UI" pitchFamily="50" charset="-128"/>
              </a:rPr>
              <a:t>＋</a:t>
            </a:r>
            <a:r>
              <a:rPr lang="en-US" altLang="ja-JP" sz="800" dirty="0">
                <a:solidFill>
                  <a:prstClr val="black"/>
                </a:solidFill>
                <a:latin typeface="Meiryo UI" pitchFamily="50" charset="-128"/>
                <a:ea typeface="Meiryo UI" pitchFamily="50" charset="-128"/>
                <a:cs typeface="Meiryo UI" pitchFamily="50" charset="-128"/>
              </a:rPr>
              <a:t>1</a:t>
            </a:r>
            <a:r>
              <a:rPr lang="ja-JP" altLang="en-US" sz="800" dirty="0" smtClean="0">
                <a:solidFill>
                  <a:prstClr val="black"/>
                </a:solidFill>
                <a:latin typeface="Meiryo UI" pitchFamily="50" charset="-128"/>
                <a:ea typeface="Meiryo UI" pitchFamily="50" charset="-128"/>
                <a:cs typeface="Meiryo UI" pitchFamily="50" charset="-128"/>
              </a:rPr>
              <a:t>年間クラウドライセンス</a:t>
            </a:r>
            <a:endParaRPr lang="en-US" altLang="ja-JP" sz="800" dirty="0" smtClean="0">
              <a:solidFill>
                <a:prstClr val="black"/>
              </a:solidFill>
              <a:latin typeface="Meiryo UI" pitchFamily="50" charset="-128"/>
              <a:ea typeface="Meiryo UI" pitchFamily="50" charset="-128"/>
              <a:cs typeface="Meiryo UI" pitchFamily="50" charset="-128"/>
            </a:endParaRPr>
          </a:p>
          <a:p>
            <a:pPr lvl="0" algn="ctr"/>
            <a:r>
              <a:rPr lang="ja-JP" altLang="en-US" sz="700" dirty="0" smtClean="0">
                <a:latin typeface="メイリオ" panose="020B0604030504040204" pitchFamily="50" charset="-128"/>
                <a:ea typeface="メイリオ" panose="020B0604030504040204" pitchFamily="50" charset="-128"/>
              </a:rPr>
              <a:t>（ベースマウントキット同梱）</a:t>
            </a:r>
            <a:endParaRPr lang="ja-JP" altLang="en-US" sz="8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5466475" y="5113645"/>
            <a:ext cx="1157689"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\32,370</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96" name="円/楕円 95"/>
          <p:cNvSpPr>
            <a:spLocks noChangeAspect="1"/>
          </p:cNvSpPr>
          <p:nvPr/>
        </p:nvSpPr>
        <p:spPr>
          <a:xfrm>
            <a:off x="6373735" y="4709687"/>
            <a:ext cx="389736" cy="389736"/>
          </a:xfrm>
          <a:prstGeom prst="ellipse">
            <a:avLst/>
          </a:prstGeom>
          <a:solidFill>
            <a:srgbClr val="E100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ct val="80000"/>
              </a:lnSpc>
            </a:pPr>
            <a:r>
              <a:rPr lang="en-US" altLang="ja-JP" sz="1000" b="1" dirty="0" smtClean="0"/>
              <a:t>35</a:t>
            </a:r>
            <a:r>
              <a:rPr kumimoji="1" lang="en-US" altLang="ja-JP" sz="1000" b="1" dirty="0" smtClean="0"/>
              <a:t>%</a:t>
            </a:r>
          </a:p>
          <a:p>
            <a:pPr algn="ctr">
              <a:lnSpc>
                <a:spcPct val="80000"/>
              </a:lnSpc>
            </a:pPr>
            <a:r>
              <a:rPr lang="en-US" altLang="ja-JP" sz="1000" b="1" dirty="0" smtClean="0"/>
              <a:t>OFF</a:t>
            </a:r>
            <a:endParaRPr kumimoji="1" lang="ja-JP" altLang="en-US" sz="1000" b="1" dirty="0"/>
          </a:p>
        </p:txBody>
      </p:sp>
      <p:sp>
        <p:nvSpPr>
          <p:cNvPr id="97" name="テキスト ボックス 101"/>
          <p:cNvSpPr txBox="1"/>
          <p:nvPr/>
        </p:nvSpPr>
        <p:spPr>
          <a:xfrm>
            <a:off x="5690351" y="4536966"/>
            <a:ext cx="752450" cy="2539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ts val="200"/>
              </a:spcBef>
            </a:pPr>
            <a:r>
              <a:rPr lang="en-US" altLang="ja-JP" sz="1050" b="1" spc="-30" dirty="0" smtClean="0">
                <a:latin typeface="Meiryo UI" pitchFamily="50" charset="-128"/>
                <a:ea typeface="Meiryo UI" pitchFamily="50" charset="-128"/>
                <a:cs typeface="Meiryo UI" pitchFamily="50" charset="-128"/>
              </a:rPr>
              <a:t>\49,800</a:t>
            </a:r>
            <a:endParaRPr lang="en-US" altLang="ja-JP" sz="1050" b="1" spc="-30" dirty="0">
              <a:latin typeface="Meiryo UI" pitchFamily="50" charset="-128"/>
              <a:ea typeface="Meiryo UI" pitchFamily="50" charset="-128"/>
              <a:cs typeface="Meiryo UI" pitchFamily="50" charset="-128"/>
            </a:endParaRPr>
          </a:p>
        </p:txBody>
      </p:sp>
      <p:sp>
        <p:nvSpPr>
          <p:cNvPr id="98" name="テキスト ボックス 13"/>
          <p:cNvSpPr txBox="1"/>
          <p:nvPr/>
        </p:nvSpPr>
        <p:spPr>
          <a:xfrm>
            <a:off x="5427109" y="4526339"/>
            <a:ext cx="338554"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dirty="0" smtClean="0">
                <a:solidFill>
                  <a:prstClr val="black"/>
                </a:solidFill>
                <a:latin typeface="Meiryo UI" pitchFamily="50" charset="-128"/>
                <a:ea typeface="Meiryo UI" pitchFamily="50" charset="-128"/>
                <a:cs typeface="Meiryo UI" pitchFamily="50" charset="-128"/>
              </a:rPr>
              <a:t>標準</a:t>
            </a:r>
            <a:endParaRPr lang="en-US" altLang="ja-JP" sz="600" dirty="0" smtClean="0">
              <a:solidFill>
                <a:prstClr val="black"/>
              </a:solidFill>
              <a:latin typeface="Meiryo UI" pitchFamily="50" charset="-128"/>
              <a:ea typeface="Meiryo UI" pitchFamily="50" charset="-128"/>
              <a:cs typeface="Meiryo UI" pitchFamily="50" charset="-128"/>
            </a:endParaRPr>
          </a:p>
          <a:p>
            <a:r>
              <a:rPr lang="ja-JP" altLang="en-US" sz="600" dirty="0" smtClean="0">
                <a:solidFill>
                  <a:prstClr val="black"/>
                </a:solidFill>
                <a:latin typeface="Meiryo UI" pitchFamily="50" charset="-128"/>
                <a:ea typeface="Meiryo UI" pitchFamily="50" charset="-128"/>
                <a:cs typeface="Meiryo UI" pitchFamily="50" charset="-128"/>
              </a:rPr>
              <a:t>価格</a:t>
            </a:r>
            <a:endParaRPr kumimoji="1" lang="ja-JP" altLang="en-US" sz="1400" dirty="0">
              <a:latin typeface="Meiryo UI" pitchFamily="50" charset="-128"/>
              <a:ea typeface="Meiryo UI" pitchFamily="50" charset="-128"/>
              <a:cs typeface="Meiryo UI" pitchFamily="50" charset="-128"/>
            </a:endParaRPr>
          </a:p>
        </p:txBody>
      </p:sp>
      <p:sp>
        <p:nvSpPr>
          <p:cNvPr id="23" name="二等辺三角形 22"/>
          <p:cNvSpPr/>
          <p:nvPr/>
        </p:nvSpPr>
        <p:spPr>
          <a:xfrm rot="10800000">
            <a:off x="5954952" y="4872065"/>
            <a:ext cx="104360" cy="139336"/>
          </a:xfrm>
          <a:prstGeom prst="triangl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3"/>
          <p:cNvSpPr txBox="1"/>
          <p:nvPr/>
        </p:nvSpPr>
        <p:spPr>
          <a:xfrm>
            <a:off x="5400316" y="4939032"/>
            <a:ext cx="50206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spc="-50" dirty="0" smtClean="0">
                <a:solidFill>
                  <a:prstClr val="black"/>
                </a:solidFill>
                <a:latin typeface="Meiryo UI" pitchFamily="50" charset="-128"/>
                <a:ea typeface="Meiryo UI" pitchFamily="50" charset="-128"/>
                <a:cs typeface="Meiryo UI" pitchFamily="50" charset="-128"/>
              </a:rPr>
              <a:t>キャンペーン</a:t>
            </a:r>
            <a:endParaRPr lang="en-US" altLang="ja-JP" sz="600" spc="-50" dirty="0" smtClean="0">
              <a:solidFill>
                <a:prstClr val="black"/>
              </a:solidFill>
              <a:latin typeface="Meiryo UI" pitchFamily="50" charset="-128"/>
              <a:ea typeface="Meiryo UI" pitchFamily="50" charset="-128"/>
              <a:cs typeface="Meiryo UI" pitchFamily="50" charset="-128"/>
            </a:endParaRPr>
          </a:p>
          <a:p>
            <a:r>
              <a:rPr lang="ja-JP" altLang="en-US" sz="600" dirty="0" smtClean="0">
                <a:solidFill>
                  <a:prstClr val="black"/>
                </a:solidFill>
                <a:latin typeface="Meiryo UI" pitchFamily="50" charset="-128"/>
                <a:ea typeface="Meiryo UI" pitchFamily="50" charset="-128"/>
                <a:cs typeface="Meiryo UI" pitchFamily="50" charset="-128"/>
              </a:rPr>
              <a:t>特別価格</a:t>
            </a:r>
            <a:endParaRPr lang="en-US" altLang="ja-JP" sz="600" dirty="0" smtClean="0">
              <a:solidFill>
                <a:prstClr val="black"/>
              </a:solidFill>
              <a:latin typeface="Meiryo UI" pitchFamily="50" charset="-128"/>
              <a:ea typeface="Meiryo UI" pitchFamily="50" charset="-128"/>
              <a:cs typeface="Meiryo UI" pitchFamily="50" charset="-128"/>
            </a:endParaRPr>
          </a:p>
        </p:txBody>
      </p:sp>
      <p:pic>
        <p:nvPicPr>
          <p:cNvPr id="64" name="Picture 16" descr="http://media.aerohive.com/images/Aerohive_AP250_Hero_Front_Shad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96439" y="5932048"/>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78" name="テキスト ボックス 77"/>
          <p:cNvSpPr txBox="1"/>
          <p:nvPr/>
        </p:nvSpPr>
        <p:spPr>
          <a:xfrm>
            <a:off x="213627" y="5935731"/>
            <a:ext cx="2087431" cy="892552"/>
          </a:xfrm>
          <a:prstGeom prst="rect">
            <a:avLst/>
          </a:prstGeom>
          <a:noFill/>
        </p:spPr>
        <p:txBody>
          <a:bodyPr wrap="none" rtlCol="0">
            <a:spAutoFit/>
          </a:bodyPr>
          <a:lstStyle/>
          <a:p>
            <a:r>
              <a:rPr lang="ja-JP" altLang="en-US" sz="1600" b="1" dirty="0" smtClean="0">
                <a:latin typeface="メイリオ" panose="020B0604030504040204" pitchFamily="50" charset="-128"/>
                <a:ea typeface="メイリオ" panose="020B0604030504040204" pitchFamily="50" charset="-128"/>
              </a:rPr>
              <a:t>②</a:t>
            </a:r>
            <a:r>
              <a:rPr lang="en-US" altLang="ja-JP" sz="1600" b="1" dirty="0" smtClean="0">
                <a:latin typeface="メイリオ" panose="020B0604030504040204" pitchFamily="50" charset="-128"/>
                <a:ea typeface="メイリオ" panose="020B0604030504040204" pitchFamily="50" charset="-128"/>
              </a:rPr>
              <a:t>AP250</a:t>
            </a:r>
            <a:endParaRPr lang="en-US" altLang="ja-JP" sz="1600" b="1" dirty="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ハイパフォーマンス</a:t>
            </a:r>
            <a:endParaRPr lang="en-US" altLang="ja-JP" sz="1200" b="1"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モデル</a:t>
            </a:r>
            <a:r>
              <a:rPr lang="en-US" altLang="ja-JP" sz="1200" b="1" dirty="0" smtClean="0">
                <a:latin typeface="メイリオ" panose="020B0604030504040204" pitchFamily="50" charset="-128"/>
                <a:ea typeface="メイリオ" panose="020B0604030504040204" pitchFamily="50" charset="-128"/>
              </a:rPr>
              <a:t>(Dual 5GHz </a:t>
            </a:r>
            <a:r>
              <a:rPr lang="ja-JP" altLang="en-US" sz="1200" b="1" dirty="0" smtClean="0">
                <a:latin typeface="メイリオ" panose="020B0604030504040204" pitchFamily="50" charset="-128"/>
                <a:ea typeface="メイリオ" panose="020B0604030504040204" pitchFamily="50" charset="-128"/>
              </a:rPr>
              <a:t>対応）</a:t>
            </a:r>
            <a:endParaRPr lang="en-US" altLang="ja-JP" sz="1200" b="1" dirty="0" smtClean="0">
              <a:latin typeface="メイリオ" panose="020B0604030504040204" pitchFamily="50" charset="-128"/>
              <a:ea typeface="メイリオ" panose="020B0604030504040204" pitchFamily="50" charset="-128"/>
            </a:endParaRPr>
          </a:p>
          <a:p>
            <a:r>
              <a:rPr lang="en-US" altLang="ja-JP" sz="1200" b="1" dirty="0" smtClean="0">
                <a:latin typeface="メイリオ" panose="020B0604030504040204" pitchFamily="50" charset="-128"/>
                <a:ea typeface="メイリオ" panose="020B0604030504040204" pitchFamily="50" charset="-128"/>
              </a:rPr>
              <a:t>Max Rate 2.6GBps</a:t>
            </a:r>
            <a:endParaRPr lang="en-US" altLang="ja-JP" sz="1200" b="1" dirty="0">
              <a:latin typeface="メイリオ" panose="020B0604030504040204" pitchFamily="50" charset="-128"/>
              <a:ea typeface="メイリオ" panose="020B0604030504040204" pitchFamily="50" charset="-128"/>
            </a:endParaRPr>
          </a:p>
        </p:txBody>
      </p:sp>
      <p:sp>
        <p:nvSpPr>
          <p:cNvPr id="105" name="テキスト ボックス 104"/>
          <p:cNvSpPr txBox="1"/>
          <p:nvPr/>
        </p:nvSpPr>
        <p:spPr>
          <a:xfrm>
            <a:off x="5542555" y="6475599"/>
            <a:ext cx="1157689" cy="307777"/>
          </a:xfrm>
          <a:prstGeom prst="rect">
            <a:avLst/>
          </a:prstGeom>
          <a:noFill/>
        </p:spPr>
        <p:txBody>
          <a:bodyPr wrap="none" rtlCol="0">
            <a:spAutoFit/>
          </a:bodyPr>
          <a:lstStyle/>
          <a:p>
            <a:r>
              <a:rPr kumimoji="1" lang="en-US" altLang="ja-JP" sz="1400" b="1" dirty="0" smtClean="0">
                <a:latin typeface="Meiryo UI" panose="020B0604030504040204" pitchFamily="50" charset="-128"/>
                <a:ea typeface="Meiryo UI" panose="020B0604030504040204" pitchFamily="50" charset="-128"/>
              </a:rPr>
              <a:t>\67,600</a:t>
            </a:r>
            <a:r>
              <a:rPr kumimoji="1" lang="ja-JP" altLang="en-US" sz="1400" b="1" dirty="0" smtClean="0">
                <a:latin typeface="Meiryo UI" panose="020B0604030504040204" pitchFamily="50" charset="-128"/>
                <a:ea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endParaRPr>
          </a:p>
        </p:txBody>
      </p:sp>
      <p:sp>
        <p:nvSpPr>
          <p:cNvPr id="106" name="円/楕円 105"/>
          <p:cNvSpPr>
            <a:spLocks noChangeAspect="1"/>
          </p:cNvSpPr>
          <p:nvPr/>
        </p:nvSpPr>
        <p:spPr>
          <a:xfrm>
            <a:off x="6367962" y="6092176"/>
            <a:ext cx="389736" cy="389736"/>
          </a:xfrm>
          <a:prstGeom prst="ellipse">
            <a:avLst/>
          </a:prstGeom>
          <a:solidFill>
            <a:srgbClr val="E1002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lnSpc>
                <a:spcPct val="80000"/>
              </a:lnSpc>
            </a:pPr>
            <a:r>
              <a:rPr lang="en-US" altLang="ja-JP" sz="1000" b="1" dirty="0" smtClean="0"/>
              <a:t>35</a:t>
            </a:r>
            <a:r>
              <a:rPr kumimoji="1" lang="en-US" altLang="ja-JP" sz="1000" b="1" dirty="0" smtClean="0"/>
              <a:t>%</a:t>
            </a:r>
          </a:p>
          <a:p>
            <a:pPr algn="ctr">
              <a:lnSpc>
                <a:spcPct val="80000"/>
              </a:lnSpc>
            </a:pPr>
            <a:r>
              <a:rPr lang="en-US" altLang="ja-JP" sz="1000" b="1" dirty="0" smtClean="0"/>
              <a:t>OFF</a:t>
            </a:r>
            <a:endParaRPr kumimoji="1" lang="ja-JP" altLang="en-US" sz="1000" b="1" dirty="0"/>
          </a:p>
        </p:txBody>
      </p:sp>
      <p:sp>
        <p:nvSpPr>
          <p:cNvPr id="107" name="テキスト ボックス 101"/>
          <p:cNvSpPr txBox="1"/>
          <p:nvPr/>
        </p:nvSpPr>
        <p:spPr>
          <a:xfrm>
            <a:off x="5739202" y="5912563"/>
            <a:ext cx="839974" cy="2539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ts val="200"/>
              </a:spcBef>
            </a:pPr>
            <a:r>
              <a:rPr lang="en-US" altLang="ja-JP" sz="1050" b="1" spc="-30" dirty="0">
                <a:latin typeface="Meiryo UI" pitchFamily="50" charset="-128"/>
                <a:ea typeface="Meiryo UI" pitchFamily="50" charset="-128"/>
                <a:cs typeface="Meiryo UI" pitchFamily="50" charset="-128"/>
              </a:rPr>
              <a:t>\</a:t>
            </a:r>
            <a:r>
              <a:rPr lang="en-US" altLang="ja-JP" sz="1050" b="1" spc="-30" dirty="0" smtClean="0">
                <a:latin typeface="Meiryo UI" pitchFamily="50" charset="-128"/>
                <a:ea typeface="Meiryo UI" pitchFamily="50" charset="-128"/>
                <a:cs typeface="Meiryo UI" pitchFamily="50" charset="-128"/>
              </a:rPr>
              <a:t>104,000</a:t>
            </a:r>
            <a:endParaRPr lang="en-US" altLang="ja-JP" sz="1050" b="1" spc="-30" dirty="0">
              <a:latin typeface="Meiryo UI" pitchFamily="50" charset="-128"/>
              <a:ea typeface="Meiryo UI" pitchFamily="50" charset="-128"/>
              <a:cs typeface="Meiryo UI" pitchFamily="50" charset="-128"/>
            </a:endParaRPr>
          </a:p>
        </p:txBody>
      </p:sp>
      <p:sp>
        <p:nvSpPr>
          <p:cNvPr id="108" name="テキスト ボックス 13"/>
          <p:cNvSpPr txBox="1"/>
          <p:nvPr/>
        </p:nvSpPr>
        <p:spPr>
          <a:xfrm>
            <a:off x="5503189" y="5888293"/>
            <a:ext cx="338554"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dirty="0" smtClean="0">
                <a:solidFill>
                  <a:prstClr val="black"/>
                </a:solidFill>
                <a:latin typeface="Meiryo UI" pitchFamily="50" charset="-128"/>
                <a:ea typeface="Meiryo UI" pitchFamily="50" charset="-128"/>
                <a:cs typeface="Meiryo UI" pitchFamily="50" charset="-128"/>
              </a:rPr>
              <a:t>標準</a:t>
            </a:r>
            <a:endParaRPr lang="en-US" altLang="ja-JP" sz="600" dirty="0" smtClean="0">
              <a:solidFill>
                <a:prstClr val="black"/>
              </a:solidFill>
              <a:latin typeface="Meiryo UI" pitchFamily="50" charset="-128"/>
              <a:ea typeface="Meiryo UI" pitchFamily="50" charset="-128"/>
              <a:cs typeface="Meiryo UI" pitchFamily="50" charset="-128"/>
            </a:endParaRPr>
          </a:p>
          <a:p>
            <a:r>
              <a:rPr lang="ja-JP" altLang="en-US" sz="600" dirty="0" smtClean="0">
                <a:solidFill>
                  <a:prstClr val="black"/>
                </a:solidFill>
                <a:latin typeface="Meiryo UI" pitchFamily="50" charset="-128"/>
                <a:ea typeface="Meiryo UI" pitchFamily="50" charset="-128"/>
                <a:cs typeface="Meiryo UI" pitchFamily="50" charset="-128"/>
              </a:rPr>
              <a:t>価格</a:t>
            </a:r>
            <a:endParaRPr kumimoji="1" lang="ja-JP" altLang="en-US" sz="1400" dirty="0">
              <a:latin typeface="Meiryo UI" pitchFamily="50" charset="-128"/>
              <a:ea typeface="Meiryo UI" pitchFamily="50" charset="-128"/>
              <a:cs typeface="Meiryo UI" pitchFamily="50" charset="-128"/>
            </a:endParaRPr>
          </a:p>
        </p:txBody>
      </p:sp>
      <p:sp>
        <p:nvSpPr>
          <p:cNvPr id="109" name="二等辺三角形 108"/>
          <p:cNvSpPr/>
          <p:nvPr/>
        </p:nvSpPr>
        <p:spPr>
          <a:xfrm rot="10800000">
            <a:off x="5954951" y="6217807"/>
            <a:ext cx="104360" cy="139336"/>
          </a:xfrm>
          <a:prstGeom prst="triangl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3"/>
          <p:cNvSpPr txBox="1"/>
          <p:nvPr/>
        </p:nvSpPr>
        <p:spPr>
          <a:xfrm>
            <a:off x="5476396" y="6300986"/>
            <a:ext cx="50206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600" spc="-50" dirty="0" smtClean="0">
                <a:solidFill>
                  <a:prstClr val="black"/>
                </a:solidFill>
                <a:latin typeface="Meiryo UI" pitchFamily="50" charset="-128"/>
                <a:ea typeface="Meiryo UI" pitchFamily="50" charset="-128"/>
                <a:cs typeface="Meiryo UI" pitchFamily="50" charset="-128"/>
              </a:rPr>
              <a:t>キャンペーン</a:t>
            </a:r>
            <a:endParaRPr lang="en-US" altLang="ja-JP" sz="600" spc="-50" dirty="0" smtClean="0">
              <a:solidFill>
                <a:prstClr val="black"/>
              </a:solidFill>
              <a:latin typeface="Meiryo UI" pitchFamily="50" charset="-128"/>
              <a:ea typeface="Meiryo UI" pitchFamily="50" charset="-128"/>
              <a:cs typeface="Meiryo UI" pitchFamily="50" charset="-128"/>
            </a:endParaRPr>
          </a:p>
          <a:p>
            <a:r>
              <a:rPr lang="ja-JP" altLang="en-US" sz="600" dirty="0" smtClean="0">
                <a:solidFill>
                  <a:prstClr val="black"/>
                </a:solidFill>
                <a:latin typeface="Meiryo UI" pitchFamily="50" charset="-128"/>
                <a:ea typeface="Meiryo UI" pitchFamily="50" charset="-128"/>
                <a:cs typeface="Meiryo UI" pitchFamily="50" charset="-128"/>
              </a:rPr>
              <a:t>特別価格</a:t>
            </a:r>
            <a:endParaRPr lang="en-US" altLang="ja-JP" sz="600" dirty="0" smtClean="0">
              <a:solidFill>
                <a:prstClr val="black"/>
              </a:solidFill>
              <a:latin typeface="Meiryo UI" pitchFamily="50" charset="-128"/>
              <a:ea typeface="Meiryo UI" pitchFamily="50" charset="-128"/>
              <a:cs typeface="Meiryo UI" pitchFamily="50" charset="-128"/>
            </a:endParaRPr>
          </a:p>
        </p:txBody>
      </p:sp>
      <p:sp>
        <p:nvSpPr>
          <p:cNvPr id="113" name="テキスト ボックス 112"/>
          <p:cNvSpPr txBox="1"/>
          <p:nvPr/>
        </p:nvSpPr>
        <p:spPr>
          <a:xfrm>
            <a:off x="129144" y="286165"/>
            <a:ext cx="2568332" cy="369332"/>
          </a:xfrm>
          <a:prstGeom prst="rect">
            <a:avLst/>
          </a:prstGeom>
          <a:solidFill>
            <a:srgbClr val="FFC000"/>
          </a:solidFill>
          <a:scene3d>
            <a:camera prst="orthographicFront"/>
            <a:lightRig rig="threePt" dir="t"/>
          </a:scene3d>
          <a:sp3d>
            <a:bevelT/>
          </a:sp3d>
        </p:spPr>
        <p:txBody>
          <a:bodyPr wrap="none" rtlCol="0">
            <a:spAutoFit/>
          </a:bodyPr>
          <a:lstStyle/>
          <a:p>
            <a:r>
              <a:rPr lang="ja-JP" altLang="en-US" sz="900" b="1" dirty="0">
                <a:latin typeface="Meiryo UI" pitchFamily="50" charset="-128"/>
                <a:ea typeface="Meiryo UI" pitchFamily="50" charset="-128"/>
                <a:cs typeface="Meiryo UI" pitchFamily="50" charset="-128"/>
              </a:rPr>
              <a:t>キャンペーン期間：</a:t>
            </a:r>
          </a:p>
          <a:p>
            <a:r>
              <a:rPr lang="en-US" altLang="ja-JP" sz="900" b="1" dirty="0">
                <a:latin typeface="Meiryo UI" pitchFamily="50" charset="-128"/>
                <a:ea typeface="Meiryo UI" pitchFamily="50" charset="-128"/>
                <a:cs typeface="Meiryo UI" pitchFamily="50" charset="-128"/>
              </a:rPr>
              <a:t>2018</a:t>
            </a:r>
            <a:r>
              <a:rPr lang="ja-JP" altLang="en-US" sz="900" b="1" dirty="0">
                <a:latin typeface="Meiryo UI" pitchFamily="50" charset="-128"/>
                <a:ea typeface="Meiryo UI" pitchFamily="50" charset="-128"/>
                <a:cs typeface="Meiryo UI" pitchFamily="50" charset="-128"/>
              </a:rPr>
              <a:t>年</a:t>
            </a:r>
            <a:r>
              <a:rPr lang="en-US" altLang="ja-JP" sz="900" b="1" dirty="0">
                <a:latin typeface="Meiryo UI" pitchFamily="50" charset="-128"/>
                <a:ea typeface="Meiryo UI" pitchFamily="50" charset="-128"/>
                <a:cs typeface="Meiryo UI" pitchFamily="50" charset="-128"/>
              </a:rPr>
              <a:t>2</a:t>
            </a:r>
            <a:r>
              <a:rPr lang="ja-JP" altLang="en-US" sz="900" b="1" dirty="0">
                <a:latin typeface="Meiryo UI" pitchFamily="50" charset="-128"/>
                <a:ea typeface="Meiryo UI" pitchFamily="50" charset="-128"/>
                <a:cs typeface="Meiryo UI" pitchFamily="50" charset="-128"/>
              </a:rPr>
              <a:t>月</a:t>
            </a:r>
            <a:r>
              <a:rPr lang="en-US" altLang="ja-JP" sz="900" b="1" dirty="0">
                <a:latin typeface="Meiryo UI" pitchFamily="50" charset="-128"/>
                <a:ea typeface="Meiryo UI" pitchFamily="50" charset="-128"/>
                <a:cs typeface="Meiryo UI" pitchFamily="50" charset="-128"/>
              </a:rPr>
              <a:t>13</a:t>
            </a:r>
            <a:r>
              <a:rPr lang="ja-JP" altLang="en-US" sz="900" b="1" dirty="0">
                <a:latin typeface="Meiryo UI" pitchFamily="50" charset="-128"/>
                <a:ea typeface="Meiryo UI" pitchFamily="50" charset="-128"/>
                <a:cs typeface="Meiryo UI" pitchFamily="50" charset="-128"/>
              </a:rPr>
              <a:t>日～</a:t>
            </a:r>
            <a:r>
              <a:rPr lang="en-US" altLang="ja-JP" sz="900" b="1" dirty="0">
                <a:latin typeface="Meiryo UI" pitchFamily="50" charset="-128"/>
                <a:ea typeface="Meiryo UI" pitchFamily="50" charset="-128"/>
                <a:cs typeface="Meiryo UI" pitchFamily="50" charset="-128"/>
              </a:rPr>
              <a:t>2018</a:t>
            </a:r>
            <a:r>
              <a:rPr lang="ja-JP" altLang="en-US" sz="900" b="1" dirty="0">
                <a:latin typeface="Meiryo UI" pitchFamily="50" charset="-128"/>
                <a:ea typeface="Meiryo UI" pitchFamily="50" charset="-128"/>
                <a:cs typeface="Meiryo UI" pitchFamily="50" charset="-128"/>
              </a:rPr>
              <a:t>年</a:t>
            </a:r>
            <a:r>
              <a:rPr lang="en-US" altLang="ja-JP" sz="900" b="1" dirty="0">
                <a:latin typeface="Meiryo UI" pitchFamily="50" charset="-128"/>
                <a:ea typeface="Meiryo UI" pitchFamily="50" charset="-128"/>
                <a:cs typeface="Meiryo UI" pitchFamily="50" charset="-128"/>
              </a:rPr>
              <a:t>5</a:t>
            </a:r>
            <a:r>
              <a:rPr lang="ja-JP" altLang="en-US" sz="900" b="1" dirty="0">
                <a:latin typeface="Meiryo UI" pitchFamily="50" charset="-128"/>
                <a:ea typeface="Meiryo UI" pitchFamily="50" charset="-128"/>
                <a:cs typeface="Meiryo UI" pitchFamily="50" charset="-128"/>
              </a:rPr>
              <a:t>月</a:t>
            </a:r>
            <a:r>
              <a:rPr lang="en-US" altLang="ja-JP" sz="900" b="1" dirty="0">
                <a:latin typeface="Meiryo UI" pitchFamily="50" charset="-128"/>
                <a:ea typeface="Meiryo UI" pitchFamily="50" charset="-128"/>
                <a:cs typeface="Meiryo UI" pitchFamily="50" charset="-128"/>
              </a:rPr>
              <a:t>4</a:t>
            </a:r>
            <a:r>
              <a:rPr lang="ja-JP" altLang="en-US" sz="900" b="1" dirty="0">
                <a:latin typeface="Meiryo UI" pitchFamily="50" charset="-128"/>
                <a:ea typeface="Meiryo UI" pitchFamily="50" charset="-128"/>
                <a:cs typeface="Meiryo UI" pitchFamily="50" charset="-128"/>
              </a:rPr>
              <a:t>日</a:t>
            </a:r>
            <a:r>
              <a:rPr lang="ja-JP" altLang="en-US" sz="900" b="1" dirty="0" smtClean="0">
                <a:latin typeface="Meiryo UI" pitchFamily="50" charset="-128"/>
                <a:ea typeface="Meiryo UI" pitchFamily="50" charset="-128"/>
                <a:cs typeface="Meiryo UI" pitchFamily="50" charset="-128"/>
              </a:rPr>
              <a:t>受注分まで</a:t>
            </a:r>
            <a:endParaRPr kumimoji="1" lang="ja-JP" altLang="en-US" sz="900" b="1" dirty="0">
              <a:latin typeface="Meiryo UI" pitchFamily="50" charset="-128"/>
              <a:ea typeface="Meiryo UI" pitchFamily="50" charset="-128"/>
              <a:cs typeface="Meiryo UI" pitchFamily="50" charset="-128"/>
            </a:endParaRPr>
          </a:p>
        </p:txBody>
      </p:sp>
      <p:pic>
        <p:nvPicPr>
          <p:cNvPr id="114" name="図 113"/>
          <p:cNvPicPr>
            <a:picLocks noChangeAspect="1"/>
          </p:cNvPicPr>
          <p:nvPr/>
        </p:nvPicPr>
        <p:blipFill>
          <a:blip r:embed="rId11"/>
          <a:stretch>
            <a:fillRect/>
          </a:stretch>
        </p:blipFill>
        <p:spPr>
          <a:xfrm>
            <a:off x="3994464" y="7542343"/>
            <a:ext cx="914704" cy="564391"/>
          </a:xfrm>
          <a:prstGeom prst="rect">
            <a:avLst/>
          </a:prstGeom>
        </p:spPr>
      </p:pic>
      <p:sp>
        <p:nvSpPr>
          <p:cNvPr id="115" name="正方形/長方形 114"/>
          <p:cNvSpPr/>
          <p:nvPr/>
        </p:nvSpPr>
        <p:spPr>
          <a:xfrm>
            <a:off x="3641283" y="8166833"/>
            <a:ext cx="2905053" cy="400110"/>
          </a:xfrm>
          <a:prstGeom prst="rect">
            <a:avLst/>
          </a:prstGeom>
        </p:spPr>
        <p:txBody>
          <a:bodyPr wrap="square">
            <a:spAutoFit/>
          </a:bodyPr>
          <a:lstStyle/>
          <a:p>
            <a:r>
              <a:rPr kumimoji="1" lang="ja-JP" altLang="en-US" sz="1000" b="1" dirty="0" smtClean="0">
                <a:latin typeface="Meiryo UI" panose="020B0604030504040204" pitchFamily="50" charset="-128"/>
                <a:ea typeface="Meiryo UI" panose="020B0604030504040204" pitchFamily="50" charset="-128"/>
              </a:rPr>
              <a:t>❶</a:t>
            </a:r>
            <a:r>
              <a:rPr kumimoji="1" lang="en-US" altLang="ja-JP" sz="1000" b="1" dirty="0" smtClean="0">
                <a:latin typeface="Meiryo UI" panose="020B0604030504040204" pitchFamily="50" charset="-128"/>
                <a:ea typeface="Meiryo UI" panose="020B0604030504040204" pitchFamily="50" charset="-128"/>
              </a:rPr>
              <a:t>Hive</a:t>
            </a:r>
            <a:r>
              <a:rPr kumimoji="1" lang="ja-JP" altLang="en-US" sz="1000" b="1" dirty="0" smtClean="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Manager</a:t>
            </a:r>
            <a:r>
              <a:rPr kumimoji="1" lang="ja-JP" altLang="en-US" sz="1000" b="1" dirty="0" smtClean="0">
                <a:latin typeface="Meiryo UI" panose="020B0604030504040204" pitchFamily="50" charset="-128"/>
                <a:ea typeface="Meiryo UI" panose="020B0604030504040204" pitchFamily="50" charset="-128"/>
              </a:rPr>
              <a:t>ライセンス</a:t>
            </a:r>
            <a:r>
              <a:rPr kumimoji="1" lang="en-US" altLang="ja-JP" sz="1000" b="1" dirty="0" smtClean="0">
                <a:latin typeface="Meiryo UI" panose="020B0604030504040204" pitchFamily="50" charset="-128"/>
                <a:ea typeface="Meiryo UI" panose="020B0604030504040204" pitchFamily="50" charset="-128"/>
              </a:rPr>
              <a:t/>
            </a:r>
            <a:br>
              <a:rPr kumimoji="1" lang="en-US" altLang="ja-JP" sz="1000" b="1" dirty="0" smtClean="0">
                <a:latin typeface="Meiryo UI" panose="020B0604030504040204" pitchFamily="50" charset="-128"/>
                <a:ea typeface="Meiryo UI" panose="020B0604030504040204" pitchFamily="50" charset="-128"/>
              </a:rPr>
            </a:br>
            <a:r>
              <a:rPr kumimoji="1" lang="ja-JP" altLang="en-US" sz="1000" b="1" dirty="0" smtClean="0">
                <a:latin typeface="Meiryo UI" panose="020B0604030504040204" pitchFamily="50" charset="-128"/>
                <a:ea typeface="Meiryo UI" panose="020B0604030504040204" pitchFamily="50" charset="-128"/>
              </a:rPr>
              <a:t>（サブスクリプション＋</a:t>
            </a:r>
            <a:r>
              <a:rPr lang="ja-JP" altLang="en-US" sz="1000" b="1" dirty="0" smtClean="0">
                <a:latin typeface="メイリオ" panose="020B0604030504040204" pitchFamily="50" charset="-128"/>
                <a:ea typeface="メイリオ" panose="020B0604030504040204" pitchFamily="50" charset="-128"/>
              </a:rPr>
              <a:t>サポート</a:t>
            </a:r>
            <a:r>
              <a:rPr kumimoji="1" lang="ja-JP" altLang="en-US" sz="1000" b="1" dirty="0" smtClean="0">
                <a:latin typeface="Meiryo UI" panose="020B0604030504040204" pitchFamily="50" charset="-128"/>
                <a:ea typeface="Meiryo UI" panose="020B0604030504040204" pitchFamily="50" charset="-128"/>
              </a:rPr>
              <a:t>）</a:t>
            </a:r>
            <a:endParaRPr kumimoji="1" lang="en-US" altLang="ja-JP" sz="1000" b="1" dirty="0">
              <a:latin typeface="Meiryo UI" panose="020B0604030504040204" pitchFamily="50" charset="-128"/>
              <a:ea typeface="Meiryo UI" panose="020B0604030504040204" pitchFamily="50" charset="-128"/>
            </a:endParaRPr>
          </a:p>
        </p:txBody>
      </p:sp>
      <p:sp>
        <p:nvSpPr>
          <p:cNvPr id="116" name="Title 1"/>
          <p:cNvSpPr txBox="1">
            <a:spLocks/>
          </p:cNvSpPr>
          <p:nvPr/>
        </p:nvSpPr>
        <p:spPr>
          <a:xfrm>
            <a:off x="4986527" y="7654865"/>
            <a:ext cx="609600" cy="640080"/>
          </a:xfrm>
          <a:prstGeom prst="rect">
            <a:avLst/>
          </a:prstGeom>
        </p:spPr>
        <p:txBody>
          <a:bodyPr/>
          <a:lstStyle>
            <a:lvl1pPr algn="l" rtl="0" eaLnBrk="1" fontAlgn="base" hangingPunct="1">
              <a:lnSpc>
                <a:spcPct val="90000"/>
              </a:lnSpc>
              <a:spcBef>
                <a:spcPct val="0"/>
              </a:spcBef>
              <a:spcAft>
                <a:spcPct val="0"/>
              </a:spcAft>
              <a:defRPr kumimoji="1"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kumimoji="1" sz="3200" b="1">
                <a:solidFill>
                  <a:schemeClr val="accent1"/>
                </a:solidFill>
                <a:latin typeface="Arial Black" pitchFamily="34" charset="0"/>
              </a:defRPr>
            </a:lvl2pPr>
            <a:lvl3pPr algn="l" rtl="0" eaLnBrk="1" fontAlgn="base" hangingPunct="1">
              <a:lnSpc>
                <a:spcPct val="80000"/>
              </a:lnSpc>
              <a:spcBef>
                <a:spcPct val="0"/>
              </a:spcBef>
              <a:spcAft>
                <a:spcPct val="0"/>
              </a:spcAft>
              <a:defRPr kumimoji="1" sz="3200" b="1">
                <a:solidFill>
                  <a:schemeClr val="accent1"/>
                </a:solidFill>
                <a:latin typeface="Arial Black" pitchFamily="34" charset="0"/>
              </a:defRPr>
            </a:lvl3pPr>
            <a:lvl4pPr algn="l" rtl="0" eaLnBrk="1" fontAlgn="base" hangingPunct="1">
              <a:lnSpc>
                <a:spcPct val="80000"/>
              </a:lnSpc>
              <a:spcBef>
                <a:spcPct val="0"/>
              </a:spcBef>
              <a:spcAft>
                <a:spcPct val="0"/>
              </a:spcAft>
              <a:defRPr kumimoji="1" sz="3200" b="1">
                <a:solidFill>
                  <a:schemeClr val="accent1"/>
                </a:solidFill>
                <a:latin typeface="Arial Black" pitchFamily="34" charset="0"/>
              </a:defRPr>
            </a:lvl4pPr>
            <a:lvl5pPr algn="l" rtl="0" eaLnBrk="1" fontAlgn="base" hangingPunct="1">
              <a:lnSpc>
                <a:spcPct val="80000"/>
              </a:lnSpc>
              <a:spcBef>
                <a:spcPct val="0"/>
              </a:spcBef>
              <a:spcAft>
                <a:spcPct val="0"/>
              </a:spcAft>
              <a:defRPr kumimoji="1"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kumimoji="1"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kumimoji="1"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kumimoji="1"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kumimoji="1" sz="4400" b="1">
                <a:solidFill>
                  <a:schemeClr val="accent1"/>
                </a:solidFill>
                <a:latin typeface="Arial Black" pitchFamily="34" charset="0"/>
              </a:defRPr>
            </a:lvl9pPr>
          </a:lstStyle>
          <a:p>
            <a:endParaRPr lang="en-US" sz="2400" kern="0" dirty="0">
              <a:solidFill>
                <a:schemeClr val="tx1"/>
              </a:solidFill>
              <a:latin typeface="Meiryo UI" panose="020B0604030504040204" pitchFamily="50" charset="-128"/>
              <a:ea typeface="Meiryo UI" panose="020B0604030504040204" pitchFamily="50" charset="-128"/>
            </a:endParaRPr>
          </a:p>
        </p:txBody>
      </p:sp>
      <p:sp>
        <p:nvSpPr>
          <p:cNvPr id="117" name="正方形/長方形 116"/>
          <p:cNvSpPr/>
          <p:nvPr/>
        </p:nvSpPr>
        <p:spPr>
          <a:xfrm>
            <a:off x="5564872" y="8171834"/>
            <a:ext cx="2428787" cy="246221"/>
          </a:xfrm>
          <a:prstGeom prst="rect">
            <a:avLst/>
          </a:prstGeom>
        </p:spPr>
        <p:txBody>
          <a:bodyPr wrap="square">
            <a:spAutoFit/>
          </a:bodyPr>
          <a:lstStyle/>
          <a:p>
            <a:pPr marL="0" indent="0">
              <a:buFont typeface="Arial" pitchFamily="34" charset="0"/>
              <a:buNone/>
            </a:pPr>
            <a:r>
              <a:rPr lang="ja-JP" altLang="en-US" sz="1000" b="1" kern="0" dirty="0">
                <a:latin typeface="Meiryo UI" panose="020B0604030504040204" pitchFamily="50" charset="-128"/>
                <a:ea typeface="Meiryo UI" panose="020B0604030504040204" pitchFamily="50" charset="-128"/>
              </a:rPr>
              <a:t>❷</a:t>
            </a:r>
            <a:r>
              <a:rPr lang="ja-JP" altLang="en-US" sz="1000" b="1" kern="0" dirty="0" smtClean="0">
                <a:latin typeface="Meiryo UI" panose="020B0604030504040204" pitchFamily="50" charset="-128"/>
                <a:ea typeface="Meiryo UI" panose="020B0604030504040204" pitchFamily="50" charset="-128"/>
              </a:rPr>
              <a:t>アクセスポイント</a:t>
            </a:r>
            <a:r>
              <a:rPr lang="ja-JP" altLang="en-US" sz="1000" b="1" kern="0" dirty="0">
                <a:latin typeface="Meiryo UI" panose="020B0604030504040204" pitchFamily="50" charset="-128"/>
                <a:ea typeface="Meiryo UI" panose="020B0604030504040204" pitchFamily="50" charset="-128"/>
              </a:rPr>
              <a:t>本体</a:t>
            </a:r>
          </a:p>
        </p:txBody>
      </p:sp>
      <p:sp>
        <p:nvSpPr>
          <p:cNvPr id="118" name="正方形/長方形 117"/>
          <p:cNvSpPr/>
          <p:nvPr/>
        </p:nvSpPr>
        <p:spPr>
          <a:xfrm>
            <a:off x="5149374" y="7651485"/>
            <a:ext cx="415498" cy="369332"/>
          </a:xfrm>
          <a:prstGeom prst="rect">
            <a:avLst/>
          </a:prstGeom>
        </p:spPr>
        <p:txBody>
          <a:bodyPr wrap="none">
            <a:spAutoFit/>
          </a:bodyPr>
          <a:lstStyle/>
          <a:p>
            <a:r>
              <a:rPr lang="ja-JP" altLang="en-US" b="1" kern="0" dirty="0">
                <a:latin typeface="Meiryo UI" panose="020B0604030504040204" pitchFamily="50" charset="-128"/>
                <a:ea typeface="Meiryo UI" panose="020B0604030504040204" pitchFamily="50" charset="-128"/>
              </a:rPr>
              <a:t>＋</a:t>
            </a:r>
            <a:endParaRPr lang="en-US" altLang="ja-JP" kern="0" dirty="0">
              <a:latin typeface="Meiryo UI" panose="020B0604030504040204" pitchFamily="50" charset="-128"/>
              <a:ea typeface="Meiryo UI" panose="020B0604030504040204" pitchFamily="50" charset="-128"/>
            </a:endParaRPr>
          </a:p>
        </p:txBody>
      </p:sp>
      <p:pic>
        <p:nvPicPr>
          <p:cNvPr id="119" name="Picture 4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48287" y="7581199"/>
            <a:ext cx="790283" cy="526855"/>
          </a:xfrm>
          <a:prstGeom prst="rect">
            <a:avLst/>
          </a:prstGeom>
        </p:spPr>
      </p:pic>
      <p:sp>
        <p:nvSpPr>
          <p:cNvPr id="120" name="テキスト ボックス 119"/>
          <p:cNvSpPr txBox="1"/>
          <p:nvPr/>
        </p:nvSpPr>
        <p:spPr>
          <a:xfrm>
            <a:off x="956670" y="7352135"/>
            <a:ext cx="2973891" cy="1292662"/>
          </a:xfrm>
          <a:prstGeom prst="rect">
            <a:avLst/>
          </a:prstGeom>
          <a:noFill/>
        </p:spPr>
        <p:txBody>
          <a:bodyPr wrap="non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必要なのはこれ</a:t>
            </a:r>
            <a:r>
              <a:rPr lang="ja-JP" altLang="en-US" sz="1600" b="1" dirty="0" smtClean="0">
                <a:solidFill>
                  <a:srgbClr val="FF0000"/>
                </a:solidFill>
                <a:latin typeface="メイリオ" panose="020B0604030504040204" pitchFamily="50" charset="-128"/>
                <a:ea typeface="メイリオ" panose="020B0604030504040204" pitchFamily="50" charset="-128"/>
              </a:rPr>
              <a:t>だけ</a:t>
            </a:r>
            <a:endParaRPr lang="en-US" altLang="ja-JP" sz="16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400" b="1" dirty="0" smtClean="0">
                <a:solidFill>
                  <a:srgbClr val="03AF9B"/>
                </a:solidFill>
                <a:latin typeface="メイリオ" panose="020B0604030504040204" pitchFamily="50" charset="-128"/>
                <a:ea typeface="メイリオ" panose="020B0604030504040204" pitchFamily="50" charset="-128"/>
              </a:rPr>
              <a:t>第</a:t>
            </a:r>
            <a:r>
              <a:rPr kumimoji="1" lang="en-US" altLang="ja-JP" sz="1400" b="1" dirty="0" smtClean="0">
                <a:solidFill>
                  <a:srgbClr val="03AF9B"/>
                </a:solidFill>
                <a:latin typeface="メイリオ" panose="020B0604030504040204" pitchFamily="50" charset="-128"/>
                <a:ea typeface="メイリオ" panose="020B0604030504040204" pitchFamily="50" charset="-128"/>
              </a:rPr>
              <a:t>5</a:t>
            </a:r>
            <a:r>
              <a:rPr kumimoji="1" lang="ja-JP" altLang="en-US" sz="1400" b="1" dirty="0" smtClean="0">
                <a:solidFill>
                  <a:srgbClr val="03AF9B"/>
                </a:solidFill>
                <a:latin typeface="メイリオ" panose="020B0604030504040204" pitchFamily="50" charset="-128"/>
                <a:ea typeface="メイリオ" panose="020B0604030504040204" pitchFamily="50" charset="-128"/>
              </a:rPr>
              <a:t>世代</a:t>
            </a:r>
            <a:r>
              <a:rPr kumimoji="1" lang="en-US" altLang="ja-JP" sz="1400" b="1" dirty="0" smtClean="0">
                <a:solidFill>
                  <a:srgbClr val="03AF9B"/>
                </a:solidFill>
                <a:latin typeface="メイリオ" panose="020B0604030504040204" pitchFamily="50" charset="-128"/>
                <a:ea typeface="メイリオ" panose="020B0604030504040204" pitchFamily="50" charset="-128"/>
              </a:rPr>
              <a:t>Wi-Fi</a:t>
            </a:r>
            <a:endParaRPr lang="en-US" altLang="ja-JP" sz="1400" b="1" dirty="0" smtClean="0">
              <a:solidFill>
                <a:srgbClr val="FF9900"/>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lang="ja-JP" altLang="en-US" sz="1200" dirty="0" smtClean="0">
                <a:latin typeface="メイリオ" panose="020B0604030504040204" pitchFamily="50" charset="-128"/>
                <a:ea typeface="メイリオ" panose="020B0604030504040204" pitchFamily="50" charset="-128"/>
              </a:rPr>
              <a:t>完全</a:t>
            </a:r>
            <a:r>
              <a:rPr lang="ja-JP" altLang="en-US" sz="1200" dirty="0">
                <a:latin typeface="メイリオ" panose="020B0604030504040204" pitchFamily="50" charset="-128"/>
                <a:ea typeface="メイリオ" panose="020B0604030504040204" pitchFamily="50" charset="-128"/>
              </a:rPr>
              <a:t>コントローラ</a:t>
            </a:r>
            <a:r>
              <a:rPr lang="ja-JP" altLang="en-US" sz="1200" dirty="0" smtClean="0">
                <a:latin typeface="メイリオ" panose="020B0604030504040204" pitchFamily="50" charset="-128"/>
                <a:ea typeface="メイリオ" panose="020B0604030504040204" pitchFamily="50" charset="-128"/>
              </a:rPr>
              <a:t>ーレスで、コストを</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劇的に削減し、増設時も特別なコスト</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不要で容易に拡張。</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台から数万台）</a:t>
            </a:r>
            <a:endParaRPr lang="en-US" altLang="ja-JP" sz="1200" dirty="0" smtClean="0">
              <a:latin typeface="メイリオ" panose="020B0604030504040204" pitchFamily="50" charset="-128"/>
              <a:ea typeface="メイリオ" panose="020B0604030504040204" pitchFamily="50" charset="-128"/>
            </a:endParaRPr>
          </a:p>
          <a:p>
            <a:endParaRPr kumimoji="1" lang="ja-JP" altLang="en-US" sz="1200" b="1" dirty="0">
              <a:latin typeface="メイリオ" panose="020B0604030504040204" pitchFamily="50" charset="-128"/>
              <a:ea typeface="メイリオ" panose="020B0604030504040204" pitchFamily="50" charset="-128"/>
            </a:endParaRPr>
          </a:p>
        </p:txBody>
      </p:sp>
      <p:sp>
        <p:nvSpPr>
          <p:cNvPr id="121" name="正方形/長方形 120"/>
          <p:cNvSpPr/>
          <p:nvPr/>
        </p:nvSpPr>
        <p:spPr>
          <a:xfrm>
            <a:off x="325222" y="7360808"/>
            <a:ext cx="432513" cy="435379"/>
          </a:xfrm>
          <a:prstGeom prst="rect">
            <a:avLst/>
          </a:prstGeom>
          <a:solidFill>
            <a:srgbClr val="03B5B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pic>
        <p:nvPicPr>
          <p:cNvPr id="127" name="図 126"/>
          <p:cNvPicPr>
            <a:picLocks noChangeAspect="1"/>
          </p:cNvPicPr>
          <p:nvPr/>
        </p:nvPicPr>
        <p:blipFill>
          <a:blip r:embed="rId13"/>
          <a:stretch>
            <a:fillRect/>
          </a:stretch>
        </p:blipFill>
        <p:spPr>
          <a:xfrm>
            <a:off x="4961124" y="8732439"/>
            <a:ext cx="1014557" cy="847776"/>
          </a:xfrm>
          <a:prstGeom prst="rect">
            <a:avLst/>
          </a:prstGeom>
        </p:spPr>
      </p:pic>
      <p:sp>
        <p:nvSpPr>
          <p:cNvPr id="128" name="テキスト ボックス 127"/>
          <p:cNvSpPr txBox="1"/>
          <p:nvPr/>
        </p:nvSpPr>
        <p:spPr>
          <a:xfrm>
            <a:off x="1013742" y="8837695"/>
            <a:ext cx="3569136" cy="861774"/>
          </a:xfrm>
          <a:prstGeom prst="rect">
            <a:avLst/>
          </a:prstGeom>
          <a:noFill/>
        </p:spPr>
        <p:txBody>
          <a:bodyPr wrap="square" rtlCol="0">
            <a:spAutoFit/>
          </a:bodyPr>
          <a:lstStyle/>
          <a:p>
            <a:r>
              <a:rPr lang="ja-JP" altLang="en-US" sz="1400" b="1" dirty="0" smtClean="0">
                <a:solidFill>
                  <a:srgbClr val="00B198"/>
                </a:solidFill>
                <a:latin typeface="メイリオ" panose="020B0604030504040204" pitchFamily="50" charset="-128"/>
                <a:ea typeface="メイリオ" panose="020B0604030504040204" pitchFamily="50" charset="-128"/>
              </a:rPr>
              <a:t>クラウド型のメリット</a:t>
            </a:r>
            <a:endParaRPr kumimoji="1" lang="en-US" altLang="ja-JP" sz="1400" b="1" dirty="0" smtClean="0">
              <a:solidFill>
                <a:srgbClr val="00B198"/>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kumimoji="1" lang="ja-JP" altLang="en-US" sz="1200" dirty="0" smtClean="0">
                <a:latin typeface="メイリオ" panose="020B0604030504040204" pitchFamily="50" charset="-128"/>
                <a:ea typeface="メイリオ" panose="020B0604030504040204" pitchFamily="50" charset="-128"/>
              </a:rPr>
              <a:t>ネットワークの</a:t>
            </a:r>
            <a:r>
              <a:rPr lang="ja-JP" altLang="en-US" sz="1200" dirty="0" smtClean="0">
                <a:latin typeface="メイリオ" panose="020B0604030504040204" pitchFamily="50" charset="-128"/>
                <a:ea typeface="メイリオ" panose="020B0604030504040204" pitchFamily="50" charset="-128"/>
              </a:rPr>
              <a:t>知識がなくても直観的な</a:t>
            </a:r>
            <a:r>
              <a:rPr lang="en-US" altLang="ja-JP" sz="1200" dirty="0" smtClean="0">
                <a:latin typeface="メイリオ" panose="020B0604030504040204" pitchFamily="50" charset="-128"/>
                <a:ea typeface="メイリオ" panose="020B0604030504040204" pitchFamily="50" charset="-128"/>
              </a:rPr>
              <a:t>GUI</a:t>
            </a:r>
            <a:r>
              <a:rPr lang="ja-JP" altLang="en-US" sz="1200" dirty="0" smtClean="0">
                <a:latin typeface="メイリオ" panose="020B0604030504040204" pitchFamily="50" charset="-128"/>
                <a:ea typeface="メイリオ" panose="020B0604030504040204" pitchFamily="50" charset="-128"/>
              </a:rPr>
              <a:t>で、いつ</a:t>
            </a:r>
            <a:r>
              <a:rPr lang="ja-JP" altLang="en-US" sz="1200" dirty="0">
                <a:latin typeface="メイリオ" panose="020B0604030504040204" pitchFamily="50" charset="-128"/>
                <a:ea typeface="メイリオ" panose="020B0604030504040204" pitchFamily="50" charset="-128"/>
              </a:rPr>
              <a:t>でも、どこからでも</a:t>
            </a:r>
            <a:r>
              <a:rPr lang="ja-JP" altLang="en-US" sz="1200" dirty="0" smtClean="0">
                <a:latin typeface="メイリオ" panose="020B0604030504040204" pitchFamily="50" charset="-128"/>
                <a:ea typeface="メイリオ" panose="020B0604030504040204" pitchFamily="50" charset="-128"/>
              </a:rPr>
              <a:t>、アクセス可能で</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設定</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管理</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トラブルも即座に解決。</a:t>
            </a:r>
            <a:endParaRPr lang="ja-JP" altLang="en-US" sz="1200" dirty="0">
              <a:latin typeface="メイリオ" panose="020B0604030504040204" pitchFamily="50" charset="-128"/>
              <a:ea typeface="メイリオ" panose="020B0604030504040204" pitchFamily="50" charset="-128"/>
            </a:endParaRPr>
          </a:p>
        </p:txBody>
      </p:sp>
      <p:sp>
        <p:nvSpPr>
          <p:cNvPr id="129" name="テキスト ボックス 128"/>
          <p:cNvSpPr txBox="1"/>
          <p:nvPr/>
        </p:nvSpPr>
        <p:spPr>
          <a:xfrm>
            <a:off x="954896" y="8627042"/>
            <a:ext cx="3692183" cy="338554"/>
          </a:xfrm>
          <a:prstGeom prst="rect">
            <a:avLst/>
          </a:prstGeom>
          <a:noFill/>
        </p:spPr>
        <p:txBody>
          <a:bodyPr wrap="square" rtlCol="0">
            <a:spAutoFit/>
          </a:bodyPr>
          <a:lstStyle/>
          <a:p>
            <a:r>
              <a:rPr lang="ja-JP" altLang="en-US" sz="1600" b="1" dirty="0" smtClean="0">
                <a:solidFill>
                  <a:srgbClr val="FF0000"/>
                </a:solidFill>
                <a:latin typeface="メイリオ" panose="020B0604030504040204" pitchFamily="50" charset="-128"/>
                <a:ea typeface="メイリオ" panose="020B0604030504040204" pitchFamily="50" charset="-128"/>
              </a:rPr>
              <a:t>管理コンソールは日本語対応</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30" name="正方形/長方形 129"/>
          <p:cNvSpPr/>
          <p:nvPr/>
        </p:nvSpPr>
        <p:spPr>
          <a:xfrm>
            <a:off x="334311" y="8647683"/>
            <a:ext cx="432513" cy="435379"/>
          </a:xfrm>
          <a:prstGeom prst="rect">
            <a:avLst/>
          </a:prstGeom>
          <a:solidFill>
            <a:srgbClr val="03B5B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2</a:t>
            </a:r>
            <a:endParaRPr kumimoji="1" lang="ja-JP" altLang="en-US" dirty="0"/>
          </a:p>
        </p:txBody>
      </p:sp>
      <p:sp>
        <p:nvSpPr>
          <p:cNvPr id="29" name="正方形/長方形 28"/>
          <p:cNvSpPr/>
          <p:nvPr/>
        </p:nvSpPr>
        <p:spPr>
          <a:xfrm>
            <a:off x="220203" y="5306949"/>
            <a:ext cx="1614545" cy="215444"/>
          </a:xfrm>
          <a:prstGeom prst="rect">
            <a:avLst/>
          </a:prstGeom>
        </p:spPr>
        <p:txBody>
          <a:bodyPr wrap="none">
            <a:spAutoFit/>
          </a:bodyPr>
          <a:lstStyle/>
          <a:p>
            <a:pPr lvl="0"/>
            <a:r>
              <a:rPr lang="ja-JP" altLang="en-US" sz="800" dirty="0">
                <a:latin typeface="Meiryo UI" pitchFamily="50" charset="-128"/>
                <a:ea typeface="Meiryo UI" pitchFamily="50" charset="-128"/>
                <a:cs typeface="Meiryo UI" pitchFamily="50" charset="-128"/>
              </a:rPr>
              <a:t>お問い合わせ番号</a:t>
            </a:r>
            <a:r>
              <a:rPr lang="ja-JP" altLang="en-US" sz="800" dirty="0" smtClean="0">
                <a:latin typeface="Meiryo UI" pitchFamily="50" charset="-128"/>
                <a:ea typeface="Meiryo UI" pitchFamily="50" charset="-128"/>
                <a:cs typeface="Meiryo UI" pitchFamily="50" charset="-128"/>
              </a:rPr>
              <a:t>：</a:t>
            </a:r>
            <a:r>
              <a:rPr lang="en-US" altLang="ja-JP" sz="800" dirty="0" smtClean="0">
                <a:solidFill>
                  <a:prstClr val="black"/>
                </a:solidFill>
                <a:latin typeface="Meiryo UI" pitchFamily="50" charset="-128"/>
                <a:ea typeface="Meiryo UI" pitchFamily="50" charset="-128"/>
                <a:cs typeface="Meiryo UI" pitchFamily="50" charset="-128"/>
              </a:rPr>
              <a:t>107812235</a:t>
            </a:r>
            <a:endParaRPr lang="en-US" altLang="ja-JP" sz="800" dirty="0">
              <a:solidFill>
                <a:prstClr val="black"/>
              </a:solidFill>
              <a:latin typeface="Meiryo UI" pitchFamily="50" charset="-128"/>
              <a:ea typeface="Meiryo UI" pitchFamily="50" charset="-128"/>
              <a:cs typeface="Meiryo UI" pitchFamily="50" charset="-128"/>
            </a:endParaRPr>
          </a:p>
        </p:txBody>
      </p:sp>
      <p:sp>
        <p:nvSpPr>
          <p:cNvPr id="135" name="正方形/長方形 134"/>
          <p:cNvSpPr/>
          <p:nvPr/>
        </p:nvSpPr>
        <p:spPr>
          <a:xfrm>
            <a:off x="215026" y="6761940"/>
            <a:ext cx="1614545" cy="215444"/>
          </a:xfrm>
          <a:prstGeom prst="rect">
            <a:avLst/>
          </a:prstGeom>
        </p:spPr>
        <p:txBody>
          <a:bodyPr wrap="none">
            <a:spAutoFit/>
          </a:bodyPr>
          <a:lstStyle/>
          <a:p>
            <a:pPr lvl="0"/>
            <a:r>
              <a:rPr lang="ja-JP" altLang="en-US" sz="800" dirty="0">
                <a:latin typeface="Meiryo UI" pitchFamily="50" charset="-128"/>
                <a:ea typeface="Meiryo UI" pitchFamily="50" charset="-128"/>
                <a:cs typeface="Meiryo UI" pitchFamily="50" charset="-128"/>
              </a:rPr>
              <a:t>お問い合わせ番号</a:t>
            </a:r>
            <a:r>
              <a:rPr lang="ja-JP" altLang="en-US" sz="800" dirty="0" smtClean="0">
                <a:latin typeface="Meiryo UI" pitchFamily="50" charset="-128"/>
                <a:ea typeface="Meiryo UI" pitchFamily="50" charset="-128"/>
                <a:cs typeface="Meiryo UI" pitchFamily="50" charset="-128"/>
              </a:rPr>
              <a:t>：</a:t>
            </a:r>
            <a:r>
              <a:rPr lang="en-US" altLang="ja-JP" sz="800" dirty="0">
                <a:solidFill>
                  <a:prstClr val="black"/>
                </a:solidFill>
                <a:latin typeface="Meiryo UI" pitchFamily="50" charset="-128"/>
                <a:ea typeface="Meiryo UI" pitchFamily="50" charset="-128"/>
                <a:cs typeface="Meiryo UI" pitchFamily="50" charset="-128"/>
              </a:rPr>
              <a:t>107812806</a:t>
            </a:r>
            <a:endParaRPr lang="en-US" altLang="ja-JP" sz="800" dirty="0">
              <a:solidFill>
                <a:prstClr val="black"/>
              </a:solidFill>
              <a:latin typeface="Meiryo UI" pitchFamily="50" charset="-128"/>
              <a:ea typeface="Meiryo UI" pitchFamily="50" charset="-128"/>
              <a:cs typeface="Meiryo UI" pitchFamily="50" charset="-128"/>
            </a:endParaRPr>
          </a:p>
        </p:txBody>
      </p:sp>
      <p:sp>
        <p:nvSpPr>
          <p:cNvPr id="137" name="正方形/長方形 136"/>
          <p:cNvSpPr/>
          <p:nvPr/>
        </p:nvSpPr>
        <p:spPr>
          <a:xfrm>
            <a:off x="0" y="9739449"/>
            <a:ext cx="6858001" cy="198993"/>
          </a:xfrm>
          <a:prstGeom prst="rect">
            <a:avLst/>
          </a:prstGeom>
          <a:solidFill>
            <a:srgbClr val="03B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358666" y="7140049"/>
            <a:ext cx="6356704" cy="534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テキスト ボックス 1"/>
          <p:cNvSpPr txBox="1"/>
          <p:nvPr/>
        </p:nvSpPr>
        <p:spPr>
          <a:xfrm>
            <a:off x="5286650" y="6958417"/>
            <a:ext cx="1513556" cy="200055"/>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700" dirty="0" smtClean="0">
                <a:solidFill>
                  <a:prstClr val="black"/>
                </a:solidFill>
                <a:latin typeface="Meiryo UI" pitchFamily="50" charset="-128"/>
                <a:ea typeface="Meiryo UI" pitchFamily="50" charset="-128"/>
                <a:cs typeface="Meiryo UI" pitchFamily="50" charset="-128"/>
              </a:rPr>
              <a:t>※</a:t>
            </a:r>
            <a:r>
              <a:rPr lang="ja-JP" altLang="en-US" sz="700" dirty="0" smtClean="0">
                <a:solidFill>
                  <a:prstClr val="black"/>
                </a:solidFill>
                <a:latin typeface="Meiryo UI" pitchFamily="50" charset="-128"/>
                <a:ea typeface="Meiryo UI" pitchFamily="50" charset="-128"/>
                <a:cs typeface="Meiryo UI" pitchFamily="50" charset="-128"/>
              </a:rPr>
              <a:t>表示価格はすべて税別・配送料込</a:t>
            </a:r>
            <a:endParaRPr kumimoji="1" lang="ja-JP" altLang="en-US" sz="700" dirty="0">
              <a:latin typeface="Meiryo UI" pitchFamily="50" charset="-128"/>
              <a:ea typeface="Meiryo UI" pitchFamily="50" charset="-128"/>
              <a:cs typeface="Meiryo UI" pitchFamily="50" charset="-128"/>
            </a:endParaRPr>
          </a:p>
        </p:txBody>
      </p:sp>
      <p:grpSp>
        <p:nvGrpSpPr>
          <p:cNvPr id="141" name="グループ化 140"/>
          <p:cNvGrpSpPr/>
          <p:nvPr/>
        </p:nvGrpSpPr>
        <p:grpSpPr>
          <a:xfrm>
            <a:off x="3198322" y="5838424"/>
            <a:ext cx="2219495" cy="907793"/>
            <a:chOff x="3141627" y="4460895"/>
            <a:chExt cx="2219495" cy="907793"/>
          </a:xfrm>
        </p:grpSpPr>
        <p:sp>
          <p:nvSpPr>
            <p:cNvPr id="142" name="Rounded Rectangle 68"/>
            <p:cNvSpPr/>
            <p:nvPr/>
          </p:nvSpPr>
          <p:spPr>
            <a:xfrm>
              <a:off x="4286006" y="4462907"/>
              <a:ext cx="1062432" cy="308465"/>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Century Gothic"/>
                </a:rPr>
                <a:t>Dual Core CPU</a:t>
              </a:r>
            </a:p>
          </p:txBody>
        </p:sp>
        <p:sp>
          <p:nvSpPr>
            <p:cNvPr id="143" name="Rounded Rectangle 68"/>
            <p:cNvSpPr/>
            <p:nvPr/>
          </p:nvSpPr>
          <p:spPr>
            <a:xfrm>
              <a:off x="4294042" y="4826907"/>
              <a:ext cx="1065708" cy="186822"/>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algn="ctr">
                <a:defRPr/>
              </a:pPr>
              <a:r>
                <a:rPr kumimoji="0" lang="en-US" altLang="ja-JP" sz="800" b="1" kern="0" dirty="0" smtClean="0">
                  <a:solidFill>
                    <a:srgbClr val="000000"/>
                  </a:solidFill>
                  <a:latin typeface="Century Gothic"/>
                  <a:cs typeface="Century Gothic"/>
                </a:rPr>
                <a:t>2X </a:t>
              </a:r>
              <a:r>
                <a:rPr kumimoji="0" lang="en-US" altLang="ja-JP" sz="800" b="1" kern="0" dirty="0" err="1" smtClean="0">
                  <a:solidFill>
                    <a:srgbClr val="000000"/>
                  </a:solidFill>
                  <a:latin typeface="Century Gothic"/>
                  <a:cs typeface="Century Gothic"/>
                </a:rPr>
                <a:t>Gig.E</a:t>
              </a:r>
              <a:endParaRPr kumimoji="0" lang="en-US" altLang="ja-JP" sz="800" b="1" kern="0" dirty="0">
                <a:solidFill>
                  <a:srgbClr val="000000"/>
                </a:solidFill>
                <a:latin typeface="Century Gothic"/>
                <a:cs typeface="Century Gothic"/>
              </a:endParaRPr>
            </a:p>
          </p:txBody>
        </p:sp>
        <p:sp>
          <p:nvSpPr>
            <p:cNvPr id="144" name="Rounded Rectangle 68"/>
            <p:cNvSpPr/>
            <p:nvPr/>
          </p:nvSpPr>
          <p:spPr>
            <a:xfrm>
              <a:off x="3147480" y="4821428"/>
              <a:ext cx="1065708" cy="190609"/>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algn="ctr">
                <a:defRPr/>
              </a:pPr>
              <a:r>
                <a:rPr kumimoji="0" lang="en-US" altLang="ja-JP" sz="800" b="1" kern="0" dirty="0">
                  <a:solidFill>
                    <a:srgbClr val="000000"/>
                  </a:solidFill>
                  <a:latin typeface="Century Gothic"/>
                  <a:cs typeface="Century Gothic"/>
                </a:rPr>
                <a:t>2.4GHz + </a:t>
              </a:r>
              <a:r>
                <a:rPr kumimoji="0" lang="en-US" altLang="ja-JP" sz="800" b="1" kern="0" dirty="0" smtClean="0">
                  <a:solidFill>
                    <a:srgbClr val="000000"/>
                  </a:solidFill>
                  <a:latin typeface="Century Gothic"/>
                  <a:cs typeface="Century Gothic"/>
                </a:rPr>
                <a:t>5GHz</a:t>
              </a:r>
              <a:endParaRPr kumimoji="0" lang="en-US" altLang="ja-JP" sz="800" b="1" kern="0" dirty="0">
                <a:solidFill>
                  <a:srgbClr val="000000"/>
                </a:solidFill>
                <a:latin typeface="Century Gothic"/>
                <a:cs typeface="Century Gothic"/>
              </a:endParaRPr>
            </a:p>
          </p:txBody>
        </p:sp>
        <p:sp>
          <p:nvSpPr>
            <p:cNvPr id="145" name="Rounded Rectangle 68"/>
            <p:cNvSpPr/>
            <p:nvPr/>
          </p:nvSpPr>
          <p:spPr>
            <a:xfrm>
              <a:off x="3141627" y="4460895"/>
              <a:ext cx="1065708" cy="308006"/>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algn="ctr">
                <a:defRPr/>
              </a:pPr>
              <a:r>
                <a:rPr lang="en-US" altLang="ja-JP" sz="800" b="1" dirty="0" smtClean="0">
                  <a:latin typeface="メイリオ" panose="020B0604030504040204" pitchFamily="50" charset="-128"/>
                  <a:ea typeface="メイリオ" panose="020B0604030504040204" pitchFamily="50" charset="-128"/>
                </a:rPr>
                <a:t>802.11ac</a:t>
              </a:r>
            </a:p>
            <a:p>
              <a:pPr algn="ctr">
                <a:defRPr/>
              </a:pPr>
              <a:r>
                <a:rPr kumimoji="0" lang="en-US" altLang="ja-JP" sz="800" b="1" kern="0" dirty="0" smtClean="0">
                  <a:solidFill>
                    <a:srgbClr val="000000"/>
                  </a:solidFill>
                  <a:latin typeface="メイリオ" panose="020B0604030504040204" pitchFamily="50" charset="-128"/>
                  <a:ea typeface="メイリオ" panose="020B0604030504040204" pitchFamily="50" charset="-128"/>
                  <a:cs typeface="Century Gothic"/>
                </a:rPr>
                <a:t>Wave2</a:t>
              </a:r>
              <a:endParaRPr kumimoji="0" lang="en-US" altLang="ja-JP" sz="800" b="1" kern="0" dirty="0">
                <a:solidFill>
                  <a:srgbClr val="000000"/>
                </a:solidFill>
                <a:latin typeface="メイリオ" panose="020B0604030504040204" pitchFamily="50" charset="-128"/>
                <a:ea typeface="メイリオ" panose="020B0604030504040204" pitchFamily="50" charset="-128"/>
                <a:cs typeface="Century Gothic"/>
              </a:endParaRPr>
            </a:p>
          </p:txBody>
        </p:sp>
        <p:sp>
          <p:nvSpPr>
            <p:cNvPr id="146" name="Rounded Rectangle 68"/>
            <p:cNvSpPr/>
            <p:nvPr/>
          </p:nvSpPr>
          <p:spPr>
            <a:xfrm>
              <a:off x="3147776" y="5078945"/>
              <a:ext cx="1065708" cy="287096"/>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lvl="0" algn="ctr">
                <a:defRPr/>
              </a:pPr>
              <a:r>
                <a:rPr kumimoji="0" lang="en-US" altLang="ja-JP" sz="800" b="1" kern="0" dirty="0">
                  <a:solidFill>
                    <a:srgbClr val="000000"/>
                  </a:solidFill>
                  <a:latin typeface="Century Gothic"/>
                  <a:cs typeface="Century Gothic"/>
                </a:rPr>
                <a:t>3x3:3</a:t>
              </a:r>
            </a:p>
            <a:p>
              <a:pPr lvl="0" algn="ctr">
                <a:defRPr/>
              </a:pPr>
              <a:r>
                <a:rPr kumimoji="0" lang="en-US" altLang="ja-JP" sz="800" b="1" kern="0" dirty="0">
                  <a:solidFill>
                    <a:srgbClr val="000000"/>
                  </a:solidFill>
                  <a:latin typeface="Century Gothic"/>
                  <a:cs typeface="Century Gothic"/>
                </a:rPr>
                <a:t>1.3 </a:t>
              </a:r>
              <a:r>
                <a:rPr kumimoji="0" lang="en-US" altLang="ja-JP" sz="800" b="1" kern="0" dirty="0" err="1">
                  <a:solidFill>
                    <a:srgbClr val="000000"/>
                  </a:solidFill>
                  <a:latin typeface="Century Gothic"/>
                  <a:cs typeface="Century Gothic"/>
                </a:rPr>
                <a:t>GBps</a:t>
              </a:r>
              <a:r>
                <a:rPr kumimoji="0" lang="en-US" altLang="ja-JP" sz="800" b="1" kern="0" dirty="0">
                  <a:solidFill>
                    <a:srgbClr val="000000"/>
                  </a:solidFill>
                  <a:latin typeface="Century Gothic"/>
                  <a:cs typeface="Century Gothic"/>
                </a:rPr>
                <a:t> </a:t>
              </a:r>
            </a:p>
          </p:txBody>
        </p:sp>
        <p:sp>
          <p:nvSpPr>
            <p:cNvPr id="147" name="Rounded Rectangle 68"/>
            <p:cNvSpPr/>
            <p:nvPr/>
          </p:nvSpPr>
          <p:spPr>
            <a:xfrm>
              <a:off x="4295414" y="5063102"/>
              <a:ext cx="1065708" cy="305586"/>
            </a:xfrm>
            <a:prstGeom prst="roundRect">
              <a:avLst/>
            </a:prstGeom>
            <a:solidFill>
              <a:schemeClr val="accent1">
                <a:lumMod val="60000"/>
                <a:lumOff val="40000"/>
              </a:schemeClr>
            </a:solidFill>
            <a:ln w="25400" cap="flat" cmpd="sng" algn="ctr">
              <a:solidFill>
                <a:schemeClr val="tx2">
                  <a:lumMod val="20000"/>
                  <a:lumOff val="80000"/>
                </a:schemeClr>
              </a:solidFill>
              <a:prstDash val="solid"/>
            </a:ln>
            <a:effectLst/>
          </p:spPr>
          <p:txBody>
            <a:bodyPr anchor="ctr"/>
            <a:lstStyle/>
            <a:p>
              <a:pPr algn="ctr">
                <a:defRPr/>
              </a:pPr>
              <a:r>
                <a:rPr kumimoji="0" lang="en-US" altLang="ja-JP" sz="800" b="1" kern="0" dirty="0">
                  <a:solidFill>
                    <a:srgbClr val="000000"/>
                  </a:solidFill>
                  <a:latin typeface="Century Gothic"/>
                  <a:cs typeface="Century Gothic"/>
                </a:rPr>
                <a:t>TPM Security </a:t>
              </a:r>
              <a:r>
                <a:rPr kumimoji="0" lang="en-US" altLang="ja-JP" sz="800" b="1" kern="0" dirty="0" smtClean="0">
                  <a:solidFill>
                    <a:srgbClr val="000000"/>
                  </a:solidFill>
                  <a:latin typeface="Century Gothic"/>
                  <a:cs typeface="Century Gothic"/>
                </a:rPr>
                <a:t>Chip</a:t>
              </a:r>
              <a:endParaRPr kumimoji="0" lang="en-US" altLang="ja-JP" sz="800" b="1" kern="0" dirty="0">
                <a:solidFill>
                  <a:srgbClr val="000000"/>
                </a:solidFill>
                <a:latin typeface="Century Gothic"/>
                <a:cs typeface="Century Gothic"/>
              </a:endParaRPr>
            </a:p>
          </p:txBody>
        </p:sp>
      </p:grpSp>
      <p:sp>
        <p:nvSpPr>
          <p:cNvPr id="4" name="flFirstPage"/>
          <p:cNvSpPr txBox="1"/>
          <p:nvPr/>
        </p:nvSpPr>
        <p:spPr>
          <a:xfrm>
            <a:off x="0" y="9568180"/>
            <a:ext cx="184731" cy="369332"/>
          </a:xfrm>
          <a:prstGeom prst="rect">
            <a:avLst/>
          </a:prstGeom>
          <a:noFill/>
        </p:spPr>
        <p:txBody>
          <a:bodyPr vert="horz" wrap="none" rtlCol="0">
            <a:spAutoFit/>
          </a:bodyPr>
          <a:lstStyle/>
          <a:p>
            <a:endParaRPr kumimoji="1" lang="ja-JP" altLang="en-US"/>
          </a:p>
        </p:txBody>
      </p:sp>
    </p:spTree>
    <p:extLst>
      <p:ext uri="{BB962C8B-B14F-4D97-AF65-F5344CB8AC3E}">
        <p14:creationId xmlns:p14="http://schemas.microsoft.com/office/powerpoint/2010/main" val="83666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23" y="7986137"/>
            <a:ext cx="6858000" cy="10868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88" y="118192"/>
            <a:ext cx="6872729" cy="6404492"/>
          </a:xfrm>
          <a:prstGeom prst="rect">
            <a:avLst/>
          </a:prstGeom>
          <a:solidFill>
            <a:srgbClr val="FDEAD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7296" y="1040363"/>
            <a:ext cx="6893525" cy="5197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 y="0"/>
            <a:ext cx="6858001" cy="794822"/>
          </a:xfrm>
          <a:prstGeom prst="rect">
            <a:avLst/>
          </a:prstGeom>
          <a:solidFill>
            <a:srgbClr val="03B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Group 3117"/>
          <p:cNvGrpSpPr>
            <a:grpSpLocks noChangeAspect="1"/>
          </p:cNvGrpSpPr>
          <p:nvPr/>
        </p:nvGrpSpPr>
        <p:grpSpPr bwMode="auto">
          <a:xfrm>
            <a:off x="5108487" y="390212"/>
            <a:ext cx="1470689" cy="255710"/>
            <a:chOff x="2744" y="364"/>
            <a:chExt cx="1041" cy="181"/>
          </a:xfrm>
          <a:solidFill>
            <a:schemeClr val="bg1"/>
          </a:solidFill>
        </p:grpSpPr>
        <p:sp>
          <p:nvSpPr>
            <p:cNvPr id="19" name="Freeform 3119"/>
            <p:cNvSpPr>
              <a:spLocks noEditPoints="1"/>
            </p:cNvSpPr>
            <p:nvPr/>
          </p:nvSpPr>
          <p:spPr bwMode="auto">
            <a:xfrm>
              <a:off x="3331" y="367"/>
              <a:ext cx="454" cy="164"/>
            </a:xfrm>
            <a:custGeom>
              <a:avLst/>
              <a:gdLst>
                <a:gd name="T0" fmla="*/ 610 w 1818"/>
                <a:gd name="T1" fmla="*/ 17 h 654"/>
                <a:gd name="T2" fmla="*/ 1091 w 1818"/>
                <a:gd name="T3" fmla="*/ 17 h 654"/>
                <a:gd name="T4" fmla="*/ 1173 w 1818"/>
                <a:gd name="T5" fmla="*/ 17 h 654"/>
                <a:gd name="T6" fmla="*/ 1127 w 1818"/>
                <a:gd name="T7" fmla="*/ 645 h 654"/>
                <a:gd name="T8" fmla="*/ 1109 w 1818"/>
                <a:gd name="T9" fmla="*/ 108 h 654"/>
                <a:gd name="T10" fmla="*/ 827 w 1818"/>
                <a:gd name="T11" fmla="*/ 645 h 654"/>
                <a:gd name="T12" fmla="*/ 582 w 1818"/>
                <a:gd name="T13" fmla="*/ 108 h 654"/>
                <a:gd name="T14" fmla="*/ 537 w 1818"/>
                <a:gd name="T15" fmla="*/ 645 h 654"/>
                <a:gd name="T16" fmla="*/ 537 w 1818"/>
                <a:gd name="T17" fmla="*/ 8 h 654"/>
                <a:gd name="T18" fmla="*/ 409 w 1818"/>
                <a:gd name="T19" fmla="*/ 17 h 654"/>
                <a:gd name="T20" fmla="*/ 64 w 1818"/>
                <a:gd name="T21" fmla="*/ 53 h 654"/>
                <a:gd name="T22" fmla="*/ 64 w 1818"/>
                <a:gd name="T23" fmla="*/ 300 h 654"/>
                <a:gd name="T24" fmla="*/ 391 w 1818"/>
                <a:gd name="T25" fmla="*/ 336 h 654"/>
                <a:gd name="T26" fmla="*/ 55 w 1818"/>
                <a:gd name="T27" fmla="*/ 354 h 654"/>
                <a:gd name="T28" fmla="*/ 401 w 1818"/>
                <a:gd name="T29" fmla="*/ 599 h 654"/>
                <a:gd name="T30" fmla="*/ 401 w 1818"/>
                <a:gd name="T31" fmla="*/ 645 h 654"/>
                <a:gd name="T32" fmla="*/ 0 w 1818"/>
                <a:gd name="T33" fmla="*/ 17 h 654"/>
                <a:gd name="T34" fmla="*/ 1610 w 1818"/>
                <a:gd name="T35" fmla="*/ 1 h 654"/>
                <a:gd name="T36" fmla="*/ 1709 w 1818"/>
                <a:gd name="T37" fmla="*/ 30 h 654"/>
                <a:gd name="T38" fmla="*/ 1782 w 1818"/>
                <a:gd name="T39" fmla="*/ 93 h 654"/>
                <a:gd name="T40" fmla="*/ 1818 w 1818"/>
                <a:gd name="T41" fmla="*/ 190 h 654"/>
                <a:gd name="T42" fmla="*/ 1764 w 1818"/>
                <a:gd name="T43" fmla="*/ 190 h 654"/>
                <a:gd name="T44" fmla="*/ 1724 w 1818"/>
                <a:gd name="T45" fmla="*/ 105 h 654"/>
                <a:gd name="T46" fmla="*/ 1647 w 1818"/>
                <a:gd name="T47" fmla="*/ 55 h 654"/>
                <a:gd name="T48" fmla="*/ 1537 w 1818"/>
                <a:gd name="T49" fmla="*/ 47 h 654"/>
                <a:gd name="T50" fmla="*/ 1441 w 1818"/>
                <a:gd name="T51" fmla="*/ 83 h 654"/>
                <a:gd name="T52" fmla="*/ 1373 w 1818"/>
                <a:gd name="T53" fmla="*/ 161 h 654"/>
                <a:gd name="T54" fmla="*/ 1339 w 1818"/>
                <a:gd name="T55" fmla="*/ 279 h 654"/>
                <a:gd name="T56" fmla="*/ 1346 w 1818"/>
                <a:gd name="T57" fmla="*/ 418 h 654"/>
                <a:gd name="T58" fmla="*/ 1393 w 1818"/>
                <a:gd name="T59" fmla="*/ 523 h 654"/>
                <a:gd name="T60" fmla="*/ 1470 w 1818"/>
                <a:gd name="T61" fmla="*/ 587 h 654"/>
                <a:gd name="T62" fmla="*/ 1573 w 1818"/>
                <a:gd name="T63" fmla="*/ 609 h 654"/>
                <a:gd name="T64" fmla="*/ 1677 w 1818"/>
                <a:gd name="T65" fmla="*/ 587 h 654"/>
                <a:gd name="T66" fmla="*/ 1742 w 1818"/>
                <a:gd name="T67" fmla="*/ 520 h 654"/>
                <a:gd name="T68" fmla="*/ 1773 w 1818"/>
                <a:gd name="T69" fmla="*/ 445 h 654"/>
                <a:gd name="T70" fmla="*/ 1810 w 1818"/>
                <a:gd name="T71" fmla="*/ 493 h 654"/>
                <a:gd name="T72" fmla="*/ 1760 w 1818"/>
                <a:gd name="T73" fmla="*/ 583 h 654"/>
                <a:gd name="T74" fmla="*/ 1679 w 1818"/>
                <a:gd name="T75" fmla="*/ 637 h 654"/>
                <a:gd name="T76" fmla="*/ 1573 w 1818"/>
                <a:gd name="T77" fmla="*/ 654 h 654"/>
                <a:gd name="T78" fmla="*/ 1470 w 1818"/>
                <a:gd name="T79" fmla="*/ 637 h 654"/>
                <a:gd name="T80" fmla="*/ 1383 w 1818"/>
                <a:gd name="T81" fmla="*/ 584 h 654"/>
                <a:gd name="T82" fmla="*/ 1318 w 1818"/>
                <a:gd name="T83" fmla="*/ 498 h 654"/>
                <a:gd name="T84" fmla="*/ 1284 w 1818"/>
                <a:gd name="T85" fmla="*/ 375 h 654"/>
                <a:gd name="T86" fmla="*/ 1291 w 1818"/>
                <a:gd name="T87" fmla="*/ 234 h 654"/>
                <a:gd name="T88" fmla="*/ 1335 w 1818"/>
                <a:gd name="T89" fmla="*/ 123 h 654"/>
                <a:gd name="T90" fmla="*/ 1409 w 1818"/>
                <a:gd name="T91" fmla="*/ 47 h 654"/>
                <a:gd name="T92" fmla="*/ 1503 w 1818"/>
                <a:gd name="T93" fmla="*/ 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8" h="654">
                  <a:moveTo>
                    <a:pt x="537" y="8"/>
                  </a:moveTo>
                  <a:lnTo>
                    <a:pt x="600" y="8"/>
                  </a:lnTo>
                  <a:lnTo>
                    <a:pt x="610" y="17"/>
                  </a:lnTo>
                  <a:lnTo>
                    <a:pt x="846" y="573"/>
                  </a:lnTo>
                  <a:lnTo>
                    <a:pt x="855" y="573"/>
                  </a:lnTo>
                  <a:lnTo>
                    <a:pt x="1091" y="17"/>
                  </a:lnTo>
                  <a:lnTo>
                    <a:pt x="1100" y="8"/>
                  </a:lnTo>
                  <a:lnTo>
                    <a:pt x="1164" y="8"/>
                  </a:lnTo>
                  <a:lnTo>
                    <a:pt x="1173" y="17"/>
                  </a:lnTo>
                  <a:lnTo>
                    <a:pt x="1173" y="635"/>
                  </a:lnTo>
                  <a:lnTo>
                    <a:pt x="1164" y="645"/>
                  </a:lnTo>
                  <a:lnTo>
                    <a:pt x="1127" y="645"/>
                  </a:lnTo>
                  <a:lnTo>
                    <a:pt x="1119" y="635"/>
                  </a:lnTo>
                  <a:lnTo>
                    <a:pt x="1119" y="108"/>
                  </a:lnTo>
                  <a:lnTo>
                    <a:pt x="1109" y="108"/>
                  </a:lnTo>
                  <a:lnTo>
                    <a:pt x="882" y="635"/>
                  </a:lnTo>
                  <a:lnTo>
                    <a:pt x="874" y="645"/>
                  </a:lnTo>
                  <a:lnTo>
                    <a:pt x="827" y="645"/>
                  </a:lnTo>
                  <a:lnTo>
                    <a:pt x="819" y="635"/>
                  </a:lnTo>
                  <a:lnTo>
                    <a:pt x="591" y="108"/>
                  </a:lnTo>
                  <a:lnTo>
                    <a:pt x="582" y="108"/>
                  </a:lnTo>
                  <a:lnTo>
                    <a:pt x="582" y="635"/>
                  </a:lnTo>
                  <a:lnTo>
                    <a:pt x="573" y="645"/>
                  </a:lnTo>
                  <a:lnTo>
                    <a:pt x="537" y="645"/>
                  </a:lnTo>
                  <a:lnTo>
                    <a:pt x="527" y="635"/>
                  </a:lnTo>
                  <a:lnTo>
                    <a:pt x="527" y="17"/>
                  </a:lnTo>
                  <a:lnTo>
                    <a:pt x="537" y="8"/>
                  </a:lnTo>
                  <a:close/>
                  <a:moveTo>
                    <a:pt x="9" y="8"/>
                  </a:moveTo>
                  <a:lnTo>
                    <a:pt x="401" y="8"/>
                  </a:lnTo>
                  <a:lnTo>
                    <a:pt x="409" y="17"/>
                  </a:lnTo>
                  <a:lnTo>
                    <a:pt x="409" y="45"/>
                  </a:lnTo>
                  <a:lnTo>
                    <a:pt x="401" y="53"/>
                  </a:lnTo>
                  <a:lnTo>
                    <a:pt x="64" y="53"/>
                  </a:lnTo>
                  <a:lnTo>
                    <a:pt x="55" y="63"/>
                  </a:lnTo>
                  <a:lnTo>
                    <a:pt x="55" y="290"/>
                  </a:lnTo>
                  <a:lnTo>
                    <a:pt x="64" y="300"/>
                  </a:lnTo>
                  <a:lnTo>
                    <a:pt x="382" y="300"/>
                  </a:lnTo>
                  <a:lnTo>
                    <a:pt x="391" y="309"/>
                  </a:lnTo>
                  <a:lnTo>
                    <a:pt x="391" y="336"/>
                  </a:lnTo>
                  <a:lnTo>
                    <a:pt x="382" y="345"/>
                  </a:lnTo>
                  <a:lnTo>
                    <a:pt x="64" y="345"/>
                  </a:lnTo>
                  <a:lnTo>
                    <a:pt x="55" y="354"/>
                  </a:lnTo>
                  <a:lnTo>
                    <a:pt x="55" y="590"/>
                  </a:lnTo>
                  <a:lnTo>
                    <a:pt x="64" y="599"/>
                  </a:lnTo>
                  <a:lnTo>
                    <a:pt x="401" y="599"/>
                  </a:lnTo>
                  <a:lnTo>
                    <a:pt x="409" y="609"/>
                  </a:lnTo>
                  <a:lnTo>
                    <a:pt x="409" y="635"/>
                  </a:lnTo>
                  <a:lnTo>
                    <a:pt x="401" y="645"/>
                  </a:lnTo>
                  <a:lnTo>
                    <a:pt x="9" y="645"/>
                  </a:lnTo>
                  <a:lnTo>
                    <a:pt x="0" y="635"/>
                  </a:lnTo>
                  <a:lnTo>
                    <a:pt x="0" y="17"/>
                  </a:lnTo>
                  <a:lnTo>
                    <a:pt x="9" y="8"/>
                  </a:lnTo>
                  <a:close/>
                  <a:moveTo>
                    <a:pt x="1573" y="0"/>
                  </a:moveTo>
                  <a:lnTo>
                    <a:pt x="1610" y="1"/>
                  </a:lnTo>
                  <a:lnTo>
                    <a:pt x="1645" y="7"/>
                  </a:lnTo>
                  <a:lnTo>
                    <a:pt x="1679" y="16"/>
                  </a:lnTo>
                  <a:lnTo>
                    <a:pt x="1709" y="30"/>
                  </a:lnTo>
                  <a:lnTo>
                    <a:pt x="1737" y="47"/>
                  </a:lnTo>
                  <a:lnTo>
                    <a:pt x="1760" y="68"/>
                  </a:lnTo>
                  <a:lnTo>
                    <a:pt x="1782" y="93"/>
                  </a:lnTo>
                  <a:lnTo>
                    <a:pt x="1798" y="121"/>
                  </a:lnTo>
                  <a:lnTo>
                    <a:pt x="1810" y="154"/>
                  </a:lnTo>
                  <a:lnTo>
                    <a:pt x="1818" y="190"/>
                  </a:lnTo>
                  <a:lnTo>
                    <a:pt x="1809" y="200"/>
                  </a:lnTo>
                  <a:lnTo>
                    <a:pt x="1773" y="200"/>
                  </a:lnTo>
                  <a:lnTo>
                    <a:pt x="1764" y="190"/>
                  </a:lnTo>
                  <a:lnTo>
                    <a:pt x="1754" y="157"/>
                  </a:lnTo>
                  <a:lnTo>
                    <a:pt x="1742" y="130"/>
                  </a:lnTo>
                  <a:lnTo>
                    <a:pt x="1724" y="105"/>
                  </a:lnTo>
                  <a:lnTo>
                    <a:pt x="1703" y="83"/>
                  </a:lnTo>
                  <a:lnTo>
                    <a:pt x="1677" y="67"/>
                  </a:lnTo>
                  <a:lnTo>
                    <a:pt x="1647" y="55"/>
                  </a:lnTo>
                  <a:lnTo>
                    <a:pt x="1612" y="47"/>
                  </a:lnTo>
                  <a:lnTo>
                    <a:pt x="1573" y="45"/>
                  </a:lnTo>
                  <a:lnTo>
                    <a:pt x="1537" y="47"/>
                  </a:lnTo>
                  <a:lnTo>
                    <a:pt x="1503" y="55"/>
                  </a:lnTo>
                  <a:lnTo>
                    <a:pt x="1470" y="67"/>
                  </a:lnTo>
                  <a:lnTo>
                    <a:pt x="1441" y="83"/>
                  </a:lnTo>
                  <a:lnTo>
                    <a:pt x="1415" y="105"/>
                  </a:lnTo>
                  <a:lnTo>
                    <a:pt x="1393" y="131"/>
                  </a:lnTo>
                  <a:lnTo>
                    <a:pt x="1373" y="161"/>
                  </a:lnTo>
                  <a:lnTo>
                    <a:pt x="1358" y="196"/>
                  </a:lnTo>
                  <a:lnTo>
                    <a:pt x="1346" y="236"/>
                  </a:lnTo>
                  <a:lnTo>
                    <a:pt x="1339" y="279"/>
                  </a:lnTo>
                  <a:lnTo>
                    <a:pt x="1336" y="326"/>
                  </a:lnTo>
                  <a:lnTo>
                    <a:pt x="1339" y="374"/>
                  </a:lnTo>
                  <a:lnTo>
                    <a:pt x="1346" y="418"/>
                  </a:lnTo>
                  <a:lnTo>
                    <a:pt x="1358" y="456"/>
                  </a:lnTo>
                  <a:lnTo>
                    <a:pt x="1373" y="491"/>
                  </a:lnTo>
                  <a:lnTo>
                    <a:pt x="1393" y="523"/>
                  </a:lnTo>
                  <a:lnTo>
                    <a:pt x="1415" y="548"/>
                  </a:lnTo>
                  <a:lnTo>
                    <a:pt x="1441" y="570"/>
                  </a:lnTo>
                  <a:lnTo>
                    <a:pt x="1470" y="587"/>
                  </a:lnTo>
                  <a:lnTo>
                    <a:pt x="1503" y="599"/>
                  </a:lnTo>
                  <a:lnTo>
                    <a:pt x="1537" y="607"/>
                  </a:lnTo>
                  <a:lnTo>
                    <a:pt x="1573" y="609"/>
                  </a:lnTo>
                  <a:lnTo>
                    <a:pt x="1612" y="607"/>
                  </a:lnTo>
                  <a:lnTo>
                    <a:pt x="1647" y="599"/>
                  </a:lnTo>
                  <a:lnTo>
                    <a:pt x="1677" y="587"/>
                  </a:lnTo>
                  <a:lnTo>
                    <a:pt x="1703" y="569"/>
                  </a:lnTo>
                  <a:lnTo>
                    <a:pt x="1724" y="547"/>
                  </a:lnTo>
                  <a:lnTo>
                    <a:pt x="1742" y="520"/>
                  </a:lnTo>
                  <a:lnTo>
                    <a:pt x="1754" y="489"/>
                  </a:lnTo>
                  <a:lnTo>
                    <a:pt x="1764" y="454"/>
                  </a:lnTo>
                  <a:lnTo>
                    <a:pt x="1773" y="445"/>
                  </a:lnTo>
                  <a:lnTo>
                    <a:pt x="1809" y="445"/>
                  </a:lnTo>
                  <a:lnTo>
                    <a:pt x="1818" y="454"/>
                  </a:lnTo>
                  <a:lnTo>
                    <a:pt x="1810" y="493"/>
                  </a:lnTo>
                  <a:lnTo>
                    <a:pt x="1798" y="528"/>
                  </a:lnTo>
                  <a:lnTo>
                    <a:pt x="1782" y="558"/>
                  </a:lnTo>
                  <a:lnTo>
                    <a:pt x="1760" y="583"/>
                  </a:lnTo>
                  <a:lnTo>
                    <a:pt x="1737" y="605"/>
                  </a:lnTo>
                  <a:lnTo>
                    <a:pt x="1709" y="623"/>
                  </a:lnTo>
                  <a:lnTo>
                    <a:pt x="1679" y="637"/>
                  </a:lnTo>
                  <a:lnTo>
                    <a:pt x="1645" y="647"/>
                  </a:lnTo>
                  <a:lnTo>
                    <a:pt x="1610" y="652"/>
                  </a:lnTo>
                  <a:lnTo>
                    <a:pt x="1573" y="654"/>
                  </a:lnTo>
                  <a:lnTo>
                    <a:pt x="1538" y="652"/>
                  </a:lnTo>
                  <a:lnTo>
                    <a:pt x="1503" y="647"/>
                  </a:lnTo>
                  <a:lnTo>
                    <a:pt x="1470" y="637"/>
                  </a:lnTo>
                  <a:lnTo>
                    <a:pt x="1439" y="623"/>
                  </a:lnTo>
                  <a:lnTo>
                    <a:pt x="1409" y="605"/>
                  </a:lnTo>
                  <a:lnTo>
                    <a:pt x="1383" y="584"/>
                  </a:lnTo>
                  <a:lnTo>
                    <a:pt x="1358" y="559"/>
                  </a:lnTo>
                  <a:lnTo>
                    <a:pt x="1335" y="530"/>
                  </a:lnTo>
                  <a:lnTo>
                    <a:pt x="1318" y="498"/>
                  </a:lnTo>
                  <a:lnTo>
                    <a:pt x="1303" y="460"/>
                  </a:lnTo>
                  <a:lnTo>
                    <a:pt x="1291" y="420"/>
                  </a:lnTo>
                  <a:lnTo>
                    <a:pt x="1284" y="375"/>
                  </a:lnTo>
                  <a:lnTo>
                    <a:pt x="1281" y="326"/>
                  </a:lnTo>
                  <a:lnTo>
                    <a:pt x="1284" y="279"/>
                  </a:lnTo>
                  <a:lnTo>
                    <a:pt x="1291" y="234"/>
                  </a:lnTo>
                  <a:lnTo>
                    <a:pt x="1303" y="194"/>
                  </a:lnTo>
                  <a:lnTo>
                    <a:pt x="1318" y="156"/>
                  </a:lnTo>
                  <a:lnTo>
                    <a:pt x="1335" y="123"/>
                  </a:lnTo>
                  <a:lnTo>
                    <a:pt x="1358" y="95"/>
                  </a:lnTo>
                  <a:lnTo>
                    <a:pt x="1383" y="68"/>
                  </a:lnTo>
                  <a:lnTo>
                    <a:pt x="1409" y="47"/>
                  </a:lnTo>
                  <a:lnTo>
                    <a:pt x="1439" y="31"/>
                  </a:lnTo>
                  <a:lnTo>
                    <a:pt x="1470" y="17"/>
                  </a:lnTo>
                  <a:lnTo>
                    <a:pt x="1503" y="7"/>
                  </a:lnTo>
                  <a:lnTo>
                    <a:pt x="1538" y="1"/>
                  </a:lnTo>
                  <a:lnTo>
                    <a:pt x="15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sz="800" dirty="0">
                <a:solidFill>
                  <a:schemeClr val="bg1"/>
                </a:solidFill>
              </a:endParaRPr>
            </a:p>
          </p:txBody>
        </p:sp>
        <p:sp>
          <p:nvSpPr>
            <p:cNvPr id="20" name="Freeform 3120"/>
            <p:cNvSpPr>
              <a:spLocks noEditPoints="1"/>
            </p:cNvSpPr>
            <p:nvPr/>
          </p:nvSpPr>
          <p:spPr bwMode="auto">
            <a:xfrm>
              <a:off x="2744" y="364"/>
              <a:ext cx="539" cy="181"/>
            </a:xfrm>
            <a:custGeom>
              <a:avLst/>
              <a:gdLst>
                <a:gd name="T0" fmla="*/ 145 w 2155"/>
                <a:gd name="T1" fmla="*/ 553 h 722"/>
                <a:gd name="T2" fmla="*/ 293 w 2155"/>
                <a:gd name="T3" fmla="*/ 548 h 722"/>
                <a:gd name="T4" fmla="*/ 355 w 2155"/>
                <a:gd name="T5" fmla="*/ 519 h 722"/>
                <a:gd name="T6" fmla="*/ 402 w 2155"/>
                <a:gd name="T7" fmla="*/ 468 h 722"/>
                <a:gd name="T8" fmla="*/ 428 w 2155"/>
                <a:gd name="T9" fmla="*/ 399 h 722"/>
                <a:gd name="T10" fmla="*/ 428 w 2155"/>
                <a:gd name="T11" fmla="*/ 321 h 722"/>
                <a:gd name="T12" fmla="*/ 402 w 2155"/>
                <a:gd name="T13" fmla="*/ 254 h 722"/>
                <a:gd name="T14" fmla="*/ 355 w 2155"/>
                <a:gd name="T15" fmla="*/ 201 h 722"/>
                <a:gd name="T16" fmla="*/ 293 w 2155"/>
                <a:gd name="T17" fmla="*/ 173 h 722"/>
                <a:gd name="T18" fmla="*/ 145 w 2155"/>
                <a:gd name="T19" fmla="*/ 169 h 722"/>
                <a:gd name="T20" fmla="*/ 1890 w 2155"/>
                <a:gd name="T21" fmla="*/ 42 h 722"/>
                <a:gd name="T22" fmla="*/ 2155 w 2155"/>
                <a:gd name="T23" fmla="*/ 553 h 722"/>
                <a:gd name="T24" fmla="*/ 1745 w 2155"/>
                <a:gd name="T25" fmla="*/ 679 h 722"/>
                <a:gd name="T26" fmla="*/ 926 w 2155"/>
                <a:gd name="T27" fmla="*/ 0 h 722"/>
                <a:gd name="T28" fmla="*/ 683 w 2155"/>
                <a:gd name="T29" fmla="*/ 349 h 722"/>
                <a:gd name="T30" fmla="*/ 1106 w 2155"/>
                <a:gd name="T31" fmla="*/ 140 h 722"/>
                <a:gd name="T32" fmla="*/ 1028 w 2155"/>
                <a:gd name="T33" fmla="*/ 360 h 722"/>
                <a:gd name="T34" fmla="*/ 941 w 2155"/>
                <a:gd name="T35" fmla="*/ 551 h 722"/>
                <a:gd name="T36" fmla="*/ 1286 w 2155"/>
                <a:gd name="T37" fmla="*/ 42 h 722"/>
                <a:gd name="T38" fmla="*/ 1430 w 2155"/>
                <a:gd name="T39" fmla="*/ 553 h 722"/>
                <a:gd name="T40" fmla="*/ 1696 w 2155"/>
                <a:gd name="T41" fmla="*/ 679 h 722"/>
                <a:gd name="T42" fmla="*/ 1286 w 2155"/>
                <a:gd name="T43" fmla="*/ 442 h 722"/>
                <a:gd name="T44" fmla="*/ 565 w 2155"/>
                <a:gd name="T45" fmla="*/ 440 h 722"/>
                <a:gd name="T46" fmla="*/ 530 w 2155"/>
                <a:gd name="T47" fmla="*/ 527 h 722"/>
                <a:gd name="T48" fmla="*/ 472 w 2155"/>
                <a:gd name="T49" fmla="*/ 597 h 722"/>
                <a:gd name="T50" fmla="*/ 395 w 2155"/>
                <a:gd name="T51" fmla="*/ 648 h 722"/>
                <a:gd name="T52" fmla="*/ 306 w 2155"/>
                <a:gd name="T53" fmla="*/ 676 h 722"/>
                <a:gd name="T54" fmla="*/ 0 w 2155"/>
                <a:gd name="T55" fmla="*/ 679 h 722"/>
                <a:gd name="T56" fmla="*/ 258 w 2155"/>
                <a:gd name="T57" fmla="*/ 42 h 722"/>
                <a:gd name="T58" fmla="*/ 353 w 2155"/>
                <a:gd name="T59" fmla="*/ 56 h 722"/>
                <a:gd name="T60" fmla="*/ 435 w 2155"/>
                <a:gd name="T61" fmla="*/ 96 h 722"/>
                <a:gd name="T62" fmla="*/ 503 w 2155"/>
                <a:gd name="T63" fmla="*/ 157 h 722"/>
                <a:gd name="T64" fmla="*/ 550 w 2155"/>
                <a:gd name="T65" fmla="*/ 236 h 722"/>
                <a:gd name="T66" fmla="*/ 926 w 2155"/>
                <a:gd name="T67"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5" h="722">
                  <a:moveTo>
                    <a:pt x="145" y="169"/>
                  </a:moveTo>
                  <a:lnTo>
                    <a:pt x="145" y="553"/>
                  </a:lnTo>
                  <a:lnTo>
                    <a:pt x="258" y="553"/>
                  </a:lnTo>
                  <a:lnTo>
                    <a:pt x="293" y="548"/>
                  </a:lnTo>
                  <a:lnTo>
                    <a:pt x="325" y="538"/>
                  </a:lnTo>
                  <a:lnTo>
                    <a:pt x="355" y="519"/>
                  </a:lnTo>
                  <a:lnTo>
                    <a:pt x="380" y="497"/>
                  </a:lnTo>
                  <a:lnTo>
                    <a:pt x="402" y="468"/>
                  </a:lnTo>
                  <a:lnTo>
                    <a:pt x="418" y="435"/>
                  </a:lnTo>
                  <a:lnTo>
                    <a:pt x="428" y="399"/>
                  </a:lnTo>
                  <a:lnTo>
                    <a:pt x="432" y="360"/>
                  </a:lnTo>
                  <a:lnTo>
                    <a:pt x="428" y="321"/>
                  </a:lnTo>
                  <a:lnTo>
                    <a:pt x="418" y="286"/>
                  </a:lnTo>
                  <a:lnTo>
                    <a:pt x="402" y="254"/>
                  </a:lnTo>
                  <a:lnTo>
                    <a:pt x="380" y="225"/>
                  </a:lnTo>
                  <a:lnTo>
                    <a:pt x="355" y="201"/>
                  </a:lnTo>
                  <a:lnTo>
                    <a:pt x="325" y="184"/>
                  </a:lnTo>
                  <a:lnTo>
                    <a:pt x="293" y="173"/>
                  </a:lnTo>
                  <a:lnTo>
                    <a:pt x="258" y="169"/>
                  </a:lnTo>
                  <a:lnTo>
                    <a:pt x="145" y="169"/>
                  </a:lnTo>
                  <a:close/>
                  <a:moveTo>
                    <a:pt x="1745" y="42"/>
                  </a:moveTo>
                  <a:lnTo>
                    <a:pt x="1890" y="42"/>
                  </a:lnTo>
                  <a:lnTo>
                    <a:pt x="1890" y="553"/>
                  </a:lnTo>
                  <a:lnTo>
                    <a:pt x="2155" y="553"/>
                  </a:lnTo>
                  <a:lnTo>
                    <a:pt x="2155" y="679"/>
                  </a:lnTo>
                  <a:lnTo>
                    <a:pt x="1745" y="679"/>
                  </a:lnTo>
                  <a:lnTo>
                    <a:pt x="1745" y="42"/>
                  </a:lnTo>
                  <a:close/>
                  <a:moveTo>
                    <a:pt x="926" y="0"/>
                  </a:moveTo>
                  <a:lnTo>
                    <a:pt x="1028" y="80"/>
                  </a:lnTo>
                  <a:lnTo>
                    <a:pt x="683" y="349"/>
                  </a:lnTo>
                  <a:lnTo>
                    <a:pt x="761" y="409"/>
                  </a:lnTo>
                  <a:lnTo>
                    <a:pt x="1106" y="140"/>
                  </a:lnTo>
                  <a:lnTo>
                    <a:pt x="1208" y="220"/>
                  </a:lnTo>
                  <a:lnTo>
                    <a:pt x="1028" y="360"/>
                  </a:lnTo>
                  <a:lnTo>
                    <a:pt x="863" y="490"/>
                  </a:lnTo>
                  <a:lnTo>
                    <a:pt x="941" y="551"/>
                  </a:lnTo>
                  <a:lnTo>
                    <a:pt x="1286" y="280"/>
                  </a:lnTo>
                  <a:lnTo>
                    <a:pt x="1286" y="42"/>
                  </a:lnTo>
                  <a:lnTo>
                    <a:pt x="1430" y="42"/>
                  </a:lnTo>
                  <a:lnTo>
                    <a:pt x="1430" y="553"/>
                  </a:lnTo>
                  <a:lnTo>
                    <a:pt x="1696" y="553"/>
                  </a:lnTo>
                  <a:lnTo>
                    <a:pt x="1696" y="679"/>
                  </a:lnTo>
                  <a:lnTo>
                    <a:pt x="1286" y="679"/>
                  </a:lnTo>
                  <a:lnTo>
                    <a:pt x="1286" y="442"/>
                  </a:lnTo>
                  <a:lnTo>
                    <a:pt x="926" y="722"/>
                  </a:lnTo>
                  <a:lnTo>
                    <a:pt x="565" y="440"/>
                  </a:lnTo>
                  <a:lnTo>
                    <a:pt x="550" y="485"/>
                  </a:lnTo>
                  <a:lnTo>
                    <a:pt x="530" y="527"/>
                  </a:lnTo>
                  <a:lnTo>
                    <a:pt x="503" y="563"/>
                  </a:lnTo>
                  <a:lnTo>
                    <a:pt x="472" y="597"/>
                  </a:lnTo>
                  <a:lnTo>
                    <a:pt x="435" y="624"/>
                  </a:lnTo>
                  <a:lnTo>
                    <a:pt x="395" y="648"/>
                  </a:lnTo>
                  <a:lnTo>
                    <a:pt x="353" y="664"/>
                  </a:lnTo>
                  <a:lnTo>
                    <a:pt x="306" y="676"/>
                  </a:lnTo>
                  <a:lnTo>
                    <a:pt x="258" y="679"/>
                  </a:lnTo>
                  <a:lnTo>
                    <a:pt x="0" y="679"/>
                  </a:lnTo>
                  <a:lnTo>
                    <a:pt x="0" y="42"/>
                  </a:lnTo>
                  <a:lnTo>
                    <a:pt x="258" y="42"/>
                  </a:lnTo>
                  <a:lnTo>
                    <a:pt x="306" y="46"/>
                  </a:lnTo>
                  <a:lnTo>
                    <a:pt x="353" y="56"/>
                  </a:lnTo>
                  <a:lnTo>
                    <a:pt x="395" y="74"/>
                  </a:lnTo>
                  <a:lnTo>
                    <a:pt x="435" y="96"/>
                  </a:lnTo>
                  <a:lnTo>
                    <a:pt x="472" y="125"/>
                  </a:lnTo>
                  <a:lnTo>
                    <a:pt x="503" y="157"/>
                  </a:lnTo>
                  <a:lnTo>
                    <a:pt x="530" y="195"/>
                  </a:lnTo>
                  <a:lnTo>
                    <a:pt x="550" y="236"/>
                  </a:lnTo>
                  <a:lnTo>
                    <a:pt x="565" y="280"/>
                  </a:lnTo>
                  <a:lnTo>
                    <a:pt x="9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sz="1400" dirty="0">
                <a:solidFill>
                  <a:schemeClr val="bg1"/>
                </a:solidFill>
              </a:endParaRPr>
            </a:p>
          </p:txBody>
        </p:sp>
      </p:grpSp>
      <p:sp>
        <p:nvSpPr>
          <p:cNvPr id="359" name="正方形/長方形 358"/>
          <p:cNvSpPr/>
          <p:nvPr/>
        </p:nvSpPr>
        <p:spPr>
          <a:xfrm>
            <a:off x="0" y="794823"/>
            <a:ext cx="6858000" cy="245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solidFill>
                <a:schemeClr val="bg1"/>
              </a:solidFill>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4116" y="6166267"/>
            <a:ext cx="6866229" cy="1843755"/>
            <a:chOff x="-8229" y="6533272"/>
            <a:chExt cx="6866229" cy="1843755"/>
          </a:xfrm>
        </p:grpSpPr>
        <p:sp>
          <p:nvSpPr>
            <p:cNvPr id="271" name="正方形/長方形 270"/>
            <p:cNvSpPr/>
            <p:nvPr/>
          </p:nvSpPr>
          <p:spPr>
            <a:xfrm>
              <a:off x="51058" y="6533272"/>
              <a:ext cx="6676281" cy="162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rot="10800000">
              <a:off x="-8229" y="6887033"/>
              <a:ext cx="6866229" cy="1482470"/>
            </a:xfrm>
            <a:prstGeom prst="rect">
              <a:avLst/>
            </a:prstGeom>
            <a:solidFill>
              <a:srgbClr val="03A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70" name="正方形/長方形 69"/>
            <p:cNvSpPr/>
            <p:nvPr/>
          </p:nvSpPr>
          <p:spPr>
            <a:xfrm>
              <a:off x="263956" y="7279444"/>
              <a:ext cx="6132708" cy="1015663"/>
            </a:xfrm>
            <a:prstGeom prst="rect">
              <a:avLst/>
            </a:prstGeom>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標準で「先出しセンドバック」で生涯限定ハードウェア保証！</a:t>
              </a:r>
              <a:r>
                <a:rPr lang="en-US" altLang="ja-JP" sz="900" dirty="0" smtClean="0">
                  <a:solidFill>
                    <a:schemeClr val="bg1"/>
                  </a:solidFill>
                  <a:latin typeface="Meiryo UI" panose="020B0604030504040204" pitchFamily="50" charset="-128"/>
                  <a:ea typeface="Meiryo UI" panose="020B0604030504040204" pitchFamily="50" charset="-128"/>
                </a:rPr>
                <a:t/>
              </a:r>
              <a:br>
                <a:rPr lang="en-US" altLang="ja-JP" sz="900" dirty="0" smtClean="0">
                  <a:solidFill>
                    <a:schemeClr val="bg1"/>
                  </a:solidFill>
                  <a:latin typeface="Meiryo UI" panose="020B0604030504040204" pitchFamily="50" charset="-128"/>
                  <a:ea typeface="Meiryo UI" panose="020B0604030504040204" pitchFamily="50" charset="-128"/>
                </a:rPr>
              </a:br>
              <a:r>
                <a:rPr lang="en-US" altLang="ja-JP" sz="900" dirty="0" smtClean="0">
                  <a:solidFill>
                    <a:schemeClr val="bg1"/>
                  </a:solidFill>
                  <a:latin typeface="Meiryo UI" panose="020B0604030504040204" pitchFamily="50" charset="-128"/>
                  <a:ea typeface="Meiryo UI" panose="020B0604030504040204" pitchFamily="50" charset="-128"/>
                </a:rPr>
                <a:t/>
              </a:r>
              <a:br>
                <a:rPr lang="en-US" altLang="ja-JP" sz="900" dirty="0" smtClean="0">
                  <a:solidFill>
                    <a:schemeClr val="bg1"/>
                  </a:solidFill>
                  <a:latin typeface="Meiryo UI" panose="020B0604030504040204" pitchFamily="50" charset="-128"/>
                  <a:ea typeface="Meiryo UI" panose="020B0604030504040204" pitchFamily="50" charset="-128"/>
                </a:rPr>
              </a:br>
              <a:r>
                <a:rPr lang="en-US" altLang="ja-JP" sz="900" dirty="0" smtClean="0">
                  <a:solidFill>
                    <a:schemeClr val="bg1"/>
                  </a:solidFill>
                  <a:latin typeface="Meiryo UI" panose="020B0604030504040204" pitchFamily="50" charset="-128"/>
                  <a:ea typeface="Meiryo UI" panose="020B0604030504040204" pitchFamily="50" charset="-128"/>
                </a:rPr>
                <a:t>Dell</a:t>
              </a:r>
              <a:r>
                <a:rPr lang="ja-JP" altLang="en-US" sz="900" dirty="0">
                  <a:solidFill>
                    <a:schemeClr val="bg1"/>
                  </a:solidFill>
                  <a:latin typeface="Meiryo UI" panose="020B0604030504040204" pitchFamily="50" charset="-128"/>
                  <a:ea typeface="Meiryo UI" panose="020B0604030504040204" pitchFamily="50" charset="-128"/>
                </a:rPr>
                <a:t>が製品モデル（</a:t>
              </a:r>
              <a:r>
                <a:rPr lang="en-US" altLang="ja-JP" sz="900" dirty="0">
                  <a:solidFill>
                    <a:schemeClr val="bg1"/>
                  </a:solidFill>
                  <a:latin typeface="Meiryo UI" panose="020B0604030504040204" pitchFamily="50" charset="-128"/>
                  <a:ea typeface="Meiryo UI" panose="020B0604030504040204" pitchFamily="50" charset="-128"/>
                </a:rPr>
                <a:t>EOL</a:t>
              </a:r>
              <a:r>
                <a:rPr lang="ja-JP" altLang="en-US" sz="900" dirty="0">
                  <a:solidFill>
                    <a:schemeClr val="bg1"/>
                  </a:solidFill>
                  <a:latin typeface="Meiryo UI" panose="020B0604030504040204" pitchFamily="50" charset="-128"/>
                  <a:ea typeface="Meiryo UI" panose="020B0604030504040204" pitchFamily="50" charset="-128"/>
                </a:rPr>
                <a:t>）の販売を停止してから</a:t>
              </a:r>
              <a:r>
                <a:rPr lang="en-US" altLang="ja-JP" sz="900" dirty="0">
                  <a:solidFill>
                    <a:schemeClr val="bg1"/>
                  </a:solidFill>
                  <a:latin typeface="Meiryo UI" panose="020B0604030504040204" pitchFamily="50" charset="-128"/>
                  <a:ea typeface="Meiryo UI" panose="020B0604030504040204" pitchFamily="50" charset="-128"/>
                </a:rPr>
                <a:t>5</a:t>
              </a:r>
              <a:r>
                <a:rPr lang="ja-JP" altLang="en-US" sz="900" dirty="0">
                  <a:solidFill>
                    <a:schemeClr val="bg1"/>
                  </a:solidFill>
                  <a:latin typeface="Meiryo UI" panose="020B0604030504040204" pitchFamily="50" charset="-128"/>
                  <a:ea typeface="Meiryo UI" panose="020B0604030504040204" pitchFamily="50" charset="-128"/>
                </a:rPr>
                <a:t>年が経過するまで、基本的なハードウェアサービスを</a:t>
              </a:r>
              <a:r>
                <a:rPr lang="ja-JP" altLang="en-US" sz="900" dirty="0" smtClean="0">
                  <a:solidFill>
                    <a:schemeClr val="bg1"/>
                  </a:solidFill>
                  <a:latin typeface="Meiryo UI" panose="020B0604030504040204" pitchFamily="50" charset="-128"/>
                  <a:ea typeface="Meiryo UI" panose="020B0604030504040204" pitchFamily="50" charset="-128"/>
                </a:rPr>
                <a:t>含む</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ja-JP" altLang="en-US" sz="900" dirty="0" smtClean="0">
                  <a:solidFill>
                    <a:schemeClr val="bg1"/>
                  </a:solidFill>
                  <a:latin typeface="Meiryo UI" panose="020B0604030504040204" pitchFamily="50" charset="-128"/>
                  <a:ea typeface="Meiryo UI" panose="020B0604030504040204" pitchFamily="50" charset="-128"/>
                </a:rPr>
                <a:t>延長</a:t>
              </a:r>
              <a:r>
                <a:rPr lang="ja-JP" altLang="en-US" sz="900" dirty="0">
                  <a:solidFill>
                    <a:schemeClr val="bg1"/>
                  </a:solidFill>
                  <a:latin typeface="Meiryo UI" panose="020B0604030504040204" pitchFamily="50" charset="-128"/>
                  <a:ea typeface="Meiryo UI" panose="020B0604030504040204" pitchFamily="50" charset="-128"/>
                </a:rPr>
                <a:t>生涯限定ハードウェア保証（</a:t>
              </a:r>
              <a:r>
                <a:rPr lang="en-US" altLang="ja-JP" sz="900" dirty="0">
                  <a:solidFill>
                    <a:schemeClr val="bg1"/>
                  </a:solidFill>
                  <a:latin typeface="Meiryo UI" panose="020B0604030504040204" pitchFamily="50" charset="-128"/>
                  <a:ea typeface="Meiryo UI" panose="020B0604030504040204" pitchFamily="50" charset="-128"/>
                </a:rPr>
                <a:t>ELW</a:t>
              </a:r>
              <a:r>
                <a:rPr lang="ja-JP" altLang="en-US" sz="900" dirty="0" smtClean="0">
                  <a:solidFill>
                    <a:schemeClr val="bg1"/>
                  </a:solidFill>
                  <a:latin typeface="Meiryo UI" panose="020B0604030504040204" pitchFamily="50" charset="-128"/>
                  <a:ea typeface="Meiryo UI" panose="020B0604030504040204" pitchFamily="50" charset="-128"/>
                </a:rPr>
                <a:t>）を保証します。</a:t>
              </a:r>
              <a:r>
                <a:rPr lang="en-US" altLang="ja-JP" sz="900" dirty="0" smtClean="0">
                  <a:solidFill>
                    <a:schemeClr val="bg1"/>
                  </a:solidFill>
                  <a:latin typeface="Meiryo UI" panose="020B0604030504040204" pitchFamily="50" charset="-128"/>
                  <a:ea typeface="Meiryo UI" panose="020B0604030504040204" pitchFamily="50" charset="-128"/>
                </a:rPr>
                <a:t/>
              </a:r>
              <a:br>
                <a:rPr lang="en-US" altLang="ja-JP" sz="900" dirty="0" smtClean="0">
                  <a:solidFill>
                    <a:schemeClr val="bg1"/>
                  </a:solidFill>
                  <a:latin typeface="Meiryo UI" panose="020B0604030504040204" pitchFamily="50" charset="-128"/>
                  <a:ea typeface="Meiryo UI" panose="020B0604030504040204" pitchFamily="50" charset="-128"/>
                </a:rPr>
              </a:br>
              <a:r>
                <a:rPr lang="ja-JP" altLang="en-US" sz="900" dirty="0" smtClean="0">
                  <a:solidFill>
                    <a:schemeClr val="bg1"/>
                  </a:solidFill>
                  <a:latin typeface="Meiryo UI" panose="020B0604030504040204" pitchFamily="50" charset="-128"/>
                  <a:ea typeface="Meiryo UI" panose="020B0604030504040204" pitchFamily="50" charset="-128"/>
                </a:rPr>
                <a:t>他社メーカーと比較してさらにコストパフォーマンスが高まります。</a:t>
              </a:r>
              <a:endParaRPr lang="en-US" altLang="ja-JP" sz="900" dirty="0">
                <a:solidFill>
                  <a:schemeClr val="bg1"/>
                </a:solidFill>
                <a:latin typeface="Meiryo UI" panose="020B0604030504040204" pitchFamily="50" charset="-128"/>
                <a:ea typeface="Meiryo UI" panose="020B0604030504040204" pitchFamily="50" charset="-128"/>
              </a:endParaRPr>
            </a:p>
            <a:p>
              <a:r>
                <a:rPr lang="en-US" altLang="ja-JP" sz="400" dirty="0" smtClean="0">
                  <a:solidFill>
                    <a:schemeClr val="bg1"/>
                  </a:solidFill>
                  <a:latin typeface="Meiryo UI" panose="020B0604030504040204" pitchFamily="50" charset="-128"/>
                  <a:ea typeface="Meiryo UI" panose="020B0604030504040204" pitchFamily="50" charset="-128"/>
                </a:rPr>
                <a:t/>
              </a:r>
              <a:br>
                <a:rPr lang="en-US" altLang="ja-JP" sz="400" dirty="0" smtClean="0">
                  <a:solidFill>
                    <a:schemeClr val="bg1"/>
                  </a:solidFill>
                  <a:latin typeface="Meiryo UI" panose="020B0604030504040204" pitchFamily="50" charset="-128"/>
                  <a:ea typeface="Meiryo UI" panose="020B0604030504040204" pitchFamily="50" charset="-128"/>
                </a:rPr>
              </a:br>
              <a:r>
                <a:rPr lang="en-US" altLang="ja-JP" sz="600" dirty="0" smtClean="0">
                  <a:solidFill>
                    <a:schemeClr val="bg1"/>
                  </a:solidFill>
                  <a:latin typeface="Meiryo UI" panose="020B0604030504040204" pitchFamily="50" charset="-128"/>
                  <a:ea typeface="Meiryo UI" panose="020B0604030504040204" pitchFamily="50" charset="-128"/>
                </a:rPr>
                <a:t>http</a:t>
              </a:r>
              <a:r>
                <a:rPr lang="en-US" altLang="ja-JP" sz="600" dirty="0">
                  <a:solidFill>
                    <a:schemeClr val="bg1"/>
                  </a:solidFill>
                  <a:latin typeface="Meiryo UI" panose="020B0604030504040204" pitchFamily="50" charset="-128"/>
                  <a:ea typeface="Meiryo UI" panose="020B0604030504040204" pitchFamily="50" charset="-128"/>
                </a:rPr>
                <a:t>://www.dell.com/learn/us/en/04/campaigns/lifetime-warranty</a:t>
              </a:r>
            </a:p>
          </p:txBody>
        </p:sp>
        <p:sp>
          <p:nvSpPr>
            <p:cNvPr id="71" name="テキスト ボックス 70"/>
            <p:cNvSpPr txBox="1"/>
            <p:nvPr/>
          </p:nvSpPr>
          <p:spPr>
            <a:xfrm>
              <a:off x="263956" y="6917365"/>
              <a:ext cx="2281394" cy="369332"/>
            </a:xfrm>
            <a:prstGeom prst="rect">
              <a:avLst/>
            </a:prstGeom>
            <a:noFill/>
          </p:spPr>
          <p:txBody>
            <a:bodyPr wrap="none" rtlCol="0">
              <a:spAutoFit/>
            </a:bodyPr>
            <a:lstStyle/>
            <a:p>
              <a:r>
                <a:rPr lang="en-US" altLang="ja-JP"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Dell</a:t>
              </a:r>
              <a:r>
                <a:rPr lang="ja-JP" altLang="en-US"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EMC</a:t>
              </a:r>
              <a:r>
                <a:rPr lang="ja-JP" altLang="en-US"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のサポート</a:t>
              </a:r>
              <a:endParaRPr kumimoji="1" lang="ja-JP" altLang="en-US" dirty="0"/>
            </a:p>
          </p:txBody>
        </p:sp>
        <p:pic>
          <p:nvPicPr>
            <p:cNvPr id="72" name="Picture 3" descr="C:\Users\samir_bains\Google Drive\Business\833133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28133" y="6899828"/>
              <a:ext cx="729867" cy="147719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正方形/長方形 9"/>
          <p:cNvSpPr/>
          <p:nvPr/>
        </p:nvSpPr>
        <p:spPr>
          <a:xfrm>
            <a:off x="2282817" y="8332750"/>
            <a:ext cx="1428596" cy="369332"/>
          </a:xfrm>
          <a:prstGeom prst="rect">
            <a:avLst/>
          </a:prstGeom>
        </p:spPr>
        <p:txBody>
          <a:bodyPr wrap="none">
            <a:spAutoFit/>
          </a:bodyPr>
          <a:lstStyle/>
          <a:p>
            <a:pPr algn="ctr"/>
            <a:r>
              <a:rPr lang="en-US" altLang="ja-JP" b="1" dirty="0">
                <a:solidFill>
                  <a:schemeClr val="bg1"/>
                </a:solidFill>
                <a:latin typeface="メイリオ" panose="020B0604030504040204" pitchFamily="50" charset="-128"/>
                <a:ea typeface="メイリオ" panose="020B0604030504040204" pitchFamily="50" charset="-128"/>
              </a:rPr>
              <a:t>\49,800</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89" name="正方形/長方形 88"/>
          <p:cNvSpPr/>
          <p:nvPr/>
        </p:nvSpPr>
        <p:spPr>
          <a:xfrm>
            <a:off x="10523" y="9739126"/>
            <a:ext cx="6858001" cy="198993"/>
          </a:xfrm>
          <a:prstGeom prst="rect">
            <a:avLst/>
          </a:prstGeom>
          <a:solidFill>
            <a:srgbClr val="03B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27296" y="9154877"/>
            <a:ext cx="6887211" cy="461665"/>
          </a:xfrm>
          <a:prstGeom prst="rect">
            <a:avLst/>
          </a:prstGeom>
          <a:noFill/>
        </p:spPr>
        <p:txBody>
          <a:bodyPr wrap="square" rtlCol="0">
            <a:spAutoFit/>
          </a:bodyPr>
          <a:lstStyle/>
          <a:p>
            <a:r>
              <a:rPr lang="ja-JP" altLang="en-US" sz="600" spc="-10" dirty="0">
                <a:latin typeface="Meiryo UI" pitchFamily="50" charset="-128"/>
                <a:ea typeface="Meiryo UI" pitchFamily="50" charset="-128"/>
                <a:cs typeface="Meiryo UI" pitchFamily="50" charset="-128"/>
              </a:rPr>
              <a:t>●製品の購入には当社の販売条件（</a:t>
            </a:r>
            <a:r>
              <a:rPr lang="en-US" altLang="ja-JP" sz="600" spc="-10" dirty="0">
                <a:latin typeface="Meiryo UI" pitchFamily="50" charset="-128"/>
                <a:ea typeface="Meiryo UI" pitchFamily="50" charset="-128"/>
                <a:cs typeface="Meiryo UI" pitchFamily="50" charset="-128"/>
              </a:rPr>
              <a:t>http://www1.jp.dell.com/content/topics/segtopic.aspx/policy/policy?c=jp&amp;l=ja&amp;s=gen&amp;~section=terms_corp</a:t>
            </a:r>
            <a:r>
              <a:rPr lang="ja-JP" altLang="en-US" sz="600" spc="-10" dirty="0">
                <a:latin typeface="Meiryo UI" pitchFamily="50" charset="-128"/>
                <a:ea typeface="Meiryo UI" pitchFamily="50" charset="-128"/>
                <a:cs typeface="Meiryo UI" pitchFamily="50" charset="-128"/>
              </a:rPr>
              <a:t>）または締結済みの再販売契約書が適用されます</a:t>
            </a:r>
            <a:r>
              <a:rPr lang="ja-JP" altLang="en-US" sz="600" spc="-10" dirty="0" smtClean="0">
                <a:latin typeface="Meiryo UI" pitchFamily="50" charset="-128"/>
                <a:ea typeface="Meiryo UI" pitchFamily="50" charset="-128"/>
                <a:cs typeface="Meiryo UI" pitchFamily="50" charset="-128"/>
              </a:rPr>
              <a:t>。●</a:t>
            </a:r>
            <a:r>
              <a:rPr lang="ja-JP" altLang="en-US" sz="600" spc="-10" dirty="0">
                <a:latin typeface="Meiryo UI" pitchFamily="50" charset="-128"/>
                <a:ea typeface="Meiryo UI" pitchFamily="50" charset="-128"/>
                <a:cs typeface="Meiryo UI" pitchFamily="50" charset="-128"/>
              </a:rPr>
              <a:t>本広告掲載製品は、なくなり次第終了となります。 ●</a:t>
            </a:r>
            <a:r>
              <a:rPr lang="en-US" altLang="ja-JP" sz="600" spc="-10" dirty="0">
                <a:latin typeface="Meiryo UI" pitchFamily="50" charset="-128"/>
                <a:ea typeface="Meiryo UI" pitchFamily="50" charset="-128"/>
                <a:cs typeface="Meiryo UI" pitchFamily="50" charset="-128"/>
              </a:rPr>
              <a:t>DELL EMC </a:t>
            </a:r>
            <a:r>
              <a:rPr lang="ja-JP" altLang="en-US" sz="600" spc="-10" dirty="0">
                <a:latin typeface="Meiryo UI" pitchFamily="50" charset="-128"/>
                <a:ea typeface="Meiryo UI" pitchFamily="50" charset="-128"/>
                <a:cs typeface="Meiryo UI" pitchFamily="50" charset="-128"/>
              </a:rPr>
              <a:t>ロゴは、米国</a:t>
            </a:r>
            <a:r>
              <a:rPr lang="en-US" altLang="ja-JP" sz="600" spc="-10" dirty="0">
                <a:latin typeface="Meiryo UI" pitchFamily="50" charset="-128"/>
                <a:ea typeface="Meiryo UI" pitchFamily="50" charset="-128"/>
                <a:cs typeface="Meiryo UI" pitchFamily="50" charset="-128"/>
              </a:rPr>
              <a:t>Dell Inc.</a:t>
            </a:r>
            <a:r>
              <a:rPr lang="ja-JP" altLang="en-US" sz="600" spc="-10" dirty="0">
                <a:latin typeface="Meiryo UI" pitchFamily="50" charset="-128"/>
                <a:ea typeface="Meiryo UI" pitchFamily="50" charset="-128"/>
                <a:cs typeface="Meiryo UI" pitchFamily="50" charset="-128"/>
              </a:rPr>
              <a:t>の商標または登録商標です。 ● </a:t>
            </a:r>
            <a:r>
              <a:rPr lang="en-US" altLang="ja-JP" sz="600" spc="-10" dirty="0" err="1" smtClean="0">
                <a:latin typeface="Meiryo UI" pitchFamily="50" charset="-128"/>
                <a:ea typeface="Meiryo UI" pitchFamily="50" charset="-128"/>
                <a:cs typeface="Meiryo UI" pitchFamily="50" charset="-128"/>
              </a:rPr>
              <a:t>Aerohive</a:t>
            </a:r>
            <a:r>
              <a:rPr lang="ja-JP" altLang="en-US" sz="600" spc="-10" dirty="0" err="1">
                <a:latin typeface="Meiryo UI" pitchFamily="50" charset="-128"/>
                <a:ea typeface="Meiryo UI" pitchFamily="50" charset="-128"/>
                <a:cs typeface="Meiryo UI" pitchFamily="50" charset="-128"/>
              </a:rPr>
              <a:t>、</a:t>
            </a:r>
            <a:r>
              <a:rPr lang="en-US" altLang="ja-JP" sz="600" spc="-10" dirty="0" err="1" smtClean="0">
                <a:latin typeface="Meiryo UI" pitchFamily="50" charset="-128"/>
                <a:ea typeface="Meiryo UI" pitchFamily="50" charset="-128"/>
                <a:cs typeface="Meiryo UI" pitchFamily="50" charset="-128"/>
              </a:rPr>
              <a:t>HiveManager</a:t>
            </a:r>
            <a:r>
              <a:rPr lang="ja-JP" altLang="en-US" sz="600" spc="-10" dirty="0" smtClean="0">
                <a:latin typeface="Meiryo UI" pitchFamily="50" charset="-128"/>
                <a:ea typeface="Meiryo UI" pitchFamily="50" charset="-128"/>
                <a:cs typeface="Meiryo UI" pitchFamily="50" charset="-128"/>
              </a:rPr>
              <a:t>および</a:t>
            </a:r>
            <a:r>
              <a:rPr lang="en-US" altLang="ja-JP" sz="600" spc="-10" dirty="0" err="1" smtClean="0">
                <a:latin typeface="Meiryo UI" pitchFamily="50" charset="-128"/>
                <a:ea typeface="Meiryo UI" pitchFamily="50" charset="-128"/>
                <a:cs typeface="Meiryo UI" pitchFamily="50" charset="-128"/>
              </a:rPr>
              <a:t>Aerohive</a:t>
            </a:r>
            <a:r>
              <a:rPr lang="ja-JP" altLang="en-US" sz="600" spc="-10" dirty="0">
                <a:latin typeface="Meiryo UI" pitchFamily="50" charset="-128"/>
                <a:ea typeface="Meiryo UI" pitchFamily="50" charset="-128"/>
                <a:cs typeface="Meiryo UI" pitchFamily="50" charset="-128"/>
              </a:rPr>
              <a:t>ロゴ</a:t>
            </a:r>
            <a:r>
              <a:rPr lang="ja-JP" altLang="en-US" sz="600" spc="-10" dirty="0" smtClean="0">
                <a:latin typeface="Meiryo UI" pitchFamily="50" charset="-128"/>
                <a:ea typeface="Meiryo UI" pitchFamily="50" charset="-128"/>
                <a:cs typeface="Meiryo UI" pitchFamily="50" charset="-128"/>
              </a:rPr>
              <a:t>は、米国</a:t>
            </a:r>
            <a:r>
              <a:rPr lang="en-US" altLang="ja-JP" sz="600" spc="-10" dirty="0" err="1" smtClean="0">
                <a:latin typeface="Meiryo UI" pitchFamily="50" charset="-128"/>
                <a:ea typeface="Meiryo UI" pitchFamily="50" charset="-128"/>
                <a:cs typeface="Meiryo UI" pitchFamily="50" charset="-128"/>
              </a:rPr>
              <a:t>Aerohive</a:t>
            </a:r>
            <a:r>
              <a:rPr lang="ja-JP" altLang="en-US" sz="600" spc="-10" dirty="0" smtClean="0">
                <a:latin typeface="Meiryo UI" pitchFamily="50" charset="-128"/>
                <a:ea typeface="Meiryo UI" pitchFamily="50" charset="-128"/>
                <a:cs typeface="Meiryo UI" pitchFamily="50" charset="-128"/>
              </a:rPr>
              <a:t> </a:t>
            </a:r>
            <a:r>
              <a:rPr lang="en-US" altLang="ja-JP" sz="600" spc="-10" dirty="0" smtClean="0">
                <a:latin typeface="Meiryo UI" pitchFamily="50" charset="-128"/>
                <a:ea typeface="Meiryo UI" pitchFamily="50" charset="-128"/>
                <a:cs typeface="Meiryo UI" pitchFamily="50" charset="-128"/>
              </a:rPr>
              <a:t>Networks</a:t>
            </a:r>
            <a:r>
              <a:rPr lang="ja-JP" altLang="en-US" sz="600" spc="-10" dirty="0" smtClean="0">
                <a:latin typeface="Meiryo UI" pitchFamily="50" charset="-128"/>
                <a:ea typeface="Meiryo UI" pitchFamily="50" charset="-128"/>
                <a:cs typeface="Meiryo UI" pitchFamily="50" charset="-128"/>
              </a:rPr>
              <a:t>社の商標または登録商標です。●</a:t>
            </a:r>
            <a:r>
              <a:rPr lang="ja-JP" altLang="en-US" sz="600" spc="-10" dirty="0">
                <a:latin typeface="Meiryo UI" pitchFamily="50" charset="-128"/>
                <a:ea typeface="Meiryo UI" pitchFamily="50" charset="-128"/>
                <a:cs typeface="Meiryo UI" pitchFamily="50" charset="-128"/>
              </a:rPr>
              <a:t>その他の社名および製品名は各社の商標または登録商標です。 ●表示のデル製品の構成はご希望に合わせてスペック</a:t>
            </a:r>
            <a:r>
              <a:rPr lang="ja-JP" altLang="en-US" sz="600" spc="-10" dirty="0" smtClean="0">
                <a:latin typeface="Meiryo UI" pitchFamily="50" charset="-128"/>
                <a:ea typeface="Meiryo UI" pitchFamily="50" charset="-128"/>
                <a:cs typeface="Meiryo UI" pitchFamily="50" charset="-128"/>
              </a:rPr>
              <a:t>を</a:t>
            </a:r>
            <a:r>
              <a:rPr lang="ja-JP" altLang="en-US" sz="600" spc="-10" dirty="0">
                <a:latin typeface="Meiryo UI" pitchFamily="50" charset="-128"/>
                <a:ea typeface="Meiryo UI" pitchFamily="50" charset="-128"/>
                <a:cs typeface="Meiryo UI" pitchFamily="50" charset="-128"/>
              </a:rPr>
              <a:t>変更</a:t>
            </a:r>
            <a:r>
              <a:rPr lang="ja-JP" altLang="en-US" sz="600" spc="-10" dirty="0" smtClean="0">
                <a:latin typeface="Meiryo UI" pitchFamily="50" charset="-128"/>
                <a:ea typeface="Meiryo UI" pitchFamily="50" charset="-128"/>
                <a:cs typeface="Meiryo UI" pitchFamily="50" charset="-128"/>
              </a:rPr>
              <a:t>可能</a:t>
            </a:r>
            <a:r>
              <a:rPr lang="ja-JP" altLang="en-US" sz="600" spc="-10" dirty="0">
                <a:latin typeface="Meiryo UI" pitchFamily="50" charset="-128"/>
                <a:ea typeface="Meiryo UI" pitchFamily="50" charset="-128"/>
                <a:cs typeface="Meiryo UI" pitchFamily="50" charset="-128"/>
              </a:rPr>
              <a:t>です。 ●本書の記載は</a:t>
            </a:r>
            <a:r>
              <a:rPr lang="en-US" altLang="ja-JP" sz="600" spc="-10" dirty="0">
                <a:latin typeface="Meiryo UI" pitchFamily="50" charset="-128"/>
                <a:ea typeface="Meiryo UI" pitchFamily="50" charset="-128"/>
                <a:cs typeface="Meiryo UI" pitchFamily="50" charset="-128"/>
              </a:rPr>
              <a:t>2017</a:t>
            </a:r>
            <a:r>
              <a:rPr lang="ja-JP" altLang="en-US" sz="600" spc="-10" dirty="0">
                <a:latin typeface="Meiryo UI" pitchFamily="50" charset="-128"/>
                <a:ea typeface="Meiryo UI" pitchFamily="50" charset="-128"/>
                <a:cs typeface="Meiryo UI" pitchFamily="50" charset="-128"/>
              </a:rPr>
              <a:t>年</a:t>
            </a:r>
            <a:r>
              <a:rPr lang="en-US" altLang="ja-JP" sz="600" spc="-10" dirty="0" smtClean="0">
                <a:latin typeface="Meiryo UI" pitchFamily="50" charset="-128"/>
                <a:ea typeface="Meiryo UI" pitchFamily="50" charset="-128"/>
                <a:cs typeface="Meiryo UI" pitchFamily="50" charset="-128"/>
              </a:rPr>
              <a:t>12</a:t>
            </a:r>
            <a:r>
              <a:rPr lang="ja-JP" altLang="en-US" sz="600" spc="-10" dirty="0" smtClean="0">
                <a:latin typeface="Meiryo UI" pitchFamily="50" charset="-128"/>
                <a:ea typeface="Meiryo UI" pitchFamily="50" charset="-128"/>
                <a:cs typeface="Meiryo UI" pitchFamily="50" charset="-128"/>
              </a:rPr>
              <a:t>月</a:t>
            </a:r>
            <a:r>
              <a:rPr lang="en-US" altLang="ja-JP" sz="600" spc="-10" dirty="0">
                <a:latin typeface="Meiryo UI" pitchFamily="50" charset="-128"/>
                <a:ea typeface="Meiryo UI" pitchFamily="50" charset="-128"/>
                <a:cs typeface="Meiryo UI" pitchFamily="50" charset="-128"/>
              </a:rPr>
              <a:t>15</a:t>
            </a:r>
            <a:r>
              <a:rPr lang="ja-JP" altLang="en-US" sz="600" spc="-10" dirty="0" smtClean="0">
                <a:latin typeface="Meiryo UI" pitchFamily="50" charset="-128"/>
                <a:ea typeface="Meiryo UI" pitchFamily="50" charset="-128"/>
                <a:cs typeface="Meiryo UI" pitchFamily="50" charset="-128"/>
              </a:rPr>
              <a:t>日</a:t>
            </a:r>
            <a:r>
              <a:rPr lang="ja-JP" altLang="en-US" sz="600" spc="-10" dirty="0">
                <a:latin typeface="Meiryo UI" pitchFamily="50" charset="-128"/>
                <a:ea typeface="Meiryo UI" pitchFamily="50" charset="-128"/>
                <a:cs typeface="Meiryo UI" pitchFamily="50" charset="-128"/>
              </a:rPr>
              <a:t>現在のもので、記載されている内容・外観・価格及び仕様は予告なく変更される場合があります。 ●ご注文頂いた各構成部品は当社裁量により同等又はそれ以上の機能を有する部品に変更される場合があります。</a:t>
            </a:r>
            <a:endParaRPr kumimoji="1" lang="ja-JP" altLang="en-US" sz="600" spc="-10" dirty="0">
              <a:latin typeface="Meiryo UI" pitchFamily="50" charset="-128"/>
              <a:ea typeface="Meiryo UI" pitchFamily="50" charset="-128"/>
              <a:cs typeface="Meiryo UI" pitchFamily="50" charset="-128"/>
            </a:endParaRPr>
          </a:p>
        </p:txBody>
      </p:sp>
      <p:sp>
        <p:nvSpPr>
          <p:cNvPr id="37" name="正方形/長方形 36"/>
          <p:cNvSpPr/>
          <p:nvPr/>
        </p:nvSpPr>
        <p:spPr>
          <a:xfrm>
            <a:off x="-6500" y="1394124"/>
            <a:ext cx="6676281" cy="162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882442" y="1959585"/>
            <a:ext cx="2861681" cy="830997"/>
          </a:xfrm>
          <a:prstGeom prst="rect">
            <a:avLst/>
          </a:prstGeom>
          <a:noFill/>
        </p:spPr>
        <p:txBody>
          <a:bodyPr wrap="none" rtlCol="0">
            <a:spAutoFit/>
          </a:bodyPr>
          <a:lstStyle/>
          <a:p>
            <a:pPr marL="171450" indent="-171450">
              <a:buFont typeface="Wingdings" panose="05000000000000000000" pitchFamily="2" charset="2"/>
              <a:buChar char="Ø"/>
            </a:pPr>
            <a:r>
              <a:rPr lang="en-US" altLang="ja-JP" sz="1200" dirty="0" smtClean="0">
                <a:latin typeface="メイリオ" panose="020B0604030504040204" pitchFamily="50" charset="-128"/>
                <a:ea typeface="メイリオ" panose="020B0604030504040204" pitchFamily="50" charset="-128"/>
              </a:rPr>
              <a:t>AP</a:t>
            </a:r>
            <a:r>
              <a:rPr lang="ja-JP" altLang="en-US" sz="1200" dirty="0" smtClean="0">
                <a:latin typeface="メイリオ" panose="020B0604030504040204" pitchFamily="50" charset="-128"/>
                <a:ea typeface="メイリオ" panose="020B0604030504040204" pitchFamily="50" charset="-128"/>
              </a:rPr>
              <a:t>（アクセスポイント）を接続する</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だけで</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すぐに</a:t>
            </a:r>
            <a:r>
              <a:rPr lang="en-US" altLang="ja-JP" sz="1200" dirty="0" smtClean="0">
                <a:latin typeface="メイリオ" panose="020B0604030504040204" pitchFamily="50" charset="-128"/>
                <a:ea typeface="メイリオ" panose="020B0604030504040204" pitchFamily="50" charset="-128"/>
              </a:rPr>
              <a:t>Wi-Fi</a:t>
            </a:r>
            <a:r>
              <a:rPr lang="ja-JP" altLang="en-US" sz="1200" dirty="0" smtClean="0">
                <a:latin typeface="メイリオ" panose="020B0604030504040204" pitchFamily="50" charset="-128"/>
                <a:ea typeface="メイリオ" panose="020B0604030504040204" pitchFamily="50" charset="-128"/>
              </a:rPr>
              <a:t>が使えます。</a:t>
            </a:r>
            <a:endParaRPr lang="en-US" altLang="ja-JP" sz="1200" dirty="0">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lang="ja-JP" altLang="en-US" sz="1200" dirty="0" smtClean="0">
                <a:latin typeface="メイリオ" panose="020B0604030504040204" pitchFamily="50" charset="-128"/>
                <a:ea typeface="メイリオ" panose="020B0604030504040204" pitchFamily="50" charset="-128"/>
              </a:rPr>
              <a:t>増設時も接続するだけ。</a:t>
            </a:r>
            <a:endParaRPr lang="en-US" altLang="ja-JP" sz="1200" dirty="0" smtClean="0">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故障時</a:t>
            </a:r>
            <a:r>
              <a:rPr lang="ja-JP" altLang="en-US" sz="1200" dirty="0" smtClean="0">
                <a:latin typeface="メイリオ" panose="020B0604030504040204" pitchFamily="50" charset="-128"/>
                <a:ea typeface="メイリオ" panose="020B0604030504040204" pitchFamily="50" charset="-128"/>
              </a:rPr>
              <a:t>も</a:t>
            </a:r>
            <a:r>
              <a:rPr lang="en-US" altLang="ja-JP" sz="1200" dirty="0" smtClean="0">
                <a:latin typeface="メイリオ" panose="020B0604030504040204" pitchFamily="50" charset="-128"/>
                <a:ea typeface="メイリオ" panose="020B0604030504040204" pitchFamily="50" charset="-128"/>
              </a:rPr>
              <a:t>AP</a:t>
            </a:r>
            <a:r>
              <a:rPr lang="ja-JP" altLang="en-US" sz="1200" dirty="0" smtClean="0">
                <a:latin typeface="メイリオ" panose="020B0604030504040204" pitchFamily="50" charset="-128"/>
                <a:ea typeface="メイリオ" panose="020B0604030504040204" pitchFamily="50" charset="-128"/>
              </a:rPr>
              <a:t>を入れ替えるだけ。</a:t>
            </a:r>
            <a:endParaRPr lang="en-US" altLang="ja-JP" sz="1200" dirty="0">
              <a:latin typeface="メイリオ" panose="020B0604030504040204" pitchFamily="50" charset="-128"/>
              <a:ea typeface="メイリオ" panose="020B0604030504040204" pitchFamily="50" charset="-128"/>
            </a:endParaRPr>
          </a:p>
        </p:txBody>
      </p:sp>
      <p:pic>
        <p:nvPicPr>
          <p:cNvPr id="39" name="図 38"/>
          <p:cNvPicPr>
            <a:picLocks noChangeAspect="1"/>
          </p:cNvPicPr>
          <p:nvPr/>
        </p:nvPicPr>
        <p:blipFill>
          <a:blip r:embed="rId3"/>
          <a:stretch>
            <a:fillRect/>
          </a:stretch>
        </p:blipFill>
        <p:spPr>
          <a:xfrm>
            <a:off x="3692837" y="1330630"/>
            <a:ext cx="3124813" cy="1351818"/>
          </a:xfrm>
          <a:prstGeom prst="rect">
            <a:avLst/>
          </a:prstGeom>
        </p:spPr>
      </p:pic>
      <p:sp>
        <p:nvSpPr>
          <p:cNvPr id="40" name="テキスト ボックス 39"/>
          <p:cNvSpPr txBox="1"/>
          <p:nvPr/>
        </p:nvSpPr>
        <p:spPr>
          <a:xfrm>
            <a:off x="856247" y="1461439"/>
            <a:ext cx="2236510" cy="553998"/>
          </a:xfrm>
          <a:prstGeom prst="rect">
            <a:avLst/>
          </a:prstGeom>
          <a:noFill/>
        </p:spPr>
        <p:txBody>
          <a:bodyPr wrap="non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自動プロビジョニング</a:t>
            </a:r>
            <a:endParaRPr kumimoji="1" lang="en-US" altLang="ja-JP" sz="1600" b="1" dirty="0" smtClean="0">
              <a:solidFill>
                <a:srgbClr val="FF0000"/>
              </a:solidFill>
              <a:latin typeface="メイリオ" panose="020B0604030504040204" pitchFamily="50" charset="-128"/>
              <a:ea typeface="メイリオ" panose="020B0604030504040204" pitchFamily="50" charset="-128"/>
            </a:endParaRPr>
          </a:p>
          <a:p>
            <a:r>
              <a:rPr lang="ja-JP" altLang="en-US" sz="1400" b="1" dirty="0" smtClean="0">
                <a:solidFill>
                  <a:srgbClr val="03AF9B"/>
                </a:solidFill>
                <a:latin typeface="メイリオ" panose="020B0604030504040204" pitchFamily="50" charset="-128"/>
                <a:ea typeface="メイリオ" panose="020B0604030504040204" pitchFamily="50" charset="-128"/>
              </a:rPr>
              <a:t>接続するだけ </a:t>
            </a:r>
            <a:endParaRPr kumimoji="1" lang="ja-JP" altLang="en-US" sz="1400" b="1" dirty="0">
              <a:solidFill>
                <a:srgbClr val="03AF9B"/>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140228" y="1453760"/>
            <a:ext cx="432513" cy="435379"/>
          </a:xfrm>
          <a:prstGeom prst="rect">
            <a:avLst/>
          </a:prstGeom>
          <a:solidFill>
            <a:srgbClr val="03B5B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3</a:t>
            </a:r>
            <a:endParaRPr kumimoji="1" lang="ja-JP" altLang="en-US" dirty="0"/>
          </a:p>
        </p:txBody>
      </p:sp>
      <p:sp>
        <p:nvSpPr>
          <p:cNvPr id="56" name="Title 1"/>
          <p:cNvSpPr txBox="1">
            <a:spLocks/>
          </p:cNvSpPr>
          <p:nvPr/>
        </p:nvSpPr>
        <p:spPr>
          <a:xfrm>
            <a:off x="4945024" y="3778773"/>
            <a:ext cx="609600" cy="640080"/>
          </a:xfrm>
          <a:prstGeom prst="rect">
            <a:avLst/>
          </a:prstGeom>
        </p:spPr>
        <p:txBody>
          <a:bodyPr/>
          <a:lstStyle>
            <a:lvl1pPr algn="l" rtl="0" eaLnBrk="1" fontAlgn="base" hangingPunct="1">
              <a:lnSpc>
                <a:spcPct val="90000"/>
              </a:lnSpc>
              <a:spcBef>
                <a:spcPct val="0"/>
              </a:spcBef>
              <a:spcAft>
                <a:spcPct val="0"/>
              </a:spcAft>
              <a:defRPr kumimoji="1"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kumimoji="1" sz="3200" b="1">
                <a:solidFill>
                  <a:schemeClr val="accent1"/>
                </a:solidFill>
                <a:latin typeface="Arial Black" pitchFamily="34" charset="0"/>
              </a:defRPr>
            </a:lvl2pPr>
            <a:lvl3pPr algn="l" rtl="0" eaLnBrk="1" fontAlgn="base" hangingPunct="1">
              <a:lnSpc>
                <a:spcPct val="80000"/>
              </a:lnSpc>
              <a:spcBef>
                <a:spcPct val="0"/>
              </a:spcBef>
              <a:spcAft>
                <a:spcPct val="0"/>
              </a:spcAft>
              <a:defRPr kumimoji="1" sz="3200" b="1">
                <a:solidFill>
                  <a:schemeClr val="accent1"/>
                </a:solidFill>
                <a:latin typeface="Arial Black" pitchFamily="34" charset="0"/>
              </a:defRPr>
            </a:lvl3pPr>
            <a:lvl4pPr algn="l" rtl="0" eaLnBrk="1" fontAlgn="base" hangingPunct="1">
              <a:lnSpc>
                <a:spcPct val="80000"/>
              </a:lnSpc>
              <a:spcBef>
                <a:spcPct val="0"/>
              </a:spcBef>
              <a:spcAft>
                <a:spcPct val="0"/>
              </a:spcAft>
              <a:defRPr kumimoji="1" sz="3200" b="1">
                <a:solidFill>
                  <a:schemeClr val="accent1"/>
                </a:solidFill>
                <a:latin typeface="Arial Black" pitchFamily="34" charset="0"/>
              </a:defRPr>
            </a:lvl4pPr>
            <a:lvl5pPr algn="l" rtl="0" eaLnBrk="1" fontAlgn="base" hangingPunct="1">
              <a:lnSpc>
                <a:spcPct val="80000"/>
              </a:lnSpc>
              <a:spcBef>
                <a:spcPct val="0"/>
              </a:spcBef>
              <a:spcAft>
                <a:spcPct val="0"/>
              </a:spcAft>
              <a:defRPr kumimoji="1"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kumimoji="1"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kumimoji="1"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kumimoji="1"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kumimoji="1" sz="4400" b="1">
                <a:solidFill>
                  <a:schemeClr val="accent1"/>
                </a:solidFill>
                <a:latin typeface="Arial Black" pitchFamily="34" charset="0"/>
              </a:defRPr>
            </a:lvl9pPr>
          </a:lstStyle>
          <a:p>
            <a:endParaRPr lang="en-US" sz="2400" kern="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028470" y="3099341"/>
            <a:ext cx="3009414" cy="1969770"/>
          </a:xfrm>
          <a:prstGeom prst="rect">
            <a:avLst/>
          </a:prstGeom>
          <a:noFill/>
        </p:spPr>
        <p:txBody>
          <a:bodyPr wrap="none" rtlCol="0">
            <a:spAutoFit/>
          </a:bodyPr>
          <a:lstStyle/>
          <a:p>
            <a:r>
              <a:rPr lang="ja-JP" altLang="en-US" sz="1600" b="1" dirty="0" smtClean="0">
                <a:solidFill>
                  <a:srgbClr val="FF0000"/>
                </a:solidFill>
                <a:latin typeface="メイリオ" panose="020B0604030504040204" pitchFamily="50" charset="-128"/>
                <a:ea typeface="メイリオ" panose="020B0604030504040204" pitchFamily="50" charset="-128"/>
              </a:rPr>
              <a:t>セキュリティ向上</a:t>
            </a:r>
            <a:endParaRPr lang="en-US" altLang="ja-JP" sz="1600" b="1" dirty="0" smtClean="0">
              <a:solidFill>
                <a:srgbClr val="FF9900"/>
              </a:solidFill>
              <a:latin typeface="メイリオ" panose="020B0604030504040204" pitchFamily="50" charset="-128"/>
              <a:ea typeface="メイリオ" panose="020B0604030504040204" pitchFamily="50" charset="-128"/>
            </a:endParaRPr>
          </a:p>
          <a:p>
            <a:r>
              <a:rPr lang="ja-JP" altLang="en-US" sz="1600" b="1" dirty="0">
                <a:solidFill>
                  <a:srgbClr val="03AF9B"/>
                </a:solidFill>
                <a:latin typeface="メイリオ" panose="020B0604030504040204" pitchFamily="50" charset="-128"/>
                <a:ea typeface="メイリオ" panose="020B0604030504040204" pitchFamily="50" charset="-128"/>
              </a:rPr>
              <a:t>独自</a:t>
            </a:r>
            <a:r>
              <a:rPr lang="ja-JP" altLang="en-US" sz="1600" b="1" dirty="0" smtClean="0">
                <a:solidFill>
                  <a:srgbClr val="03AF9B"/>
                </a:solidFill>
                <a:latin typeface="メイリオ" panose="020B0604030504040204" pitchFamily="50" charset="-128"/>
                <a:ea typeface="メイリオ" panose="020B0604030504040204" pitchFamily="50" charset="-128"/>
              </a:rPr>
              <a:t>認証</a:t>
            </a:r>
            <a:r>
              <a:rPr lang="en-US" altLang="ja-JP" sz="1600" b="1" dirty="0" smtClean="0">
                <a:solidFill>
                  <a:srgbClr val="03AF9B"/>
                </a:solidFill>
                <a:latin typeface="メイリオ" panose="020B0604030504040204" pitchFamily="50" charset="-128"/>
                <a:ea typeface="メイリオ" panose="020B0604030504040204" pitchFamily="50" charset="-128"/>
              </a:rPr>
              <a:t>PPSK(</a:t>
            </a:r>
            <a:r>
              <a:rPr lang="ja-JP" altLang="en-US" sz="1600" b="1" dirty="0" smtClean="0">
                <a:solidFill>
                  <a:srgbClr val="03AF9B"/>
                </a:solidFill>
                <a:latin typeface="メイリオ" panose="020B0604030504040204" pitchFamily="50" charset="-128"/>
                <a:ea typeface="メイリオ" panose="020B0604030504040204" pitchFamily="50" charset="-128"/>
              </a:rPr>
              <a:t>特許出願中）</a:t>
            </a:r>
            <a:endParaRPr lang="en-US" altLang="ja-JP" sz="1600" b="1" dirty="0" smtClean="0">
              <a:solidFill>
                <a:srgbClr val="03AF9B"/>
              </a:solidFill>
              <a:latin typeface="メイリオ" panose="020B0604030504040204" pitchFamily="50" charset="-128"/>
              <a:ea typeface="メイリオ" panose="020B0604030504040204" pitchFamily="50" charset="-128"/>
            </a:endParaRPr>
          </a:p>
          <a:p>
            <a:r>
              <a:rPr lang="ja-JP" altLang="ja-JP" sz="1200" b="1" dirty="0" smtClean="0">
                <a:solidFill>
                  <a:srgbClr val="03AF9B"/>
                </a:solidFill>
                <a:latin typeface="メイリオ" panose="020B0604030504040204" pitchFamily="50" charset="-128"/>
                <a:ea typeface="メイリオ" panose="020B0604030504040204" pitchFamily="50" charset="-128"/>
              </a:rPr>
              <a:t>（</a:t>
            </a:r>
            <a:r>
              <a:rPr lang="ja-JP" altLang="en-US" sz="1200" b="1" dirty="0" smtClean="0">
                <a:solidFill>
                  <a:srgbClr val="03AF9B"/>
                </a:solidFill>
                <a:latin typeface="メイリオ" panose="020B0604030504040204" pitchFamily="50" charset="-128"/>
                <a:ea typeface="メイリオ" panose="020B0604030504040204" pitchFamily="50" charset="-128"/>
              </a:rPr>
              <a:t>プライベート </a:t>
            </a:r>
            <a:r>
              <a:rPr lang="en-US" altLang="ja-JP" sz="1200" b="1" dirty="0" smtClean="0">
                <a:solidFill>
                  <a:srgbClr val="03AF9B"/>
                </a:solidFill>
                <a:latin typeface="メイリオ" panose="020B0604030504040204" pitchFamily="50" charset="-128"/>
                <a:ea typeface="メイリオ" panose="020B0604030504040204" pitchFamily="50" charset="-128"/>
              </a:rPr>
              <a:t>Pre-Shared </a:t>
            </a:r>
            <a:r>
              <a:rPr lang="en-US" altLang="ja-JP" sz="1200" b="1" dirty="0">
                <a:solidFill>
                  <a:srgbClr val="03AF9B"/>
                </a:solidFill>
                <a:latin typeface="メイリオ" panose="020B0604030504040204" pitchFamily="50" charset="-128"/>
                <a:ea typeface="メイリオ" panose="020B0604030504040204" pitchFamily="50" charset="-128"/>
              </a:rPr>
              <a:t>Key</a:t>
            </a:r>
            <a:r>
              <a:rPr lang="ja-JP" altLang="ja-JP" sz="1200" b="1" dirty="0" smtClean="0">
                <a:solidFill>
                  <a:srgbClr val="03AF9B"/>
                </a:solidFill>
                <a:latin typeface="メイリオ" panose="020B0604030504040204" pitchFamily="50" charset="-128"/>
                <a:ea typeface="メイリオ" panose="020B0604030504040204" pitchFamily="50" charset="-128"/>
              </a:rPr>
              <a:t>）</a:t>
            </a:r>
            <a:endParaRPr lang="en-US" altLang="ja-JP" sz="1200" b="1" dirty="0" smtClean="0">
              <a:solidFill>
                <a:srgbClr val="03AF9B"/>
              </a:solidFill>
              <a:latin typeface="メイリオ" panose="020B0604030504040204" pitchFamily="50" charset="-128"/>
              <a:ea typeface="メイリオ" panose="020B0604030504040204" pitchFamily="50" charset="-128"/>
            </a:endParaRPr>
          </a:p>
          <a:p>
            <a:pPr marL="171450" indent="-171450">
              <a:buFont typeface="Wingdings" panose="05000000000000000000" pitchFamily="2" charset="2"/>
              <a:buChar char="Ø"/>
            </a:pPr>
            <a:r>
              <a:rPr kumimoji="1" lang="ja-JP" altLang="en-US" sz="1200" dirty="0" smtClean="0">
                <a:latin typeface="メイリオ" panose="020B0604030504040204" pitchFamily="50" charset="-128"/>
                <a:ea typeface="メイリオ" panose="020B0604030504040204" pitchFamily="50" charset="-128"/>
              </a:rPr>
              <a:t>高価で複雑な</a:t>
            </a:r>
            <a:r>
              <a:rPr kumimoji="1" lang="en-US" altLang="ja-JP" sz="1200" dirty="0" smtClean="0">
                <a:latin typeface="メイリオ" panose="020B0604030504040204" pitchFamily="50" charset="-128"/>
                <a:ea typeface="メイリオ" panose="020B0604030504040204" pitchFamily="50" charset="-128"/>
              </a:rPr>
              <a:t>Radius</a:t>
            </a:r>
            <a:r>
              <a:rPr kumimoji="1" lang="ja-JP" altLang="en-US" sz="1200" dirty="0" smtClean="0">
                <a:latin typeface="メイリオ" panose="020B0604030504040204" pitchFamily="50" charset="-128"/>
                <a:ea typeface="メイリオ" panose="020B0604030504040204" pitchFamily="50" charset="-128"/>
              </a:rPr>
              <a:t>サーバーのような</a:t>
            </a:r>
            <a:endParaRPr kumimoji="1"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認証</a:t>
            </a:r>
            <a:r>
              <a:rPr lang="ja-JP" altLang="en-US" sz="1200" dirty="0">
                <a:latin typeface="メイリオ" panose="020B0604030504040204" pitchFamily="50" charset="-128"/>
                <a:ea typeface="メイリオ" panose="020B0604030504040204" pitchFamily="50" charset="-128"/>
              </a:rPr>
              <a:t>サーバ</a:t>
            </a:r>
            <a:r>
              <a:rPr lang="ja-JP" altLang="en-US" sz="1200" dirty="0" smtClean="0">
                <a:latin typeface="メイリオ" panose="020B0604030504040204" pitchFamily="50" charset="-128"/>
                <a:ea typeface="メイリオ" panose="020B0604030504040204" pitchFamily="50" charset="-128"/>
              </a:rPr>
              <a:t>ーを導入することなく、</a:t>
            </a:r>
            <a:endParaRPr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　</a:t>
            </a:r>
            <a:r>
              <a:rPr lang="ja-JP" altLang="en-US" sz="1200" dirty="0">
                <a:ea typeface="メイリオ" panose="020B0604030504040204" pitchFamily="50" charset="-128"/>
                <a:cs typeface="メイリオ" panose="020B0604030504040204" pitchFamily="50" charset="-128"/>
              </a:rPr>
              <a:t>セキュアーなアクセスとデバイス</a:t>
            </a:r>
            <a:r>
              <a:rPr lang="ja-JP" altLang="en-US" sz="1200" dirty="0" smtClean="0">
                <a:ea typeface="メイリオ" panose="020B0604030504040204" pitchFamily="50" charset="-128"/>
                <a:cs typeface="メイリオ" panose="020B0604030504040204" pitchFamily="50" charset="-128"/>
              </a:rPr>
              <a:t>種別</a:t>
            </a:r>
            <a:endParaRPr lang="en-US" altLang="ja-JP" sz="1200" dirty="0" smtClean="0">
              <a:ea typeface="メイリオ" panose="020B0604030504040204" pitchFamily="50" charset="-128"/>
              <a:cs typeface="メイリオ" panose="020B0604030504040204" pitchFamily="50" charset="-128"/>
            </a:endParaRPr>
          </a:p>
          <a:p>
            <a:r>
              <a:rPr lang="ja-JP" altLang="en-US" sz="1200" dirty="0">
                <a:ea typeface="メイリオ" panose="020B0604030504040204" pitchFamily="50" charset="-128"/>
                <a:cs typeface="メイリオ" panose="020B0604030504040204" pitchFamily="50" charset="-128"/>
              </a:rPr>
              <a:t>　</a:t>
            </a:r>
            <a:r>
              <a:rPr lang="ja-JP" altLang="en-US" sz="1200" dirty="0" smtClean="0">
                <a:ea typeface="メイリオ" panose="020B0604030504040204" pitchFamily="50" charset="-128"/>
                <a:cs typeface="メイリオ" panose="020B0604030504040204" pitchFamily="50" charset="-128"/>
              </a:rPr>
              <a:t>毎に異なる</a:t>
            </a:r>
            <a:r>
              <a:rPr lang="ja-JP" altLang="en-US" sz="1200" dirty="0">
                <a:ea typeface="メイリオ" panose="020B0604030504040204" pitchFamily="50" charset="-128"/>
                <a:cs typeface="メイリオ" panose="020B0604030504040204" pitchFamily="50" charset="-128"/>
              </a:rPr>
              <a:t>ロールのアサインが</a:t>
            </a:r>
            <a:r>
              <a:rPr lang="ja-JP" altLang="en-US" sz="1200" dirty="0" smtClean="0">
                <a:ea typeface="メイリオ" panose="020B0604030504040204" pitchFamily="50" charset="-128"/>
                <a:cs typeface="メイリオ" panose="020B0604030504040204" pitchFamily="50" charset="-128"/>
              </a:rPr>
              <a:t>可能。</a:t>
            </a:r>
            <a:endParaRPr lang="ja-JP" altLang="en-US" sz="1200" dirty="0">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　</a:t>
            </a:r>
            <a:r>
              <a:rPr kumimoji="1" lang="en-US" altLang="ja-JP" sz="1200" dirty="0" smtClean="0">
                <a:latin typeface="メイリオ" panose="020B0604030504040204" pitchFamily="50" charset="-128"/>
                <a:ea typeface="メイリオ" panose="020B0604030504040204" pitchFamily="50" charset="-128"/>
              </a:rPr>
              <a:t>802.1X</a:t>
            </a:r>
            <a:r>
              <a:rPr kumimoji="1" lang="ja-JP" altLang="en-US" sz="1200" dirty="0" smtClean="0">
                <a:latin typeface="メイリオ" panose="020B0604030504040204" pitchFamily="50" charset="-128"/>
                <a:ea typeface="メイリオ" panose="020B0604030504040204" pitchFamily="50" charset="-128"/>
              </a:rPr>
              <a:t>ももちろんサポート。</a:t>
            </a:r>
            <a:endParaRPr kumimoji="1" lang="en-US" altLang="ja-JP" sz="1200" dirty="0" smtClean="0">
              <a:latin typeface="メイリオ" panose="020B0604030504040204" pitchFamily="50" charset="-128"/>
              <a:ea typeface="メイリオ" panose="020B0604030504040204" pitchFamily="50" charset="-128"/>
            </a:endParaRPr>
          </a:p>
          <a:p>
            <a:endParaRPr kumimoji="1" lang="ja-JP" altLang="en-US" b="1" dirty="0">
              <a:solidFill>
                <a:srgbClr val="FF9900"/>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157819" y="3001589"/>
            <a:ext cx="432513" cy="435379"/>
          </a:xfrm>
          <a:prstGeom prst="rect">
            <a:avLst/>
          </a:prstGeom>
          <a:solidFill>
            <a:srgbClr val="03B5B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4</a:t>
            </a:r>
          </a:p>
        </p:txBody>
      </p:sp>
      <p:pic>
        <p:nvPicPr>
          <p:cNvPr id="59" name="図 58"/>
          <p:cNvPicPr>
            <a:picLocks noChangeAspect="1"/>
          </p:cNvPicPr>
          <p:nvPr/>
        </p:nvPicPr>
        <p:blipFill>
          <a:blip r:embed="rId4"/>
          <a:stretch>
            <a:fillRect/>
          </a:stretch>
        </p:blipFill>
        <p:spPr>
          <a:xfrm>
            <a:off x="4459529" y="3164467"/>
            <a:ext cx="2190187" cy="1662865"/>
          </a:xfrm>
          <a:prstGeom prst="rect">
            <a:avLst/>
          </a:prstGeom>
        </p:spPr>
      </p:pic>
      <p:sp>
        <p:nvSpPr>
          <p:cNvPr id="60" name="Title 1"/>
          <p:cNvSpPr txBox="1">
            <a:spLocks/>
          </p:cNvSpPr>
          <p:nvPr/>
        </p:nvSpPr>
        <p:spPr>
          <a:xfrm>
            <a:off x="5032412" y="5548128"/>
            <a:ext cx="609600" cy="640080"/>
          </a:xfrm>
          <a:prstGeom prst="rect">
            <a:avLst/>
          </a:prstGeom>
        </p:spPr>
        <p:txBody>
          <a:bodyPr/>
          <a:lstStyle>
            <a:lvl1pPr algn="l" rtl="0" eaLnBrk="1" fontAlgn="base" hangingPunct="1">
              <a:lnSpc>
                <a:spcPct val="90000"/>
              </a:lnSpc>
              <a:spcBef>
                <a:spcPct val="0"/>
              </a:spcBef>
              <a:spcAft>
                <a:spcPct val="0"/>
              </a:spcAft>
              <a:defRPr kumimoji="1" sz="2800" b="0" cap="none" baseline="0">
                <a:solidFill>
                  <a:schemeClr val="bg1"/>
                </a:solidFill>
                <a:latin typeface="+mj-lt"/>
                <a:ea typeface="Museo Sans For Dell" panose="02000000000000000000" pitchFamily="2" charset="0"/>
                <a:cs typeface="+mj-cs"/>
              </a:defRPr>
            </a:lvl1pPr>
            <a:lvl2pPr algn="l" rtl="0" eaLnBrk="1" fontAlgn="base" hangingPunct="1">
              <a:lnSpc>
                <a:spcPct val="80000"/>
              </a:lnSpc>
              <a:spcBef>
                <a:spcPct val="0"/>
              </a:spcBef>
              <a:spcAft>
                <a:spcPct val="0"/>
              </a:spcAft>
              <a:defRPr kumimoji="1" sz="3200" b="1">
                <a:solidFill>
                  <a:schemeClr val="accent1"/>
                </a:solidFill>
                <a:latin typeface="Arial Black" pitchFamily="34" charset="0"/>
              </a:defRPr>
            </a:lvl2pPr>
            <a:lvl3pPr algn="l" rtl="0" eaLnBrk="1" fontAlgn="base" hangingPunct="1">
              <a:lnSpc>
                <a:spcPct val="80000"/>
              </a:lnSpc>
              <a:spcBef>
                <a:spcPct val="0"/>
              </a:spcBef>
              <a:spcAft>
                <a:spcPct val="0"/>
              </a:spcAft>
              <a:defRPr kumimoji="1" sz="3200" b="1">
                <a:solidFill>
                  <a:schemeClr val="accent1"/>
                </a:solidFill>
                <a:latin typeface="Arial Black" pitchFamily="34" charset="0"/>
              </a:defRPr>
            </a:lvl3pPr>
            <a:lvl4pPr algn="l" rtl="0" eaLnBrk="1" fontAlgn="base" hangingPunct="1">
              <a:lnSpc>
                <a:spcPct val="80000"/>
              </a:lnSpc>
              <a:spcBef>
                <a:spcPct val="0"/>
              </a:spcBef>
              <a:spcAft>
                <a:spcPct val="0"/>
              </a:spcAft>
              <a:defRPr kumimoji="1" sz="3200" b="1">
                <a:solidFill>
                  <a:schemeClr val="accent1"/>
                </a:solidFill>
                <a:latin typeface="Arial Black" pitchFamily="34" charset="0"/>
              </a:defRPr>
            </a:lvl4pPr>
            <a:lvl5pPr algn="l" rtl="0" eaLnBrk="1" fontAlgn="base" hangingPunct="1">
              <a:lnSpc>
                <a:spcPct val="80000"/>
              </a:lnSpc>
              <a:spcBef>
                <a:spcPct val="0"/>
              </a:spcBef>
              <a:spcAft>
                <a:spcPct val="0"/>
              </a:spcAft>
              <a:defRPr kumimoji="1"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kumimoji="1"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kumimoji="1"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kumimoji="1"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kumimoji="1" sz="4400" b="1">
                <a:solidFill>
                  <a:schemeClr val="accent1"/>
                </a:solidFill>
                <a:latin typeface="Arial Black" pitchFamily="34" charset="0"/>
              </a:defRPr>
            </a:lvl9pPr>
          </a:lstStyle>
          <a:p>
            <a:endParaRPr lang="en-US" sz="2400" kern="0" dirty="0">
              <a:solidFill>
                <a:schemeClr val="tx1"/>
              </a:solidFill>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1136711" y="5115781"/>
            <a:ext cx="3041217" cy="923330"/>
          </a:xfrm>
          <a:prstGeom prst="rect">
            <a:avLst/>
          </a:prstGeom>
          <a:noFill/>
        </p:spPr>
        <p:txBody>
          <a:bodyPr wrap="none" rtlCol="0">
            <a:spAutoFit/>
          </a:bodyPr>
          <a:lstStyle/>
          <a:p>
            <a:r>
              <a:rPr lang="ja-JP" altLang="en-US" sz="1600" b="1" dirty="0" smtClean="0">
                <a:solidFill>
                  <a:srgbClr val="FF0000"/>
                </a:solidFill>
                <a:latin typeface="メイリオ" panose="020B0604030504040204" pitchFamily="50" charset="-128"/>
                <a:ea typeface="メイリオ" panose="020B0604030504040204" pitchFamily="50" charset="-128"/>
              </a:rPr>
              <a:t>高性能</a:t>
            </a:r>
            <a:r>
              <a:rPr lang="en-US" altLang="ja-JP" sz="1600" b="1" dirty="0" smtClean="0">
                <a:solidFill>
                  <a:srgbClr val="FF0000"/>
                </a:solidFill>
                <a:latin typeface="メイリオ" panose="020B0604030504040204" pitchFamily="50" charset="-128"/>
                <a:ea typeface="メイリオ" panose="020B0604030504040204" pitchFamily="50" charset="-128"/>
              </a:rPr>
              <a:t>AP(</a:t>
            </a:r>
            <a:r>
              <a:rPr lang="ja-JP" altLang="en-US" sz="1600" b="1" dirty="0" smtClean="0">
                <a:solidFill>
                  <a:srgbClr val="FF0000"/>
                </a:solidFill>
                <a:latin typeface="メイリオ" panose="020B0604030504040204" pitchFamily="50" charset="-128"/>
                <a:ea typeface="メイリオ" panose="020B0604030504040204" pitchFamily="50" charset="-128"/>
              </a:rPr>
              <a:t>アクセスポイント）</a:t>
            </a:r>
            <a:endParaRPr lang="en-US" altLang="ja-JP" sz="1600" b="1" dirty="0" smtClean="0">
              <a:solidFill>
                <a:srgbClr val="FF0000"/>
              </a:solidFill>
              <a:latin typeface="メイリオ" panose="020B0604030504040204" pitchFamily="50" charset="-128"/>
              <a:ea typeface="メイリオ" panose="020B0604030504040204" pitchFamily="50" charset="-128"/>
            </a:endParaRPr>
          </a:p>
          <a:p>
            <a:r>
              <a:rPr lang="en-US" altLang="ja-JP" sz="1400" b="1" dirty="0" smtClean="0">
                <a:solidFill>
                  <a:srgbClr val="03AF9B"/>
                </a:solidFill>
                <a:latin typeface="メイリオ" panose="020B0604030504040204" pitchFamily="50" charset="-128"/>
                <a:ea typeface="メイリオ" panose="020B0604030504040204" pitchFamily="50" charset="-128"/>
              </a:rPr>
              <a:t>Dual Core CPU</a:t>
            </a:r>
            <a:r>
              <a:rPr lang="ja-JP" altLang="en-US" sz="1400" b="1" dirty="0">
                <a:solidFill>
                  <a:srgbClr val="03AF9B"/>
                </a:solidFill>
                <a:latin typeface="メイリオ" panose="020B0604030504040204" pitchFamily="50" charset="-128"/>
                <a:ea typeface="メイリオ" panose="020B0604030504040204" pitchFamily="50" charset="-128"/>
              </a:rPr>
              <a:t>搭載</a:t>
            </a:r>
            <a:endParaRPr lang="en-US" altLang="ja-JP" sz="1400" b="1" dirty="0" smtClean="0">
              <a:solidFill>
                <a:srgbClr val="03AF9B"/>
              </a:solidFill>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高性能</a:t>
            </a:r>
            <a:r>
              <a:rPr kumimoji="1" lang="en-US" altLang="ja-JP" sz="1200" dirty="0" smtClean="0">
                <a:latin typeface="メイリオ" panose="020B0604030504040204" pitchFamily="50" charset="-128"/>
                <a:ea typeface="メイリオ" panose="020B0604030504040204" pitchFamily="50" charset="-128"/>
              </a:rPr>
              <a:t>AP</a:t>
            </a:r>
            <a:r>
              <a:rPr kumimoji="1" lang="ja-JP" altLang="en-US" sz="1200" dirty="0" smtClean="0">
                <a:latin typeface="メイリオ" panose="020B0604030504040204" pitchFamily="50" charset="-128"/>
                <a:ea typeface="メイリオ" panose="020B0604030504040204" pitchFamily="50" charset="-128"/>
              </a:rPr>
              <a:t>で分散処理することによって</a:t>
            </a:r>
            <a:endParaRPr kumimoji="1"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多</a:t>
            </a:r>
            <a:r>
              <a:rPr lang="ja-JP" altLang="en-US" sz="1200" dirty="0" smtClean="0">
                <a:latin typeface="メイリオ" panose="020B0604030504040204" pitchFamily="50" charset="-128"/>
                <a:ea typeface="メイリオ" panose="020B0604030504040204" pitchFamily="50" charset="-128"/>
              </a:rPr>
              <a:t>くのユーザーを収容</a:t>
            </a:r>
            <a:r>
              <a:rPr kumimoji="1" lang="ja-JP" altLang="en-US" sz="1200" dirty="0" smtClean="0">
                <a:latin typeface="メイリオ" panose="020B0604030504040204" pitchFamily="50" charset="-128"/>
                <a:ea typeface="メイリオ" panose="020B0604030504040204" pitchFamily="50" charset="-128"/>
              </a:rPr>
              <a:t>。</a:t>
            </a:r>
            <a:endParaRPr kumimoji="1" lang="ja-JP" altLang="en-US" sz="1200" dirty="0">
              <a:latin typeface="メイリオ" panose="020B0604030504040204" pitchFamily="50" charset="-128"/>
              <a:ea typeface="メイリオ" panose="020B0604030504040204" pitchFamily="50" charset="-128"/>
            </a:endParaRPr>
          </a:p>
        </p:txBody>
      </p:sp>
      <p:pic>
        <p:nvPicPr>
          <p:cNvPr id="62" name="Pictur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9452" y="5008372"/>
            <a:ext cx="1136256" cy="757504"/>
          </a:xfrm>
          <a:prstGeom prst="rect">
            <a:avLst/>
          </a:prstGeom>
        </p:spPr>
      </p:pic>
      <p:sp>
        <p:nvSpPr>
          <p:cNvPr id="63" name="テキスト ボックス 62"/>
          <p:cNvSpPr txBox="1"/>
          <p:nvPr/>
        </p:nvSpPr>
        <p:spPr>
          <a:xfrm>
            <a:off x="4781840" y="5806021"/>
            <a:ext cx="1720343" cy="276999"/>
          </a:xfrm>
          <a:prstGeom prst="rect">
            <a:avLst/>
          </a:prstGeom>
          <a:noFill/>
        </p:spPr>
        <p:txBody>
          <a:bodyPr wrap="none" rtlCol="0">
            <a:spAutoFit/>
          </a:bodyPr>
          <a:lstStyle/>
          <a:p>
            <a:r>
              <a:rPr kumimoji="1" lang="en-US" altLang="ja-JP" sz="1200" b="1" dirty="0" smtClean="0">
                <a:latin typeface="メイリオ" panose="020B0604030504040204" pitchFamily="50" charset="-128"/>
                <a:ea typeface="メイリオ" panose="020B0604030504040204" pitchFamily="50" charset="-128"/>
              </a:rPr>
              <a:t>Dual</a:t>
            </a:r>
            <a:r>
              <a:rPr lang="ja-JP" altLang="en-US" sz="1200" b="1" dirty="0">
                <a:latin typeface="メイリオ" panose="020B0604030504040204" pitchFamily="50" charset="-128"/>
                <a:ea typeface="メイリオ" panose="020B0604030504040204" pitchFamily="50" charset="-128"/>
              </a:rPr>
              <a:t> </a:t>
            </a:r>
            <a:r>
              <a:rPr kumimoji="1" lang="en-US" altLang="ja-JP" sz="1200" b="1" dirty="0" smtClean="0">
                <a:latin typeface="メイリオ" panose="020B0604030504040204" pitchFamily="50" charset="-128"/>
                <a:ea typeface="メイリオ" panose="020B0604030504040204" pitchFamily="50" charset="-128"/>
              </a:rPr>
              <a:t>Core CPU </a:t>
            </a:r>
            <a:r>
              <a:rPr kumimoji="1" lang="ja-JP" altLang="en-US" sz="1200" b="1" dirty="0" smtClean="0">
                <a:latin typeface="メイリオ" panose="020B0604030504040204" pitchFamily="50" charset="-128"/>
                <a:ea typeface="メイリオ" panose="020B0604030504040204" pitchFamily="50" charset="-128"/>
              </a:rPr>
              <a:t>搭載</a:t>
            </a:r>
            <a:endParaRPr kumimoji="1" lang="ja-JP" altLang="en-US" sz="1200" b="1" dirty="0">
              <a:latin typeface="メイリオ" panose="020B0604030504040204" pitchFamily="50" charset="-128"/>
              <a:ea typeface="メイリオ" panose="020B0604030504040204" pitchFamily="50" charset="-128"/>
            </a:endParaRPr>
          </a:p>
        </p:txBody>
      </p:sp>
      <p:sp>
        <p:nvSpPr>
          <p:cNvPr id="64" name="正方形/長方形 63"/>
          <p:cNvSpPr/>
          <p:nvPr/>
        </p:nvSpPr>
        <p:spPr>
          <a:xfrm>
            <a:off x="140228" y="5126254"/>
            <a:ext cx="432513" cy="435379"/>
          </a:xfrm>
          <a:prstGeom prst="rect">
            <a:avLst/>
          </a:prstGeom>
          <a:solidFill>
            <a:srgbClr val="03B5B1"/>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5</a:t>
            </a:r>
            <a:endParaRPr kumimoji="1" lang="ja-JP" altLang="en-US" dirty="0"/>
          </a:p>
        </p:txBody>
      </p:sp>
      <p:sp>
        <p:nvSpPr>
          <p:cNvPr id="82" name="正方形/長方形 81"/>
          <p:cNvSpPr/>
          <p:nvPr/>
        </p:nvSpPr>
        <p:spPr>
          <a:xfrm>
            <a:off x="191065" y="8380896"/>
            <a:ext cx="6311118" cy="51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728000" tIns="36000" bIns="36000" rtlCol="0" anchor="ctr"/>
          <a:lstStyle/>
          <a:p>
            <a:pPr>
              <a:tabLst>
                <a:tab pos="2065338" algn="l"/>
              </a:tabLst>
            </a:pPr>
            <a:r>
              <a:rPr lang="ja-JP" altLang="en-US" sz="1600" b="1" dirty="0">
                <a:solidFill>
                  <a:srgbClr val="03AF9B"/>
                </a:solidFill>
                <a:latin typeface="Arial" pitchFamily="34" charset="0"/>
                <a:ea typeface="Meiryo UI" pitchFamily="50" charset="-128"/>
                <a:cs typeface="Arial" pitchFamily="34" charset="0"/>
              </a:rPr>
              <a:t>弊社</a:t>
            </a:r>
            <a:r>
              <a:rPr lang="ja-JP" altLang="en-US" sz="1600" b="1" dirty="0" smtClean="0">
                <a:solidFill>
                  <a:srgbClr val="03AF9B"/>
                </a:solidFill>
                <a:latin typeface="Arial" pitchFamily="34" charset="0"/>
                <a:ea typeface="Meiryo UI" pitchFamily="50" charset="-128"/>
                <a:cs typeface="Arial" pitchFamily="34" charset="0"/>
              </a:rPr>
              <a:t>担当</a:t>
            </a:r>
            <a:r>
              <a:rPr lang="ja-JP" altLang="en-US" sz="1600" b="1" dirty="0" smtClean="0">
                <a:solidFill>
                  <a:srgbClr val="03AF9B"/>
                </a:solidFill>
                <a:latin typeface="Arial" pitchFamily="34" charset="0"/>
                <a:ea typeface="Meiryo UI" pitchFamily="50" charset="-128"/>
                <a:cs typeface="Arial" pitchFamily="34" charset="0"/>
              </a:rPr>
              <a:t>営業にお問い合わせください</a:t>
            </a:r>
            <a:endParaRPr kumimoji="1" lang="ja-JP" altLang="en-US" sz="500" dirty="0">
              <a:solidFill>
                <a:srgbClr val="03AF9B"/>
              </a:solidFill>
              <a:latin typeface="Meiryo UI" pitchFamily="50" charset="-128"/>
              <a:ea typeface="Meiryo UI" pitchFamily="50" charset="-128"/>
              <a:cs typeface="Meiryo UI" pitchFamily="50" charset="-128"/>
            </a:endParaRPr>
          </a:p>
        </p:txBody>
      </p:sp>
      <p:sp>
        <p:nvSpPr>
          <p:cNvPr id="87" name="ホームベース 86"/>
          <p:cNvSpPr/>
          <p:nvPr/>
        </p:nvSpPr>
        <p:spPr>
          <a:xfrm>
            <a:off x="157819" y="8356465"/>
            <a:ext cx="1577780" cy="542527"/>
          </a:xfrm>
          <a:prstGeom prst="homePlate">
            <a:avLst/>
          </a:prstGeom>
          <a:solidFill>
            <a:srgbClr val="03AF9B"/>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13997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239959656B06A4A8550E9F0139D7E7C" ma:contentTypeVersion="0" ma:contentTypeDescription="新しいドキュメントを作成します。" ma:contentTypeScope="" ma:versionID="90f06fe9038b776ca1cd4dd9189615f9">
  <xsd:schema xmlns:xsd="http://www.w3.org/2001/XMLSchema" xmlns:xs="http://www.w3.org/2001/XMLSchema" xmlns:p="http://schemas.microsoft.com/office/2006/metadata/properties" targetNamespace="http://schemas.microsoft.com/office/2006/metadata/properties" ma:root="true" ma:fieldsID="e3fc15230516dd5e85220f060eed4b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BE5EBF-A201-427C-A40B-2036C7E1B847}">
  <ds:schemaRefs>
    <ds:schemaRef ds:uri="http://schemas.microsoft.com/sharepoint/v3/contenttype/forms"/>
  </ds:schemaRefs>
</ds:datastoreItem>
</file>

<file path=customXml/itemProps2.xml><?xml version="1.0" encoding="utf-8"?>
<ds:datastoreItem xmlns:ds="http://schemas.openxmlformats.org/officeDocument/2006/customXml" ds:itemID="{4B346D40-887A-4CA9-BCC0-71CC8C9331F5}">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859F4816-607F-44F5-A69E-5B452A5DA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2001</TotalTime>
  <Words>457</Words>
  <Application>Microsoft Office PowerPoint</Application>
  <PresentationFormat>A4 210 x 297 mm</PresentationFormat>
  <Paragraphs>92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ＭＳ Ｐゴシック</vt:lpstr>
      <vt:lpstr>メイリオ</vt:lpstr>
      <vt:lpstr>Arial</vt:lpstr>
      <vt:lpstr>Calibri</vt:lpstr>
      <vt:lpstr>Century Gothic</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孝</dc:creator>
  <cp:keywords>No Restrictions</cp:keywords>
  <cp:lastModifiedBy>Hitomi, Mariko</cp:lastModifiedBy>
  <cp:revision>148</cp:revision>
  <cp:lastPrinted>2017-11-14T06:29:16Z</cp:lastPrinted>
  <dcterms:created xsi:type="dcterms:W3CDTF">2017-11-14T01:11:03Z</dcterms:created>
  <dcterms:modified xsi:type="dcterms:W3CDTF">2018-02-07T06:50:15Z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0x010100C239959656B06A4A8550E9F0139D7E7C</vt:lpwstr>
  </property>
  <property fmtid="{D5CDD505-2E9C-101B-9397-08002B2CF9AE}" pid="3" name="TitusGUID">
    <vt:lpwstr>ce48e93b-115c-4869-bf86-3562c5667aa7</vt:lpwstr>
  </property>
  <property fmtid="{D5CDD505-2E9C-101B-9397-08002B2CF9AE}" pid="4" name="Document Creator">
    <vt:lpwstr/>
  </property>
  <property fmtid="{D5CDD505-2E9C-101B-9397-08002B2CF9AE}" pid="5" name="Document Editor">
    <vt:lpwstr/>
  </property>
  <property fmtid="{D5CDD505-2E9C-101B-9397-08002B2CF9AE}" pid="6" name="Classification">
    <vt:lpwstr>No Restrictions</vt:lpwstr>
  </property>
  <property fmtid="{D5CDD505-2E9C-101B-9397-08002B2CF9AE}" pid="7" name="Sublabels">
    <vt:lpwstr/>
  </property>
</Properties>
</file>