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1" r:id="rId3"/>
    <p:sldMasterId id="2147483714" r:id="rId4"/>
    <p:sldMasterId id="2147483736" r:id="rId5"/>
    <p:sldMasterId id="2147483753" r:id="rId6"/>
  </p:sldMasterIdLst>
  <p:notesMasterIdLst>
    <p:notesMasterId r:id="rId74"/>
  </p:notesMasterIdLst>
  <p:sldIdLst>
    <p:sldId id="293" r:id="rId7"/>
    <p:sldId id="2147469649" r:id="rId8"/>
    <p:sldId id="2147310161" r:id="rId9"/>
    <p:sldId id="2147310162" r:id="rId10"/>
    <p:sldId id="2147310160" r:id="rId11"/>
    <p:sldId id="2147469623" r:id="rId12"/>
    <p:sldId id="2147469653" r:id="rId13"/>
    <p:sldId id="2147469608" r:id="rId14"/>
    <p:sldId id="2147469609" r:id="rId15"/>
    <p:sldId id="2147469606" r:id="rId16"/>
    <p:sldId id="2147469607" r:id="rId17"/>
    <p:sldId id="357" r:id="rId18"/>
    <p:sldId id="486" r:id="rId19"/>
    <p:sldId id="2147469652" r:id="rId20"/>
    <p:sldId id="2147469639" r:id="rId21"/>
    <p:sldId id="2147469650" r:id="rId22"/>
    <p:sldId id="358" r:id="rId23"/>
    <p:sldId id="2147469610" r:id="rId24"/>
    <p:sldId id="2147469647" r:id="rId25"/>
    <p:sldId id="2147469648" r:id="rId26"/>
    <p:sldId id="2147469646" r:id="rId27"/>
    <p:sldId id="2147469644" r:id="rId28"/>
    <p:sldId id="2147310143" r:id="rId29"/>
    <p:sldId id="4549" r:id="rId30"/>
    <p:sldId id="321" r:id="rId31"/>
    <p:sldId id="2147469627" r:id="rId32"/>
    <p:sldId id="2147469628" r:id="rId33"/>
    <p:sldId id="2147469630" r:id="rId34"/>
    <p:sldId id="2147469631" r:id="rId35"/>
    <p:sldId id="2147469538" r:id="rId36"/>
    <p:sldId id="2147469539" r:id="rId37"/>
    <p:sldId id="2147469524" r:id="rId38"/>
    <p:sldId id="2147469633" r:id="rId39"/>
    <p:sldId id="2147469632" r:id="rId40"/>
    <p:sldId id="2147469634" r:id="rId41"/>
    <p:sldId id="2147469635" r:id="rId42"/>
    <p:sldId id="2147469636" r:id="rId43"/>
    <p:sldId id="2147469637" r:id="rId44"/>
    <p:sldId id="2147469654" r:id="rId45"/>
    <p:sldId id="2147469657" r:id="rId46"/>
    <p:sldId id="2147469659" r:id="rId47"/>
    <p:sldId id="2147469564" r:id="rId48"/>
    <p:sldId id="2147469556" r:id="rId49"/>
    <p:sldId id="2147469565" r:id="rId50"/>
    <p:sldId id="2147469571" r:id="rId51"/>
    <p:sldId id="2147469624" r:id="rId52"/>
    <p:sldId id="2147469566" r:id="rId53"/>
    <p:sldId id="2147469626" r:id="rId54"/>
    <p:sldId id="2147469666" r:id="rId55"/>
    <p:sldId id="2147469665" r:id="rId56"/>
    <p:sldId id="2147469570" r:id="rId57"/>
    <p:sldId id="2147469625" r:id="rId58"/>
    <p:sldId id="2147469660" r:id="rId59"/>
    <p:sldId id="2147469662" r:id="rId60"/>
    <p:sldId id="2147469661" r:id="rId61"/>
    <p:sldId id="2147469587" r:id="rId62"/>
    <p:sldId id="2147469595" r:id="rId63"/>
    <p:sldId id="2147469598" r:id="rId64"/>
    <p:sldId id="2147469599" r:id="rId65"/>
    <p:sldId id="2147469600" r:id="rId66"/>
    <p:sldId id="2147469664" r:id="rId67"/>
    <p:sldId id="2147469594" r:id="rId68"/>
    <p:sldId id="2147469589" r:id="rId69"/>
    <p:sldId id="2147469592" r:id="rId70"/>
    <p:sldId id="2147469593" r:id="rId71"/>
    <p:sldId id="2147469590" r:id="rId72"/>
    <p:sldId id="2147310159" r:id="rId73"/>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waguchi, Tadashi" initials="KT" lastIdx="1" clrIdx="0">
    <p:extLst>
      <p:ext uri="{19B8F6BF-5375-455C-9EA6-DF929625EA0E}">
        <p15:presenceInfo xmlns:p15="http://schemas.microsoft.com/office/powerpoint/2012/main" userId="S::Tadashi_Kawaguchi@Dell.com::8c27c0f0-1a3a-479d-b1ff-62d6e434ae2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A92C4"/>
    <a:srgbClr val="E8F3FA"/>
    <a:srgbClr val="CFE5F5"/>
    <a:srgbClr val="8DD3F0"/>
    <a:srgbClr val="E7E9EC"/>
    <a:srgbClr val="CBCFD7"/>
    <a:srgbClr val="2C95DD"/>
    <a:srgbClr val="E7ECF3"/>
    <a:srgbClr val="CBD7E6"/>
    <a:srgbClr val="3296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68D230F3-CF80-4859-8CE7-A43EE81993B5}" styleName="淡色スタイル 1 - アクセント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98" autoAdjust="0"/>
    <p:restoredTop sz="94878" autoAdjust="0"/>
  </p:normalViewPr>
  <p:slideViewPr>
    <p:cSldViewPr snapToGrid="0">
      <p:cViewPr varScale="1">
        <p:scale>
          <a:sx n="96" d="100"/>
          <a:sy n="96" d="100"/>
        </p:scale>
        <p:origin x="192" y="78"/>
      </p:cViewPr>
      <p:guideLst/>
    </p:cSldViewPr>
  </p:slideViewPr>
  <p:notesTextViewPr>
    <p:cViewPr>
      <p:scale>
        <a:sx n="1" d="1"/>
        <a:sy n="1" d="1"/>
      </p:scale>
      <p:origin x="0" y="0"/>
    </p:cViewPr>
  </p:notesTextViewPr>
  <p:sorterViewPr>
    <p:cViewPr>
      <p:scale>
        <a:sx n="150" d="100"/>
        <a:sy n="150" d="100"/>
      </p:scale>
      <p:origin x="0" y="-1744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599006-6D0F-4365-827D-8A78E26F1F98}" type="datetimeFigureOut">
              <a:rPr kumimoji="1" lang="ja-JP" altLang="en-US" smtClean="0"/>
              <a:t>2022/4/6</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E6554-FCFB-4868-8334-06CA08A2C725}" type="slidenum">
              <a:rPr kumimoji="1" lang="ja-JP" altLang="en-US" smtClean="0"/>
              <a:t>‹#›</a:t>
            </a:fld>
            <a:endParaRPr kumimoji="1" lang="ja-JP" altLang="en-US"/>
          </a:p>
        </p:txBody>
      </p:sp>
    </p:spTree>
    <p:extLst>
      <p:ext uri="{BB962C8B-B14F-4D97-AF65-F5344CB8AC3E}">
        <p14:creationId xmlns:p14="http://schemas.microsoft.com/office/powerpoint/2010/main" val="4116195821"/>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1</a:t>
            </a:fld>
            <a:endParaRPr kumimoji="1" lang="ja-JP" altLang="en-US"/>
          </a:p>
        </p:txBody>
      </p:sp>
    </p:spTree>
    <p:extLst>
      <p:ext uri="{BB962C8B-B14F-4D97-AF65-F5344CB8AC3E}">
        <p14:creationId xmlns:p14="http://schemas.microsoft.com/office/powerpoint/2010/main" val="3506990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1200"/>
              </a:spcBef>
              <a:spcAft>
                <a:spcPct val="0"/>
              </a:spcAft>
              <a:buClrTx/>
              <a:buSzTx/>
              <a:buFontTx/>
              <a:buNone/>
              <a:defRPr/>
            </a:pPr>
            <a:endParaRPr lang="ja-JP" altLang="en-US" sz="1600" b="0" i="0" u="none" strike="noStrike" cap="none" baseline="0" dirty="0">
              <a:solidFill>
                <a:srgbClr val="FFFFFF"/>
              </a:solidFill>
              <a:uFillTx/>
              <a:latin typeface="Arial" panose="020B0604020202020204" pitchFamily="34" charset="0"/>
              <a:ea typeface="ＭＳ Ｐゴシック" panose="020B0600070205080204" pitchFamily="50" charset="-128"/>
            </a:endParaRPr>
          </a:p>
        </p:txBody>
      </p:sp>
      <p:sp>
        <p:nvSpPr>
          <p:cNvPr id="4" name="Slide Number Placeholder 3"/>
          <p:cNvSpPr>
            <a:spLocks noGrp="1"/>
          </p:cNvSpPr>
          <p:nvPr>
            <p:ph type="sldNum"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A04BB6B-BEDE-48E4-970F-8DFC0D4B5AE7}" type="slidenum">
              <a:rPr kumimoji="0" lang="en-US" sz="1350" b="0" i="0" u="none" strike="noStrike" kern="1200" cap="none" spc="0" normalizeH="0" baseline="0" noProof="0" smtClean="0">
                <a:ln>
                  <a:noFill/>
                </a:ln>
                <a:solidFill>
                  <a:srgbClr val="444444"/>
                </a:solidFill>
                <a:effectLst/>
                <a:uLnTx/>
                <a:uFillTx/>
                <a:latin typeface="Arial" panose="020B0604020202020204" pitchFamily="34" charset="0"/>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13</a:t>
            </a:fld>
            <a:endParaRPr kumimoji="0" lang="en-US" sz="1350" b="0" i="0" u="none" strike="noStrike" kern="1200" cap="none" spc="0" normalizeH="0" baseline="0" noProof="0">
              <a:ln>
                <a:noFill/>
              </a:ln>
              <a:solidFill>
                <a:srgbClr val="44444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2600830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14</a:t>
            </a:fld>
            <a:endParaRPr kumimoji="1" lang="ja-JP" altLang="en-US"/>
          </a:p>
        </p:txBody>
      </p:sp>
    </p:spTree>
    <p:extLst>
      <p:ext uri="{BB962C8B-B14F-4D97-AF65-F5344CB8AC3E}">
        <p14:creationId xmlns:p14="http://schemas.microsoft.com/office/powerpoint/2010/main" val="2786107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15</a:t>
            </a:fld>
            <a:endParaRPr kumimoji="1" lang="ja-JP" altLang="en-US"/>
          </a:p>
        </p:txBody>
      </p:sp>
    </p:spTree>
    <p:extLst>
      <p:ext uri="{BB962C8B-B14F-4D97-AF65-F5344CB8AC3E}">
        <p14:creationId xmlns:p14="http://schemas.microsoft.com/office/powerpoint/2010/main" val="983865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1200"/>
              </a:spcBef>
              <a:spcAft>
                <a:spcPct val="0"/>
              </a:spcAft>
              <a:buClrTx/>
              <a:buSzTx/>
              <a:buFontTx/>
              <a:buNone/>
              <a:defRPr/>
            </a:pPr>
            <a:endParaRPr lang="ja-JP" altLang="en-US" sz="1600" b="0" i="0" u="none" strike="noStrike" cap="none" baseline="0" dirty="0">
              <a:solidFill>
                <a:srgbClr val="FFFFFF"/>
              </a:solidFill>
              <a:uFillTx/>
              <a:latin typeface="Arial" panose="020B0604020202020204" pitchFamily="34" charset="0"/>
              <a:ea typeface="ＭＳ Ｐゴシック" panose="020B0600070205080204" pitchFamily="50" charset="-128"/>
            </a:endParaRPr>
          </a:p>
        </p:txBody>
      </p:sp>
      <p:sp>
        <p:nvSpPr>
          <p:cNvPr id="4" name="Slide Number Placeholder 3"/>
          <p:cNvSpPr>
            <a:spLocks noGrp="1"/>
          </p:cNvSpPr>
          <p:nvPr>
            <p:ph type="sldNum"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A04BB6B-BEDE-48E4-970F-8DFC0D4B5AE7}" type="slidenum">
              <a:rPr kumimoji="0" lang="en-US" sz="1350" b="0" i="0" u="none" strike="noStrike" kern="1200" cap="none" spc="0" normalizeH="0" baseline="0" noProof="0" smtClean="0">
                <a:ln>
                  <a:noFill/>
                </a:ln>
                <a:solidFill>
                  <a:srgbClr val="444444"/>
                </a:solidFill>
                <a:effectLst/>
                <a:uLnTx/>
                <a:uFillTx/>
                <a:latin typeface="Arial" panose="020B0604020202020204" pitchFamily="34" charset="0"/>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18</a:t>
            </a:fld>
            <a:endParaRPr kumimoji="0" lang="en-US" sz="1350" b="0" i="0" u="none" strike="noStrike" kern="1200" cap="none" spc="0" normalizeH="0" baseline="0" noProof="0">
              <a:ln>
                <a:noFill/>
              </a:ln>
              <a:solidFill>
                <a:srgbClr val="44444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5363140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20</a:t>
            </a:fld>
            <a:endParaRPr kumimoji="1" lang="ja-JP" altLang="en-US"/>
          </a:p>
        </p:txBody>
      </p:sp>
    </p:spTree>
    <p:extLst>
      <p:ext uri="{BB962C8B-B14F-4D97-AF65-F5344CB8AC3E}">
        <p14:creationId xmlns:p14="http://schemas.microsoft.com/office/powerpoint/2010/main" val="1504663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21</a:t>
            </a:fld>
            <a:endParaRPr kumimoji="1" lang="ja-JP" altLang="en-US"/>
          </a:p>
        </p:txBody>
      </p:sp>
    </p:spTree>
    <p:extLst>
      <p:ext uri="{BB962C8B-B14F-4D97-AF65-F5344CB8AC3E}">
        <p14:creationId xmlns:p14="http://schemas.microsoft.com/office/powerpoint/2010/main" val="20915844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22</a:t>
            </a:fld>
            <a:endParaRPr kumimoji="1" lang="ja-JP" altLang="en-US"/>
          </a:p>
        </p:txBody>
      </p:sp>
    </p:spTree>
    <p:extLst>
      <p:ext uri="{BB962C8B-B14F-4D97-AF65-F5344CB8AC3E}">
        <p14:creationId xmlns:p14="http://schemas.microsoft.com/office/powerpoint/2010/main" val="2934553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79130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24</a:t>
            </a:fld>
            <a:endParaRPr kumimoji="1" lang="ja-JP" altLang="en-US"/>
          </a:p>
        </p:txBody>
      </p:sp>
    </p:spTree>
    <p:extLst>
      <p:ext uri="{BB962C8B-B14F-4D97-AF65-F5344CB8AC3E}">
        <p14:creationId xmlns:p14="http://schemas.microsoft.com/office/powerpoint/2010/main" val="14839776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8A124492-E148-4E7A-8FEF-328148FA9B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9772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2</a:t>
            </a:fld>
            <a:endParaRPr kumimoji="1" lang="ja-JP" altLang="en-US"/>
          </a:p>
        </p:txBody>
      </p:sp>
    </p:spTree>
    <p:extLst>
      <p:ext uri="{BB962C8B-B14F-4D97-AF65-F5344CB8AC3E}">
        <p14:creationId xmlns:p14="http://schemas.microsoft.com/office/powerpoint/2010/main" val="29560858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8A124492-E148-4E7A-8FEF-328148FA9B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6264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8A124492-E148-4E7A-8FEF-328148FA9B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893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8A124492-E148-4E7A-8FEF-328148FA9B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65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8A124492-E148-4E7A-8FEF-328148FA9B2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545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32</a:t>
            </a:fld>
            <a:endParaRPr kumimoji="1" lang="ja-JP" altLang="en-US"/>
          </a:p>
        </p:txBody>
      </p:sp>
    </p:spTree>
    <p:extLst>
      <p:ext uri="{BB962C8B-B14F-4D97-AF65-F5344CB8AC3E}">
        <p14:creationId xmlns:p14="http://schemas.microsoft.com/office/powerpoint/2010/main" val="172143191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33</a:t>
            </a:fld>
            <a:endParaRPr kumimoji="1" lang="ja-JP" altLang="en-US"/>
          </a:p>
        </p:txBody>
      </p:sp>
    </p:spTree>
    <p:extLst>
      <p:ext uri="{BB962C8B-B14F-4D97-AF65-F5344CB8AC3E}">
        <p14:creationId xmlns:p14="http://schemas.microsoft.com/office/powerpoint/2010/main" val="31672026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34</a:t>
            </a:fld>
            <a:endParaRPr kumimoji="1" lang="ja-JP" altLang="en-US"/>
          </a:p>
        </p:txBody>
      </p:sp>
    </p:spTree>
    <p:extLst>
      <p:ext uri="{BB962C8B-B14F-4D97-AF65-F5344CB8AC3E}">
        <p14:creationId xmlns:p14="http://schemas.microsoft.com/office/powerpoint/2010/main" val="3840433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35</a:t>
            </a:fld>
            <a:endParaRPr kumimoji="1" lang="ja-JP" altLang="en-US"/>
          </a:p>
        </p:txBody>
      </p:sp>
    </p:spTree>
    <p:extLst>
      <p:ext uri="{BB962C8B-B14F-4D97-AF65-F5344CB8AC3E}">
        <p14:creationId xmlns:p14="http://schemas.microsoft.com/office/powerpoint/2010/main" val="39007955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36</a:t>
            </a:fld>
            <a:endParaRPr kumimoji="1" lang="ja-JP" altLang="en-US"/>
          </a:p>
        </p:txBody>
      </p:sp>
    </p:spTree>
    <p:extLst>
      <p:ext uri="{BB962C8B-B14F-4D97-AF65-F5344CB8AC3E}">
        <p14:creationId xmlns:p14="http://schemas.microsoft.com/office/powerpoint/2010/main" val="8603367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37</a:t>
            </a:fld>
            <a:endParaRPr kumimoji="1" lang="ja-JP" altLang="en-US"/>
          </a:p>
        </p:txBody>
      </p:sp>
    </p:spTree>
    <p:extLst>
      <p:ext uri="{BB962C8B-B14F-4D97-AF65-F5344CB8AC3E}">
        <p14:creationId xmlns:p14="http://schemas.microsoft.com/office/powerpoint/2010/main" val="4266150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3</a:t>
            </a:fld>
            <a:endParaRPr kumimoji="1" lang="ja-JP" altLang="en-US"/>
          </a:p>
        </p:txBody>
      </p:sp>
    </p:spTree>
    <p:extLst>
      <p:ext uri="{BB962C8B-B14F-4D97-AF65-F5344CB8AC3E}">
        <p14:creationId xmlns:p14="http://schemas.microsoft.com/office/powerpoint/2010/main" val="13905472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38</a:t>
            </a:fld>
            <a:endParaRPr kumimoji="1" lang="ja-JP" altLang="en-US"/>
          </a:p>
        </p:txBody>
      </p:sp>
    </p:spTree>
    <p:extLst>
      <p:ext uri="{BB962C8B-B14F-4D97-AF65-F5344CB8AC3E}">
        <p14:creationId xmlns:p14="http://schemas.microsoft.com/office/powerpoint/2010/main" val="809890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702593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40</a:t>
            </a:fld>
            <a:endParaRPr kumimoji="1" lang="ja-JP" altLang="en-US"/>
          </a:p>
        </p:txBody>
      </p:sp>
    </p:spTree>
    <p:extLst>
      <p:ext uri="{BB962C8B-B14F-4D97-AF65-F5344CB8AC3E}">
        <p14:creationId xmlns:p14="http://schemas.microsoft.com/office/powerpoint/2010/main" val="2304579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41</a:t>
            </a:fld>
            <a:endParaRPr kumimoji="1" lang="ja-JP" altLang="en-US"/>
          </a:p>
        </p:txBody>
      </p:sp>
    </p:spTree>
    <p:extLst>
      <p:ext uri="{BB962C8B-B14F-4D97-AF65-F5344CB8AC3E}">
        <p14:creationId xmlns:p14="http://schemas.microsoft.com/office/powerpoint/2010/main" val="38118843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26615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43</a:t>
            </a:fld>
            <a:endParaRPr kumimoji="1" lang="ja-JP" altLang="en-US"/>
          </a:p>
        </p:txBody>
      </p:sp>
    </p:spTree>
    <p:extLst>
      <p:ext uri="{BB962C8B-B14F-4D97-AF65-F5344CB8AC3E}">
        <p14:creationId xmlns:p14="http://schemas.microsoft.com/office/powerpoint/2010/main" val="40317315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8561120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46</a:t>
            </a:fld>
            <a:endParaRPr kumimoji="1" lang="ja-JP" altLang="en-US"/>
          </a:p>
        </p:txBody>
      </p:sp>
    </p:spTree>
    <p:extLst>
      <p:ext uri="{BB962C8B-B14F-4D97-AF65-F5344CB8AC3E}">
        <p14:creationId xmlns:p14="http://schemas.microsoft.com/office/powerpoint/2010/main" val="6441808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3443275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48</a:t>
            </a:fld>
            <a:endParaRPr kumimoji="1" lang="ja-JP" altLang="en-US"/>
          </a:p>
        </p:txBody>
      </p:sp>
    </p:spTree>
    <p:extLst>
      <p:ext uri="{BB962C8B-B14F-4D97-AF65-F5344CB8AC3E}">
        <p14:creationId xmlns:p14="http://schemas.microsoft.com/office/powerpoint/2010/main" val="921079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4</a:t>
            </a:fld>
            <a:endParaRPr kumimoji="1" lang="ja-JP" altLang="en-US"/>
          </a:p>
        </p:txBody>
      </p:sp>
    </p:spTree>
    <p:extLst>
      <p:ext uri="{BB962C8B-B14F-4D97-AF65-F5344CB8AC3E}">
        <p14:creationId xmlns:p14="http://schemas.microsoft.com/office/powerpoint/2010/main" val="30149999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50</a:t>
            </a:fld>
            <a:endParaRPr kumimoji="1" lang="ja-JP" altLang="en-US"/>
          </a:p>
        </p:txBody>
      </p:sp>
    </p:spTree>
    <p:extLst>
      <p:ext uri="{BB962C8B-B14F-4D97-AF65-F5344CB8AC3E}">
        <p14:creationId xmlns:p14="http://schemas.microsoft.com/office/powerpoint/2010/main" val="26818781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52</a:t>
            </a:fld>
            <a:endParaRPr kumimoji="1" lang="ja-JP" altLang="en-US"/>
          </a:p>
        </p:txBody>
      </p:sp>
    </p:spTree>
    <p:extLst>
      <p:ext uri="{BB962C8B-B14F-4D97-AF65-F5344CB8AC3E}">
        <p14:creationId xmlns:p14="http://schemas.microsoft.com/office/powerpoint/2010/main" val="142888349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2147098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64226961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3E6554-FCFB-4868-8334-06CA08A2C725}"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76269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5</a:t>
            </a:fld>
            <a:endParaRPr kumimoji="1" lang="ja-JP" altLang="en-US"/>
          </a:p>
        </p:txBody>
      </p:sp>
    </p:spTree>
    <p:extLst>
      <p:ext uri="{BB962C8B-B14F-4D97-AF65-F5344CB8AC3E}">
        <p14:creationId xmlns:p14="http://schemas.microsoft.com/office/powerpoint/2010/main" val="25313597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dirty="0"/>
          </a:p>
        </p:txBody>
      </p:sp>
      <p:sp>
        <p:nvSpPr>
          <p:cNvPr id="4" name="スライド番号プレースホルダー 3"/>
          <p:cNvSpPr>
            <a:spLocks noGrp="1"/>
          </p:cNvSpPr>
          <p:nvPr>
            <p:ph type="sldNum" sz="quarter" idx="5"/>
          </p:nvPr>
        </p:nvSpPr>
        <p:spPr/>
        <p:txBody>
          <a:bodyPr/>
          <a:lstStyle/>
          <a:p>
            <a:fld id="{D73E6554-FCFB-4868-8334-06CA08A2C725}" type="slidenum">
              <a:rPr kumimoji="1" lang="ja-JP" altLang="en-US" smtClean="0"/>
              <a:t>8</a:t>
            </a:fld>
            <a:endParaRPr kumimoji="1" lang="ja-JP" altLang="en-US"/>
          </a:p>
        </p:txBody>
      </p:sp>
    </p:spTree>
    <p:extLst>
      <p:ext uri="{BB962C8B-B14F-4D97-AF65-F5344CB8AC3E}">
        <p14:creationId xmlns:p14="http://schemas.microsoft.com/office/powerpoint/2010/main" val="2162113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1200"/>
              </a:spcBef>
              <a:spcAft>
                <a:spcPct val="0"/>
              </a:spcAft>
              <a:buClrTx/>
              <a:buSzTx/>
              <a:buFontTx/>
              <a:buNone/>
              <a:defRPr/>
            </a:pPr>
            <a:endParaRPr lang="ja-JP" altLang="en-US" sz="1200" b="0" i="0" u="none" strike="noStrike" cap="none" baseline="0" dirty="0">
              <a:solidFill>
                <a:srgbClr val="000000"/>
              </a:solidFill>
              <a:uFillTx/>
              <a:latin typeface="Arial" panose="020B0604020202020204" pitchFamily="34" charset="0"/>
              <a:ea typeface="ＭＳ Ｐゴシック" panose="020B0600070205080204" pitchFamily="50" charset="-128"/>
            </a:endParaRPr>
          </a:p>
        </p:txBody>
      </p:sp>
      <p:sp>
        <p:nvSpPr>
          <p:cNvPr id="4" name="Slide Number Placeholder 3"/>
          <p:cNvSpPr>
            <a:spLocks noGrp="1"/>
          </p:cNvSpPr>
          <p:nvPr>
            <p:ph type="sldNum"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A04BB6B-BEDE-48E4-970F-8DFC0D4B5AE7}" type="slidenum">
              <a:rPr kumimoji="0" lang="en-US" sz="1350" b="0" i="0" u="none" strike="noStrike" kern="1200" cap="none" spc="0" normalizeH="0" baseline="0" noProof="0" smtClean="0">
                <a:ln>
                  <a:noFill/>
                </a:ln>
                <a:solidFill>
                  <a:srgbClr val="444444"/>
                </a:solidFill>
                <a:effectLst/>
                <a:uLnTx/>
                <a:uFillTx/>
                <a:latin typeface="Arial" panose="020B0604020202020204" pitchFamily="34" charset="0"/>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9</a:t>
            </a:fld>
            <a:endParaRPr kumimoji="0" lang="en-US" sz="1350" b="0" i="0" u="none" strike="noStrike" kern="1200" cap="none" spc="0" normalizeH="0" baseline="0" noProof="0">
              <a:ln>
                <a:noFill/>
              </a:ln>
              <a:solidFill>
                <a:srgbClr val="444444"/>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584674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sz="1200" b="0" i="0" u="none" strike="noStrike" cap="none" baseline="0" dirty="0">
              <a:solidFill>
                <a:srgbClr val="000000"/>
              </a:solidFill>
              <a:uFillTx/>
              <a:latin typeface="Arial" panose="020B0604020202020204" pitchFamily="34" charset="0"/>
              <a:ea typeface="ＭＳ Ｐゴシック" panose="020B0600070205080204" pitchFamily="50" charset="-128"/>
            </a:endParaRPr>
          </a:p>
        </p:txBody>
      </p:sp>
      <p:sp>
        <p:nvSpPr>
          <p:cNvPr id="4" name="Slide Number Placeholder 3"/>
          <p:cNvSpPr>
            <a:spLocks noGrp="1"/>
          </p:cNvSpPr>
          <p:nvPr>
            <p:ph type="sldNum"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A04BB6B-BEDE-48E4-970F-8DFC0D4B5AE7}"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10</a:t>
            </a:fld>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3729369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ja-JP" altLang="en-US" sz="1200" b="0" i="0" u="none" strike="noStrike" cap="none" baseline="0" dirty="0">
              <a:solidFill>
                <a:srgbClr val="000000"/>
              </a:solidFill>
              <a:uFillTx/>
              <a:latin typeface="Arial" panose="020B0604020202020204" pitchFamily="34" charset="0"/>
              <a:ea typeface="ＭＳ Ｐゴシック" panose="020B0600070205080204" pitchFamily="50" charset="-128"/>
            </a:endParaRPr>
          </a:p>
        </p:txBody>
      </p:sp>
      <p:sp>
        <p:nvSpPr>
          <p:cNvPr id="4" name="Slide Number Placeholder 3"/>
          <p:cNvSpPr>
            <a:spLocks noGrp="1"/>
          </p:cNvSpPr>
          <p:nvPr>
            <p:ph type="sldNum" sz="quarter" idx="10"/>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fld id="{FA04BB6B-BEDE-48E4-970F-8DFC0D4B5AE7}" type="slidenum">
              <a:rPr kumimoji="0" lang="en-US" sz="135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50" charset="-128"/>
                <a:cs typeface="+mn-cs"/>
              </a:rPr>
              <a:pPr marL="0" marR="0" lvl="0" indent="0" algn="l" defTabSz="685800" rtl="0" eaLnBrk="1" fontAlgn="auto" latinLnBrk="0" hangingPunct="1">
                <a:lnSpc>
                  <a:spcPct val="100000"/>
                </a:lnSpc>
                <a:spcBef>
                  <a:spcPts val="0"/>
                </a:spcBef>
                <a:spcAft>
                  <a:spcPts val="0"/>
                </a:spcAft>
                <a:buClrTx/>
                <a:buSzTx/>
                <a:buFontTx/>
                <a:buNone/>
                <a:tabLst/>
                <a:defRPr/>
              </a:pPr>
              <a:t>11</a:t>
            </a:fld>
            <a:endParaRPr kumimoji="0" lang="en-US" sz="135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50" charset="-128"/>
              <a:cs typeface="+mn-cs"/>
            </a:endParaRPr>
          </a:p>
        </p:txBody>
      </p:sp>
    </p:spTree>
    <p:extLst>
      <p:ext uri="{BB962C8B-B14F-4D97-AF65-F5344CB8AC3E}">
        <p14:creationId xmlns:p14="http://schemas.microsoft.com/office/powerpoint/2010/main" val="19475789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3.xml"/><Relationship Id="rId6" Type="http://schemas.microsoft.com/office/2007/relationships/hdphoto" Target="../media/hdphoto2.wdp"/><Relationship Id="rId5" Type="http://schemas.openxmlformats.org/officeDocument/2006/relationships/image" Target="../media/image14.png"/><Relationship Id="rId4" Type="http://schemas.microsoft.com/office/2007/relationships/hdphoto" Target="../media/hdphoto1.wdp"/></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jp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g"/><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19701BA-6556-4809-B270-19A2405A87B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DAD24AB-C2DB-44BF-B3A8-0498651017A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9AC65A2-1DCF-4155-BE76-07C9E9DAAD73}"/>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5" name="フッター プレースホルダー 4">
            <a:extLst>
              <a:ext uri="{FF2B5EF4-FFF2-40B4-BE49-F238E27FC236}">
                <a16:creationId xmlns:a16="http://schemas.microsoft.com/office/drawing/2014/main" id="{E0EF352B-DD57-4F1B-93FA-FA95F0F07D6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E002893-D981-42AA-806A-2883585D5ACE}"/>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1610456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1787DAD-4E0A-4B3F-8C68-F48B74BCDDB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8005597-31EC-444B-B92C-57F5DC65CCEC}"/>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6FF8576-5854-4BAD-83DA-1289DFFE2A8E}"/>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5" name="フッター プレースホルダー 4">
            <a:extLst>
              <a:ext uri="{FF2B5EF4-FFF2-40B4-BE49-F238E27FC236}">
                <a16:creationId xmlns:a16="http://schemas.microsoft.com/office/drawing/2014/main" id="{442A7D46-4073-458F-BCAD-E1045EED4021}"/>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BA6A068-78D8-4E73-B982-C855756206B4}"/>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12434348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832ADD67-C43C-45EC-A6D3-B6C601A8B850}"/>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EE2BDA2B-1676-45DD-95F4-E66D0367485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59F9D119-A7B6-41D0-B433-F73184910DE6}"/>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5" name="フッター プレースホルダー 4">
            <a:extLst>
              <a:ext uri="{FF2B5EF4-FFF2-40B4-BE49-F238E27FC236}">
                <a16:creationId xmlns:a16="http://schemas.microsoft.com/office/drawing/2014/main" id="{5B374114-992E-4036-9A67-0D93D2E73B4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7615B81-9F02-47DE-9991-401DA8501D86}"/>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6644874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ov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381000" y="1549645"/>
            <a:ext cx="11430000" cy="997196"/>
          </a:xfrm>
          <a:prstGeom prst="rect">
            <a:avLst/>
          </a:prstGeom>
        </p:spPr>
        <p:txBody>
          <a:bodyPr wrap="square" lIns="0" tIns="0" rIns="0" bIns="0" anchor="b">
            <a:spAutoFit/>
          </a:bodyPr>
          <a:lstStyle>
            <a:lvl1pPr algn="l">
              <a:defRPr sz="7200">
                <a:solidFill>
                  <a:schemeClr val="tx2"/>
                </a:solidFill>
                <a:latin typeface="Arial" panose="020B0604020202020204" pitchFamily="34" charset="0"/>
              </a:defRPr>
            </a:lvl1pPr>
          </a:lstStyle>
          <a:p>
            <a:r>
              <a:rPr lang="ja-JP" altLang="en-US"/>
              <a:t>マスター タイトルの書式設定</a:t>
            </a:r>
            <a:endParaRPr lang="en-US" dirty="0"/>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381000" y="2743200"/>
            <a:ext cx="11430000" cy="1655763"/>
          </a:xfrm>
          <a:prstGeom prst="rect">
            <a:avLst/>
          </a:prstGeom>
        </p:spPr>
        <p:txBody>
          <a:bodyPr lIns="0" tIns="0" rIns="0" bIns="0"/>
          <a:lstStyle>
            <a:lvl1pPr marL="0" indent="0" algn="l">
              <a:lnSpc>
                <a:spcPct val="100000"/>
              </a:lnSpc>
              <a:spcBef>
                <a:spcPts val="0"/>
              </a:spcBef>
              <a:buNone/>
              <a:defRPr sz="2667">
                <a:solidFill>
                  <a:schemeClr val="tx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a:t>マスター サブタイトルの書式設定</a:t>
            </a:r>
            <a:endParaRPr lang="en-US" dirty="0"/>
          </a:p>
        </p:txBody>
      </p:sp>
      <p:pic>
        <p:nvPicPr>
          <p:cNvPr id="9" name="Picture 8" descr="Dell Technologies logo">
            <a:extLst>
              <a:ext uri="{FF2B5EF4-FFF2-40B4-BE49-F238E27FC236}">
                <a16:creationId xmlns:a16="http://schemas.microsoft.com/office/drawing/2014/main" id="{8A49A41B-9CF1-4CD6-B1E3-F736C63833B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11668" y="5831699"/>
            <a:ext cx="3608832" cy="469148"/>
          </a:xfrm>
          <a:prstGeom prst="rect">
            <a:avLst/>
          </a:prstGeom>
        </p:spPr>
      </p:pic>
    </p:spTree>
    <p:extLst>
      <p:ext uri="{BB962C8B-B14F-4D97-AF65-F5344CB8AC3E}">
        <p14:creationId xmlns:p14="http://schemas.microsoft.com/office/powerpoint/2010/main" val="3674666703"/>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387798"/>
          </a:xfrm>
          <a:prstGeom prst="rect">
            <a:avLst/>
          </a:prstGeom>
        </p:spPr>
        <p:txBody>
          <a:bodyPr wrap="square" lIns="0" tIns="0" rIns="0" bIns="0">
            <a:spAutoFit/>
          </a:bodyPr>
          <a:lstStyle>
            <a:lvl1pPr>
              <a:defRPr sz="2800">
                <a:solidFill>
                  <a:schemeClr val="bg1"/>
                </a:solidFill>
                <a:latin typeface="Meiryo UI" panose="020B0604030504040204" pitchFamily="50" charset="-128"/>
                <a:ea typeface="Meiryo UI" panose="020B0604030504040204" pitchFamily="50" charset="-128"/>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2468036697"/>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81000" y="2431804"/>
            <a:ext cx="10515600" cy="1994392"/>
          </a:xfrm>
          <a:prstGeom prst="rect">
            <a:avLst/>
          </a:prstGeom>
        </p:spPr>
        <p:txBody>
          <a:bodyPr lIns="0" tIns="0" rIns="0" bIns="0" anchor="ctr" anchorCtr="0">
            <a:spAutoFit/>
          </a:bodyPr>
          <a:lstStyle>
            <a:lvl1pPr>
              <a:defRPr sz="7200">
                <a:solidFill>
                  <a:schemeClr val="tx2"/>
                </a:solidFill>
                <a:effectLst>
                  <a:glow rad="635000">
                    <a:schemeClr val="bg2">
                      <a:alpha val="20000"/>
                    </a:schemeClr>
                  </a:glow>
                </a:effectLst>
                <a:latin typeface="Arial" panose="020B0604020202020204" pitchFamily="34" charset="0"/>
              </a:defRPr>
            </a:lvl1pPr>
          </a:lstStyle>
          <a:p>
            <a:r>
              <a:rPr lang="ja-JP" altLang="en-US"/>
              <a:t>マスター タイトルの書式設定</a:t>
            </a:r>
            <a:endParaRPr lang="en-US" dirty="0"/>
          </a:p>
        </p:txBody>
      </p:sp>
      <p:pic>
        <p:nvPicPr>
          <p:cNvPr id="4" name="Picture 3" descr="Dell Technologies logo"/>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2222932165"/>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2163DCD-94C5-4DA3-8934-227D0773EAFF}"/>
              </a:ext>
            </a:extLst>
          </p:cNvPr>
          <p:cNvSpPr>
            <a:spLocks noGrp="1"/>
          </p:cNvSpPr>
          <p:nvPr>
            <p:ph type="title" hasCustomPrompt="1"/>
          </p:nvPr>
        </p:nvSpPr>
        <p:spPr>
          <a:xfrm>
            <a:off x="838200" y="-457200"/>
            <a:ext cx="10515600" cy="395816"/>
          </a:xfrm>
          <a:prstGeom prst="rect">
            <a:avLst/>
          </a:prstGeom>
        </p:spPr>
        <p:txBody>
          <a:bodyPr/>
          <a:lstStyle>
            <a:lvl1pPr algn="ctr">
              <a:defRPr sz="2400"/>
            </a:lvl1pPr>
          </a:lstStyle>
          <a:p>
            <a:r>
              <a:rPr lang="en-US" dirty="0"/>
              <a:t>End logo slide</a:t>
            </a:r>
          </a:p>
        </p:txBody>
      </p:sp>
      <p:pic>
        <p:nvPicPr>
          <p:cNvPr id="5" name="Picture 4" descr="Dell Technologies logo">
            <a:extLst>
              <a:ext uri="{FF2B5EF4-FFF2-40B4-BE49-F238E27FC236}">
                <a16:creationId xmlns:a16="http://schemas.microsoft.com/office/drawing/2014/main" id="{6CED6EC7-6D3E-4027-A733-9B78EBA486D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701837" y="3005739"/>
            <a:ext cx="6790944" cy="880308"/>
          </a:xfrm>
          <a:prstGeom prst="rect">
            <a:avLst/>
          </a:prstGeom>
        </p:spPr>
      </p:pic>
    </p:spTree>
    <p:extLst>
      <p:ext uri="{BB962C8B-B14F-4D97-AF65-F5344CB8AC3E}">
        <p14:creationId xmlns:p14="http://schemas.microsoft.com/office/powerpoint/2010/main" val="355711267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ontent_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7" y="352839"/>
            <a:ext cx="10607040" cy="853440"/>
          </a:xfrm>
          <a:prstGeom prst="rect">
            <a:avLst/>
          </a:prstGeom>
        </p:spPr>
        <p:txBody>
          <a:bodyPr lIns="0" rIns="0"/>
          <a:lstStyle>
            <a:lvl1pPr>
              <a:defRPr baseline="0">
                <a:latin typeface="Arial" panose="020B0604020202020204" pitchFamily="34" charset="0"/>
                <a:cs typeface="Arial" panose="020B0604020202020204" pitchFamily="34" charset="0"/>
              </a:defRPr>
            </a:lvl1pPr>
          </a:lstStyle>
          <a:p>
            <a:r>
              <a:rPr lang="en-US"/>
              <a:t>Click to edit content page title</a:t>
            </a:r>
          </a:p>
        </p:txBody>
      </p:sp>
      <p:sp>
        <p:nvSpPr>
          <p:cNvPr id="6" name="Content Placeholder 2"/>
          <p:cNvSpPr>
            <a:spLocks noGrp="1"/>
          </p:cNvSpPr>
          <p:nvPr>
            <p:ph sz="half" idx="1" hasCustomPrompt="1"/>
          </p:nvPr>
        </p:nvSpPr>
        <p:spPr>
          <a:xfrm>
            <a:off x="365759" y="1706880"/>
            <a:ext cx="10607039" cy="4267200"/>
          </a:xfrm>
          <a:prstGeom prst="rect">
            <a:avLst/>
          </a:prstGeom>
        </p:spPr>
        <p:txBody>
          <a:bodyPr wrap="square" lIns="0" tIns="0" rIns="0" bIns="0">
            <a:normAutofit/>
          </a:bodyPr>
          <a:lstStyle>
            <a:lvl1pPr marL="0" indent="0">
              <a:lnSpc>
                <a:spcPct val="100000"/>
              </a:lnSpc>
              <a:spcBef>
                <a:spcPts val="1600"/>
              </a:spcBef>
              <a:spcAft>
                <a:spcPct val="0"/>
              </a:spcAft>
              <a:buClr>
                <a:srgbClr val="AAAAAA"/>
              </a:buClr>
              <a:buFont typeface="Arial" panose="020B0604020202020204" pitchFamily="34" charset="0"/>
              <a:buNone/>
              <a:defRPr sz="1867">
                <a:solidFill>
                  <a:srgbClr val="000000"/>
                </a:solidFill>
                <a:latin typeface="Arial" panose="020B0604020202020204" pitchFamily="34" charset="0"/>
                <a:cs typeface="Arial" panose="020B0604020202020204" pitchFamily="34" charset="0"/>
              </a:defRPr>
            </a:lvl1pPr>
            <a:lvl2pPr marL="764098" indent="-309026">
              <a:lnSpc>
                <a:spcPct val="100000"/>
              </a:lnSpc>
              <a:spcBef>
                <a:spcPts val="400"/>
              </a:spcBef>
              <a:spcAft>
                <a:spcPct val="0"/>
              </a:spcAft>
              <a:buClr>
                <a:srgbClr val="AAAAAA"/>
              </a:buClr>
              <a:buFont typeface="Museo Sans For Dell" pitchFamily="2" charset="0"/>
              <a:buChar char="–"/>
              <a:defRPr sz="1600">
                <a:solidFill>
                  <a:schemeClr val="bg2"/>
                </a:solidFill>
                <a:latin typeface="Museo Sans For Dell" pitchFamily="2" charset="0"/>
              </a:defRPr>
            </a:lvl2pPr>
            <a:lvl3pPr>
              <a:lnSpc>
                <a:spcPct val="100000"/>
              </a:lnSpc>
              <a:spcBef>
                <a:spcPts val="400"/>
              </a:spcBef>
              <a:spcAft>
                <a:spcPct val="0"/>
              </a:spcAft>
              <a:buClr>
                <a:srgbClr val="AAAAAA"/>
              </a:buClr>
              <a:defRPr sz="1333">
                <a:solidFill>
                  <a:schemeClr val="bg2"/>
                </a:solidFill>
                <a:latin typeface="Museo Sans For Dell" pitchFamily="2" charset="0"/>
              </a:defRPr>
            </a:lvl3pPr>
            <a:lvl4pPr>
              <a:spcBef>
                <a:spcPts val="400"/>
              </a:spcBef>
              <a:spcAft>
                <a:spcPct val="0"/>
              </a:spcAft>
              <a:buClr>
                <a:srgbClr val="AAAAAA"/>
              </a:buClr>
              <a:defRPr sz="1333" baseline="0">
                <a:solidFill>
                  <a:schemeClr val="bg2"/>
                </a:solidFill>
                <a:latin typeface="Museo Sans For Dell" pitchFamily="2" charset="0"/>
              </a:defRPr>
            </a:lvl4pPr>
            <a:lvl5pPr>
              <a:spcBef>
                <a:spcPts val="400"/>
              </a:spcBef>
              <a:spcAft>
                <a:spcPct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a:t>Click to edit text</a:t>
            </a:r>
          </a:p>
        </p:txBody>
      </p:sp>
    </p:spTree>
    <p:extLst>
      <p:ext uri="{BB962C8B-B14F-4D97-AF65-F5344CB8AC3E}">
        <p14:creationId xmlns:p14="http://schemas.microsoft.com/office/powerpoint/2010/main" val="2979491890"/>
      </p:ext>
    </p:extLst>
  </p:cSld>
  <p:clrMapOvr>
    <a:masterClrMapping/>
  </p:clrMapOvr>
  <p:transition spd="med">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53697"/>
            <a:ext cx="10607040" cy="886396"/>
          </a:xfrm>
          <a:prstGeom prst="rect">
            <a:avLst/>
          </a:prstGeom>
        </p:spPr>
        <p:txBody>
          <a:bodyPr lIns="0" rIns="0"/>
          <a:lstStyle>
            <a:lvl1pPr>
              <a:defRPr>
                <a:latin typeface="Arial" panose="020B0604020202020204" pitchFamily="34" charset="0"/>
                <a:cs typeface="Arial" panose="020B0604020202020204" pitchFamily="34" charset="0"/>
              </a:defRPr>
            </a:lvl1pPr>
          </a:lstStyle>
          <a:p>
            <a:r>
              <a:rPr lang="en-US"/>
              <a:t>Click to edit content page title</a:t>
            </a:r>
          </a:p>
        </p:txBody>
      </p:sp>
    </p:spTree>
    <p:extLst>
      <p:ext uri="{BB962C8B-B14F-4D97-AF65-F5344CB8AC3E}">
        <p14:creationId xmlns:p14="http://schemas.microsoft.com/office/powerpoint/2010/main" val="413020892"/>
      </p:ext>
    </p:extLst>
  </p:cSld>
  <p:clrMapOvr>
    <a:masterClrMapping/>
  </p:clrMapOvr>
  <p:transition spd="med">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000" y="1549645"/>
            <a:ext cx="11430000" cy="997196"/>
          </a:xfrm>
          <a:prstGeom prst="rect">
            <a:avLst/>
          </a:prstGeom>
        </p:spPr>
        <p:txBody>
          <a:bodyPr wrap="square" lIns="0" tIns="0" rIns="0" bIns="0" anchor="b">
            <a:spAutoFit/>
          </a:bodyPr>
          <a:lstStyle>
            <a:lvl1pPr algn="l">
              <a:defRPr sz="7200">
                <a:solidFill>
                  <a:schemeClr val="tx2"/>
                </a:solidFill>
                <a:latin typeface="Arial" panose="020B0604020202020204" pitchFamily="34" charset="0"/>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381000" y="2743200"/>
            <a:ext cx="11430000" cy="1655763"/>
          </a:xfrm>
          <a:prstGeom prst="rect">
            <a:avLst/>
          </a:prstGeom>
        </p:spPr>
        <p:txBody>
          <a:bodyPr lIns="0" tIns="0" rIns="0" bIns="0"/>
          <a:lstStyle>
            <a:lvl1pPr marL="0" indent="0" algn="l">
              <a:lnSpc>
                <a:spcPct val="100000"/>
              </a:lnSpc>
              <a:spcBef>
                <a:spcPts val="0"/>
              </a:spcBef>
              <a:buNone/>
              <a:defRPr sz="2667">
                <a:solidFill>
                  <a:schemeClr val="tx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a:t>マスター サブタイトルの書式設定</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11668" y="5831699"/>
            <a:ext cx="3608832" cy="469148"/>
          </a:xfrm>
          <a:prstGeom prst="rect">
            <a:avLst/>
          </a:prstGeom>
        </p:spPr>
      </p:pic>
    </p:spTree>
    <p:extLst>
      <p:ext uri="{BB962C8B-B14F-4D97-AF65-F5344CB8AC3E}">
        <p14:creationId xmlns:p14="http://schemas.microsoft.com/office/powerpoint/2010/main" val="1809158760"/>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v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11668" y="5831699"/>
            <a:ext cx="3608832" cy="469148"/>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381000" y="1549645"/>
            <a:ext cx="11430000" cy="997196"/>
          </a:xfrm>
          <a:prstGeom prst="rect">
            <a:avLst/>
          </a:prstGeom>
        </p:spPr>
        <p:txBody>
          <a:bodyPr wrap="square" lIns="0" tIns="0" rIns="0" bIns="0" anchor="b">
            <a:spAutoFit/>
          </a:bodyPr>
          <a:lstStyle>
            <a:lvl1pPr algn="l">
              <a:defRPr sz="7200">
                <a:solidFill>
                  <a:schemeClr val="tx2"/>
                </a:solidFill>
                <a:latin typeface="Arial" panose="020B0604020202020204" pitchFamily="34" charset="0"/>
              </a:defRPr>
            </a:lvl1pPr>
          </a:lstStyle>
          <a:p>
            <a:r>
              <a:rPr lang="ja-JP" altLang="en-US"/>
              <a:t>マスター タイトルの書式設定</a:t>
            </a:r>
            <a:endParaRPr lang="en-US" dirty="0"/>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381000" y="2743200"/>
            <a:ext cx="11430000" cy="1655763"/>
          </a:xfrm>
          <a:prstGeom prst="rect">
            <a:avLst/>
          </a:prstGeom>
        </p:spPr>
        <p:txBody>
          <a:bodyPr lIns="0" tIns="0" rIns="0" bIns="0"/>
          <a:lstStyle>
            <a:lvl1pPr marL="0" indent="0" algn="l">
              <a:lnSpc>
                <a:spcPct val="100000"/>
              </a:lnSpc>
              <a:spcBef>
                <a:spcPts val="0"/>
              </a:spcBef>
              <a:buNone/>
              <a:defRPr sz="2667">
                <a:solidFill>
                  <a:schemeClr val="tx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a:t>マスター サブタイトルの書式設定</a:t>
            </a:r>
            <a:endParaRPr lang="en-US" dirty="0"/>
          </a:p>
        </p:txBody>
      </p:sp>
    </p:spTree>
    <p:extLst>
      <p:ext uri="{BB962C8B-B14F-4D97-AF65-F5344CB8AC3E}">
        <p14:creationId xmlns:p14="http://schemas.microsoft.com/office/powerpoint/2010/main" val="1140230141"/>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A31D21-F179-4C9D-84E1-FB17F456C83F}"/>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C1341D1-CF7E-481C-B3EA-505A636369E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E3B6378-01C2-4762-ABBB-9E34D9CD0E45}"/>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5" name="フッター プレースホルダー 4">
            <a:extLst>
              <a:ext uri="{FF2B5EF4-FFF2-40B4-BE49-F238E27FC236}">
                <a16:creationId xmlns:a16="http://schemas.microsoft.com/office/drawing/2014/main" id="{9DB442CF-786C-4518-827F-B755A9EF52C0}"/>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84C5E7BE-D235-4893-B6B6-C3FF56574BBA}"/>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38318499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387798"/>
          </a:xfrm>
          <a:prstGeom prst="rect">
            <a:avLst/>
          </a:prstGeom>
        </p:spPr>
        <p:txBody>
          <a:bodyPr wrap="square" lIns="0" tIns="0" rIns="0" bIns="0">
            <a:spAutoFit/>
          </a:bodyPr>
          <a:lstStyle>
            <a:lvl1pPr>
              <a:defRPr sz="2800">
                <a:solidFill>
                  <a:schemeClr val="bg1"/>
                </a:solidFill>
                <a:latin typeface="Arial" panose="020B0604020202020204" pitchFamily="34" charset="0"/>
              </a:defRPr>
            </a:lvl1pPr>
          </a:lstStyle>
          <a:p>
            <a:r>
              <a:rPr lang="ja-JP" altLang="en-US" dirty="0"/>
              <a:t>マスター タイトルの書式設定</a:t>
            </a:r>
            <a:endParaRPr lang="en-US" dirty="0"/>
          </a:p>
        </p:txBody>
      </p:sp>
    </p:spTree>
    <p:extLst>
      <p:ext uri="{BB962C8B-B14F-4D97-AF65-F5344CB8AC3E}">
        <p14:creationId xmlns:p14="http://schemas.microsoft.com/office/powerpoint/2010/main" val="882947702"/>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387798"/>
          </a:xfrm>
          <a:prstGeom prst="rect">
            <a:avLst/>
          </a:prstGeom>
        </p:spPr>
        <p:txBody>
          <a:bodyPr wrap="square" lIns="0" tIns="0" rIns="0" bIns="0">
            <a:spAutoFit/>
          </a:bodyPr>
          <a:lstStyle>
            <a:lvl1pPr>
              <a:defRPr sz="2800">
                <a:solidFill>
                  <a:schemeClr val="bg1"/>
                </a:solidFill>
                <a:latin typeface="+mj-ea"/>
                <a:ea typeface="+mj-ea"/>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381000" y="838200"/>
            <a:ext cx="11430000" cy="287259"/>
          </a:xfrm>
          <a:prstGeom prst="rect">
            <a:avLst/>
          </a:prstGeom>
        </p:spPr>
        <p:txBody>
          <a:bodyPr wrap="square" lIns="0" tIns="0" rIns="0" bIns="0">
            <a:spAutoFit/>
          </a:bodyPr>
          <a:lstStyle>
            <a:lvl1pPr marL="0" indent="0" algn="l">
              <a:lnSpc>
                <a:spcPct val="100000"/>
              </a:lnSpc>
              <a:spcBef>
                <a:spcPts val="0"/>
              </a:spcBef>
              <a:buNone/>
              <a:defRPr sz="1800">
                <a:solidFill>
                  <a:schemeClr val="bg2"/>
                </a:solidFill>
                <a:latin typeface="+mj-ea"/>
                <a:ea typeface="+mj-ea"/>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dirty="0"/>
              <a:t>マスター サブタイトルの書式設定</a:t>
            </a:r>
            <a:endParaRPr lang="en-US" dirty="0"/>
          </a:p>
        </p:txBody>
      </p:sp>
    </p:spTree>
    <p:extLst>
      <p:ext uri="{BB962C8B-B14F-4D97-AF65-F5344CB8AC3E}">
        <p14:creationId xmlns:p14="http://schemas.microsoft.com/office/powerpoint/2010/main" val="166217188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mj-ea"/>
                <a:ea typeface="+mj-ea"/>
              </a:defRPr>
            </a:lvl1pPr>
          </a:lstStyle>
          <a:p>
            <a:r>
              <a:rPr lang="ja-JP" altLang="en-US" dirty="0"/>
              <a:t>マスター タイトルの書式設定</a:t>
            </a:r>
            <a:endParaRPr lang="en-US" dirty="0"/>
          </a:p>
        </p:txBody>
      </p:sp>
      <p:sp>
        <p:nvSpPr>
          <p:cNvPr id="3" name="Content Placeholder 2"/>
          <p:cNvSpPr>
            <a:spLocks noGrp="1"/>
          </p:cNvSpPr>
          <p:nvPr>
            <p:ph idx="1"/>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latin typeface="Arial" panose="020B0604020202020204" pitchFamily="34" charset="0"/>
              </a:defRPr>
            </a:lvl2pPr>
            <a:lvl3pPr marL="1066773" indent="-152396">
              <a:lnSpc>
                <a:spcPct val="100000"/>
              </a:lnSpc>
              <a:spcBef>
                <a:spcPts val="400"/>
              </a:spcBef>
              <a:buClr>
                <a:srgbClr val="808080"/>
              </a:buClr>
              <a:buFont typeface="Arial" panose="020B0604020202020204" pitchFamily="34" charset="0"/>
              <a:buChar char="▪"/>
              <a:defRPr sz="1467">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Tree>
    <p:extLst>
      <p:ext uri="{BB962C8B-B14F-4D97-AF65-F5344CB8AC3E}">
        <p14:creationId xmlns:p14="http://schemas.microsoft.com/office/powerpoint/2010/main" val="2693978805"/>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387798"/>
          </a:xfrm>
          <a:prstGeom prst="rect">
            <a:avLst/>
          </a:prstGeom>
        </p:spPr>
        <p:txBody>
          <a:bodyPr wrap="square" lIns="0" tIns="0" rIns="0" bIns="0">
            <a:spAutoFit/>
          </a:bodyPr>
          <a:lstStyle>
            <a:lvl1pPr>
              <a:defRPr sz="2800">
                <a:solidFill>
                  <a:schemeClr val="bg1"/>
                </a:solidFill>
                <a:latin typeface="+mj-ea"/>
                <a:ea typeface="+mj-ea"/>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381000" y="838200"/>
            <a:ext cx="11430000" cy="287259"/>
          </a:xfrm>
          <a:prstGeom prst="rect">
            <a:avLst/>
          </a:prstGeom>
        </p:spPr>
        <p:txBody>
          <a:bodyPr wrap="square" lIns="0" tIns="0" rIns="0" bIns="0">
            <a:spAutoFit/>
          </a:bodyPr>
          <a:lstStyle>
            <a:lvl1pPr marL="0" indent="0" algn="l">
              <a:lnSpc>
                <a:spcPct val="100000"/>
              </a:lnSpc>
              <a:spcBef>
                <a:spcPts val="0"/>
              </a:spcBef>
              <a:buNone/>
              <a:defRPr sz="1867">
                <a:solidFill>
                  <a:schemeClr val="bg2"/>
                </a:solidFill>
                <a:latin typeface="+mj-ea"/>
                <a:ea typeface="+mj-ea"/>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dirty="0"/>
              <a:t>マスター サブタイトルの書式設定</a:t>
            </a:r>
            <a:endParaRPr lang="en-US" dirty="0"/>
          </a:p>
        </p:txBody>
      </p:sp>
      <p:sp>
        <p:nvSpPr>
          <p:cNvPr id="4" name="Content Placeholder 2"/>
          <p:cNvSpPr>
            <a:spLocks noGrp="1"/>
          </p:cNvSpPr>
          <p:nvPr>
            <p:ph idx="10"/>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a:solidFill>
                  <a:schemeClr val="bg2"/>
                </a:solidFill>
                <a:latin typeface="+mj-ea"/>
                <a:ea typeface="+mj-ea"/>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latin typeface="Arial" panose="020B0604020202020204" pitchFamily="34" charset="0"/>
              </a:defRPr>
            </a:lvl2pPr>
            <a:lvl3pPr marL="1066773" indent="-152396">
              <a:lnSpc>
                <a:spcPct val="100000"/>
              </a:lnSpc>
              <a:spcBef>
                <a:spcPts val="400"/>
              </a:spcBef>
              <a:buClr>
                <a:srgbClr val="808080"/>
              </a:buClr>
              <a:buFont typeface="Arial" panose="020B0604020202020204" pitchFamily="34" charset="0"/>
              <a:buChar char="▪"/>
              <a:defRPr sz="1467">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p:txBody>
      </p:sp>
    </p:spTree>
    <p:extLst>
      <p:ext uri="{BB962C8B-B14F-4D97-AF65-F5344CB8AC3E}">
        <p14:creationId xmlns:p14="http://schemas.microsoft.com/office/powerpoint/2010/main" val="3764353450"/>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ja-JP" altLang="en-US"/>
              <a:t>マスター タイトルの書式設定</a:t>
            </a:r>
            <a:endParaRPr lang="en-US" dirty="0"/>
          </a:p>
        </p:txBody>
      </p:sp>
      <p:sp>
        <p:nvSpPr>
          <p:cNvPr id="10" name="Content Placeholder 9"/>
          <p:cNvSpPr>
            <a:spLocks noGrp="1"/>
          </p:cNvSpPr>
          <p:nvPr>
            <p:ph sz="quarter" idx="10"/>
          </p:nvPr>
        </p:nvSpPr>
        <p:spPr>
          <a:xfrm>
            <a:off x="381000" y="1600200"/>
            <a:ext cx="5410200" cy="4419600"/>
          </a:xfrm>
          <a:prstGeom prst="rect">
            <a:avLst/>
          </a:prstGeom>
        </p:spPr>
        <p:txBody>
          <a:bodyPr lIns="0" tIns="0" rIns="0" bIns="0"/>
          <a:lstStyle>
            <a:lvl1pPr>
              <a:lnSpc>
                <a:spcPct val="100000"/>
              </a:lnSpc>
              <a:spcBef>
                <a:spcPts val="1600"/>
              </a:spcBef>
              <a:buClr>
                <a:srgbClr val="808080"/>
              </a:buClr>
              <a:defRPr sz="240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
        <p:nvSpPr>
          <p:cNvPr id="11" name="Content Placeholder 9"/>
          <p:cNvSpPr>
            <a:spLocks noGrp="1"/>
          </p:cNvSpPr>
          <p:nvPr>
            <p:ph sz="quarter" idx="11"/>
          </p:nvPr>
        </p:nvSpPr>
        <p:spPr>
          <a:xfrm>
            <a:off x="6400800" y="1600200"/>
            <a:ext cx="5410200" cy="4419600"/>
          </a:xfrm>
          <a:prstGeom prst="rect">
            <a:avLst/>
          </a:prstGeom>
        </p:spPr>
        <p:txBody>
          <a:bodyPr lIns="0" tIns="0" rIns="0" bIns="0"/>
          <a:lstStyle>
            <a:lvl1pPr>
              <a:lnSpc>
                <a:spcPct val="100000"/>
              </a:lnSpc>
              <a:spcBef>
                <a:spcPts val="1600"/>
              </a:spcBef>
              <a:buClr>
                <a:srgbClr val="808080"/>
              </a:buClr>
              <a:defRPr sz="240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Tree>
    <p:extLst>
      <p:ext uri="{BB962C8B-B14F-4D97-AF65-F5344CB8AC3E}">
        <p14:creationId xmlns:p14="http://schemas.microsoft.com/office/powerpoint/2010/main" val="3323264342"/>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ja-JP" altLang="en-US"/>
              <a:t>マスター タイトルの書式設定</a:t>
            </a:r>
            <a:endParaRPr lang="en-US" dirty="0"/>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381000" y="1295400"/>
            <a:ext cx="5410200" cy="5257800"/>
          </a:xfrm>
          <a:prstGeom prst="rect">
            <a:avLst/>
          </a:prstGeom>
        </p:spPr>
        <p:txBody>
          <a:bodyPr lIns="0" tIns="0" rIns="0" bIns="91440"/>
          <a:lstStyle>
            <a:lvl1pPr marL="0" indent="0">
              <a:lnSpc>
                <a:spcPct val="100000"/>
              </a:lnSpc>
              <a:spcBef>
                <a:spcPts val="2400"/>
              </a:spcBef>
              <a:buNone/>
              <a:defRPr sz="2667" baseline="0">
                <a:solidFill>
                  <a:schemeClr val="bg1"/>
                </a:solidFill>
              </a:defRPr>
            </a:lvl1pPr>
            <a:lvl2pPr marL="230712" indent="-230712">
              <a:lnSpc>
                <a:spcPct val="100000"/>
              </a:lnSpc>
              <a:spcBef>
                <a:spcPts val="1600"/>
              </a:spcBef>
              <a:buClr>
                <a:srgbClr val="808080"/>
              </a:buClr>
              <a:defRPr>
                <a:solidFill>
                  <a:schemeClr val="bg2"/>
                </a:solidFill>
              </a:defRPr>
            </a:lvl2pPr>
            <a:lvl3pPr marL="685783" indent="-230712">
              <a:lnSpc>
                <a:spcPct val="100000"/>
              </a:lnSpc>
              <a:spcBef>
                <a:spcPts val="400"/>
              </a:spcBef>
              <a:buClr>
                <a:srgbClr val="808080"/>
              </a:buClr>
              <a:buFont typeface="Arial" panose="020B0604020202020204" pitchFamily="34" charset="0"/>
              <a:buChar char="–"/>
              <a:defRPr sz="1867">
                <a:solidFill>
                  <a:schemeClr val="bg2"/>
                </a:solidFill>
              </a:defRPr>
            </a:lvl3pPr>
            <a:lvl4pPr marL="1140855" indent="-224361">
              <a:lnSpc>
                <a:spcPct val="100000"/>
              </a:lnSpc>
              <a:spcBef>
                <a:spcPts val="400"/>
              </a:spcBef>
              <a:buClr>
                <a:srgbClr val="808080"/>
              </a:buClr>
              <a:buFont typeface="Wingdings" panose="05000000000000000000" pitchFamily="2" charset="2"/>
              <a:buChar char="§"/>
              <a:defRPr sz="1467">
                <a:solidFill>
                  <a:schemeClr val="bg2"/>
                </a:solidFill>
              </a:defRPr>
            </a:lvl4pPr>
            <a:lvl5pPr>
              <a:lnSpc>
                <a:spcPct val="100000"/>
              </a:lnSpc>
              <a:spcBef>
                <a:spcPts val="400"/>
              </a:spcBef>
              <a:buClr>
                <a:srgbClr val="808080"/>
              </a:buCl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6400800" y="1295400"/>
            <a:ext cx="5410200" cy="5257800"/>
          </a:xfrm>
          <a:prstGeom prst="rect">
            <a:avLst/>
          </a:prstGeom>
        </p:spPr>
        <p:txBody>
          <a:bodyPr lIns="0" tIns="0" rIns="0" bIns="91440"/>
          <a:lstStyle>
            <a:lvl1pPr marL="0" indent="0">
              <a:lnSpc>
                <a:spcPct val="100000"/>
              </a:lnSpc>
              <a:spcBef>
                <a:spcPts val="2400"/>
              </a:spcBef>
              <a:buNone/>
              <a:defRPr sz="2667" baseline="0">
                <a:solidFill>
                  <a:schemeClr val="bg1"/>
                </a:solidFill>
              </a:defRPr>
            </a:lvl1pPr>
            <a:lvl2pPr marL="230712" indent="-230712">
              <a:lnSpc>
                <a:spcPct val="100000"/>
              </a:lnSpc>
              <a:spcBef>
                <a:spcPts val="1600"/>
              </a:spcBef>
              <a:buClr>
                <a:srgbClr val="808080"/>
              </a:buClr>
              <a:defRPr>
                <a:solidFill>
                  <a:schemeClr val="bg2"/>
                </a:solidFill>
              </a:defRPr>
            </a:lvl2pPr>
            <a:lvl3pPr marL="685783" indent="-230712">
              <a:lnSpc>
                <a:spcPct val="100000"/>
              </a:lnSpc>
              <a:spcBef>
                <a:spcPts val="400"/>
              </a:spcBef>
              <a:buClr>
                <a:srgbClr val="808080"/>
              </a:buClr>
              <a:buFont typeface="Arial" panose="020B0604020202020204" pitchFamily="34" charset="0"/>
              <a:buChar char="–"/>
              <a:defRPr sz="1867">
                <a:solidFill>
                  <a:schemeClr val="bg2"/>
                </a:solidFill>
              </a:defRPr>
            </a:lvl3pPr>
            <a:lvl4pPr marL="1140855" indent="-224361">
              <a:lnSpc>
                <a:spcPct val="100000"/>
              </a:lnSpc>
              <a:spcBef>
                <a:spcPts val="400"/>
              </a:spcBef>
              <a:buClr>
                <a:srgbClr val="808080"/>
              </a:buClr>
              <a:buFont typeface="Wingdings" panose="05000000000000000000" pitchFamily="2" charset="2"/>
              <a:buChar char="§"/>
              <a:defRPr sz="1467">
                <a:solidFill>
                  <a:schemeClr val="bg2"/>
                </a:solidFill>
              </a:defRPr>
            </a:lvl4pPr>
            <a:lvl5pPr>
              <a:lnSpc>
                <a:spcPct val="100000"/>
              </a:lnSpc>
              <a:spcBef>
                <a:spcPts val="400"/>
              </a:spcBef>
              <a:buClr>
                <a:srgbClr val="808080"/>
              </a:buCl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p:txBody>
      </p:sp>
    </p:spTree>
    <p:extLst>
      <p:ext uri="{BB962C8B-B14F-4D97-AF65-F5344CB8AC3E}">
        <p14:creationId xmlns:p14="http://schemas.microsoft.com/office/powerpoint/2010/main" val="3402599624"/>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ja-JP" altLang="en-US"/>
              <a:t>マスター タイトルの書式設定</a:t>
            </a:r>
            <a:endParaRPr lang="en-US" dirty="0"/>
          </a:p>
        </p:txBody>
      </p:sp>
      <p:sp>
        <p:nvSpPr>
          <p:cNvPr id="5" name="Text Placeholder 2"/>
          <p:cNvSpPr>
            <a:spLocks noGrp="1"/>
          </p:cNvSpPr>
          <p:nvPr>
            <p:ph type="body" idx="10"/>
          </p:nvPr>
        </p:nvSpPr>
        <p:spPr>
          <a:xfrm>
            <a:off x="381000" y="1295400"/>
            <a:ext cx="3581400" cy="685800"/>
          </a:xfrm>
          <a:prstGeom prst="rect">
            <a:avLst/>
          </a:prstGeom>
        </p:spPr>
        <p:txBody>
          <a:bodyPr lIns="0" tIns="0" rIns="0" bIns="0" anchor="t" anchorCtr="0"/>
          <a:lstStyle>
            <a:lvl1pPr marL="0" indent="0">
              <a:buNone/>
              <a:defRPr sz="2400" b="0">
                <a:solidFill>
                  <a:schemeClr val="bg1"/>
                </a:solidFill>
                <a:latin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Text Placeholder 4"/>
          <p:cNvSpPr>
            <a:spLocks noGrp="1"/>
          </p:cNvSpPr>
          <p:nvPr>
            <p:ph type="body" sz="quarter" idx="3"/>
          </p:nvPr>
        </p:nvSpPr>
        <p:spPr>
          <a:xfrm>
            <a:off x="4305300" y="1295400"/>
            <a:ext cx="3581400" cy="685800"/>
          </a:xfrm>
          <a:prstGeom prst="rect">
            <a:avLst/>
          </a:prstGeom>
        </p:spPr>
        <p:txBody>
          <a:bodyPr lIns="0" tIns="0" rIns="0" bIns="0" anchor="t" anchorCtr="0"/>
          <a:lstStyle>
            <a:lvl1pPr marL="0" indent="0">
              <a:buNone/>
              <a:defRPr sz="2400" b="0">
                <a:solidFill>
                  <a:schemeClr val="bg1"/>
                </a:solidFill>
                <a:latin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8" name="Text Placeholder 4"/>
          <p:cNvSpPr>
            <a:spLocks noGrp="1"/>
          </p:cNvSpPr>
          <p:nvPr>
            <p:ph type="body" sz="quarter" idx="12"/>
          </p:nvPr>
        </p:nvSpPr>
        <p:spPr>
          <a:xfrm>
            <a:off x="8229600" y="1295400"/>
            <a:ext cx="3581400" cy="685800"/>
          </a:xfrm>
          <a:prstGeom prst="rect">
            <a:avLst/>
          </a:prstGeom>
        </p:spPr>
        <p:txBody>
          <a:bodyPr lIns="0" tIns="0" rIns="0" bIns="0" anchor="t" anchorCtr="0"/>
          <a:lstStyle>
            <a:lvl1pPr marL="0" indent="0">
              <a:buNone/>
              <a:defRPr sz="2400" b="0">
                <a:solidFill>
                  <a:schemeClr val="bg1"/>
                </a:solidFill>
                <a:latin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9" name="Content Placeholder 9"/>
          <p:cNvSpPr>
            <a:spLocks noGrp="1"/>
          </p:cNvSpPr>
          <p:nvPr>
            <p:ph sz="quarter" idx="13"/>
          </p:nvPr>
        </p:nvSpPr>
        <p:spPr>
          <a:xfrm>
            <a:off x="381000" y="2057400"/>
            <a:ext cx="3581400" cy="3962400"/>
          </a:xfrm>
          <a:prstGeom prst="rect">
            <a:avLst/>
          </a:prstGeom>
        </p:spPr>
        <p:txBody>
          <a:bodyPr lIns="0" tIns="0" rIns="0" bIns="0"/>
          <a:lstStyle>
            <a:lvl1pPr>
              <a:lnSpc>
                <a:spcPct val="100000"/>
              </a:lnSpc>
              <a:spcBef>
                <a:spcPts val="1600"/>
              </a:spcBef>
              <a:buClr>
                <a:srgbClr val="808080"/>
              </a:buClr>
              <a:defRPr sz="2133">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600">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
        <p:nvSpPr>
          <p:cNvPr id="10" name="Content Placeholder 9"/>
          <p:cNvSpPr>
            <a:spLocks noGrp="1"/>
          </p:cNvSpPr>
          <p:nvPr>
            <p:ph sz="quarter" idx="11"/>
          </p:nvPr>
        </p:nvSpPr>
        <p:spPr>
          <a:xfrm>
            <a:off x="4305300" y="2057400"/>
            <a:ext cx="3581400" cy="3962400"/>
          </a:xfrm>
          <a:prstGeom prst="rect">
            <a:avLst/>
          </a:prstGeom>
        </p:spPr>
        <p:txBody>
          <a:bodyPr lIns="0" tIns="0" rIns="0" bIns="0"/>
          <a:lstStyle>
            <a:lvl1pPr>
              <a:lnSpc>
                <a:spcPct val="100000"/>
              </a:lnSpc>
              <a:spcBef>
                <a:spcPts val="1600"/>
              </a:spcBef>
              <a:buClr>
                <a:srgbClr val="808080"/>
              </a:buClr>
              <a:defRPr sz="2133">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600">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
        <p:nvSpPr>
          <p:cNvPr id="11" name="Content Placeholder 9"/>
          <p:cNvSpPr>
            <a:spLocks noGrp="1"/>
          </p:cNvSpPr>
          <p:nvPr>
            <p:ph sz="quarter" idx="14"/>
          </p:nvPr>
        </p:nvSpPr>
        <p:spPr>
          <a:xfrm>
            <a:off x="8229600" y="2057400"/>
            <a:ext cx="3581400" cy="3962400"/>
          </a:xfrm>
          <a:prstGeom prst="rect">
            <a:avLst/>
          </a:prstGeom>
        </p:spPr>
        <p:txBody>
          <a:bodyPr lIns="0" tIns="0" rIns="0" bIns="0"/>
          <a:lstStyle>
            <a:lvl1pPr>
              <a:lnSpc>
                <a:spcPct val="100000"/>
              </a:lnSpc>
              <a:spcBef>
                <a:spcPts val="1600"/>
              </a:spcBef>
              <a:buClr>
                <a:srgbClr val="808080"/>
              </a:buClr>
              <a:defRPr sz="2133">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600">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Tree>
    <p:extLst>
      <p:ext uri="{BB962C8B-B14F-4D97-AF65-F5344CB8AC3E}">
        <p14:creationId xmlns:p14="http://schemas.microsoft.com/office/powerpoint/2010/main" val="822596003"/>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7273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sz="7200">
                <a:solidFill>
                  <a:schemeClr val="tx2"/>
                </a:solidFill>
                <a:latin typeface="+mj-ea"/>
                <a:ea typeface="+mj-ea"/>
              </a:defRPr>
            </a:lvl1pPr>
          </a:lstStyle>
          <a:p>
            <a:r>
              <a:rPr lang="ja-JP" altLang="en-US" dirty="0"/>
              <a:t>マスター タイトルの書式設定</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2559435693"/>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2">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sz="7200">
                <a:solidFill>
                  <a:schemeClr val="tx2"/>
                </a:solidFill>
                <a:latin typeface="+mj-ea"/>
                <a:ea typeface="+mj-ea"/>
              </a:defRPr>
            </a:lvl1pPr>
          </a:lstStyle>
          <a:p>
            <a:r>
              <a:rPr lang="ja-JP" altLang="en-US"/>
              <a:t>マスター タイトルの書式設定</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1042794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7655731-CF42-4D85-8942-0474E35D6925}"/>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2A7837-77AC-4E2B-B3F7-AAF54B626A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7CFBCDD9-3A90-4895-A7D4-731B70CD3640}"/>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5" name="フッター プレースホルダー 4">
            <a:extLst>
              <a:ext uri="{FF2B5EF4-FFF2-40B4-BE49-F238E27FC236}">
                <a16:creationId xmlns:a16="http://schemas.microsoft.com/office/drawing/2014/main" id="{3A3CBEB2-B1D0-43DF-84B6-D43ED90D5A1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3D4B9565-0A51-4AF4-B15E-37CB7D430318}"/>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17104312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sz="7200">
                <a:solidFill>
                  <a:schemeClr val="tx2"/>
                </a:solidFill>
                <a:latin typeface="+mj-ea"/>
                <a:ea typeface="+mj-ea"/>
              </a:defRPr>
            </a:lvl1pPr>
          </a:lstStyle>
          <a:p>
            <a:r>
              <a:rPr lang="ja-JP" altLang="en-US" dirty="0"/>
              <a:t>マスター タイトルの書式設定</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40482808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sz="7200">
                <a:solidFill>
                  <a:schemeClr val="tx2"/>
                </a:solidFill>
                <a:effectLst>
                  <a:glow rad="12700">
                    <a:schemeClr val="accent1">
                      <a:alpha val="40000"/>
                    </a:schemeClr>
                  </a:glow>
                </a:effectLst>
                <a:latin typeface="+mj-ea"/>
                <a:ea typeface="+mj-ea"/>
              </a:defRPr>
            </a:lvl1pPr>
          </a:lstStyle>
          <a:p>
            <a:r>
              <a:rPr lang="ja-JP" altLang="en-US" dirty="0"/>
              <a:t>マスター タイトルの書式設定</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21279518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lang="en-US" sz="7200" dirty="0">
                <a:solidFill>
                  <a:schemeClr val="tx2"/>
                </a:solidFill>
                <a:effectLst>
                  <a:glow rad="12700">
                    <a:schemeClr val="accent1">
                      <a:alpha val="40000"/>
                    </a:schemeClr>
                  </a:glow>
                </a:effectLst>
                <a:latin typeface="+mj-ea"/>
                <a:ea typeface="+mj-ea"/>
              </a:defRPr>
            </a:lvl1pPr>
          </a:lstStyle>
          <a:p>
            <a:pPr lvl="0"/>
            <a:r>
              <a:rPr lang="ja-JP" altLang="en-US" dirty="0"/>
              <a:t>マスター タイトルの書式設定</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968809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tx2"/>
                </a:solidFill>
                <a:latin typeface="+mj-ea"/>
                <a:ea typeface="+mj-ea"/>
              </a:defRPr>
            </a:lvl1pPr>
          </a:lstStyle>
          <a:p>
            <a:r>
              <a:rPr lang="ja-JP" altLang="en-US" dirty="0"/>
              <a:t>マスター タイトルの書式設定</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
        <p:nvSpPr>
          <p:cNvPr id="3" name="正方形/長方形 2">
            <a:extLst>
              <a:ext uri="{FF2B5EF4-FFF2-40B4-BE49-F238E27FC236}">
                <a16:creationId xmlns:a16="http://schemas.microsoft.com/office/drawing/2014/main" id="{3FA507F1-5C0F-4666-8AD1-479F1937B76D}"/>
              </a:ext>
            </a:extLst>
          </p:cNvPr>
          <p:cNvSpPr/>
          <p:nvPr userDrawn="1"/>
        </p:nvSpPr>
        <p:spPr>
          <a:xfrm>
            <a:off x="-48683" y="-27384"/>
            <a:ext cx="12240683" cy="6912768"/>
          </a:xfrm>
          <a:prstGeom prst="rect">
            <a:avLst/>
          </a:prstGeom>
          <a:gradFill>
            <a:gsLst>
              <a:gs pos="0">
                <a:schemeClr val="bg2">
                  <a:alpha val="0"/>
                </a:schemeClr>
              </a:gs>
              <a:gs pos="100000">
                <a:schemeClr val="bg2">
                  <a:alpha val="26000"/>
                </a:schemeClr>
              </a:gs>
            </a:gsLst>
            <a:lin ang="5400000" scaled="1"/>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bg2"/>
              </a:solidFill>
            </a:endParaRPr>
          </a:p>
        </p:txBody>
      </p:sp>
    </p:spTree>
    <p:extLst>
      <p:ext uri="{BB962C8B-B14F-4D97-AF65-F5344CB8AC3E}">
        <p14:creationId xmlns:p14="http://schemas.microsoft.com/office/powerpoint/2010/main" val="4181350440"/>
      </p:ext>
    </p:extLst>
  </p:cSld>
  <p:clrMapOvr>
    <a:masterClrMapping/>
  </p:clrMapOvr>
  <p:extLst>
    <p:ext uri="{DCECCB84-F9BA-43D5-87BE-67443E8EF086}">
      <p15:sldGuideLst xmlns:p15="http://schemas.microsoft.com/office/powerpoint/2012/main"/>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01837" y="3005739"/>
            <a:ext cx="6790944" cy="880308"/>
          </a:xfrm>
          <a:prstGeom prst="rect">
            <a:avLst/>
          </a:prstGeom>
        </p:spPr>
      </p:pic>
    </p:spTree>
    <p:extLst>
      <p:ext uri="{BB962C8B-B14F-4D97-AF65-F5344CB8AC3E}">
        <p14:creationId xmlns:p14="http://schemas.microsoft.com/office/powerpoint/2010/main" val="3577026236"/>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2700" y="0"/>
            <a:ext cx="12192000" cy="6858000"/>
          </a:xfrm>
          <a:prstGeom prst="rect">
            <a:avLst/>
          </a:prstGeom>
        </p:spPr>
      </p:pic>
      <p:sp>
        <p:nvSpPr>
          <p:cNvPr id="3" name="Rectangle 2"/>
          <p:cNvSpPr/>
          <p:nvPr userDrawn="1"/>
        </p:nvSpPr>
        <p:spPr>
          <a:xfrm>
            <a:off x="-2111" y="-4341"/>
            <a:ext cx="12192000" cy="6858000"/>
          </a:xfrm>
          <a:prstGeom prst="rect">
            <a:avLst/>
          </a:prstGeom>
          <a:gradFill flip="none" rotWithShape="1">
            <a:gsLst>
              <a:gs pos="84000">
                <a:srgbClr val="232323"/>
              </a:gs>
              <a:gs pos="2000">
                <a:schemeClr val="bg2">
                  <a:alpha val="56000"/>
                </a:schemeClr>
              </a:gs>
              <a:gs pos="100000">
                <a:schemeClr val="tx1"/>
              </a:gs>
              <a:gs pos="100000">
                <a:schemeClr val="bg2">
                  <a:alpha val="0"/>
                </a:schemeClr>
              </a:gs>
            </a:gsLst>
            <a:path path="rect">
              <a:fillToRect l="100000" t="100000"/>
            </a:path>
            <a:tileRect r="-100000" b="-100000"/>
          </a:gradFill>
          <a:effectLst/>
        </p:spPr>
        <p:txBody>
          <a:bodyPr wrap="square" lIns="243840" tIns="182880" rIns="182880" bIns="182880" rtlCol="0" anchor="ctr">
            <a:noAutofit/>
          </a:bodyPr>
          <a:lstStyle/>
          <a:p>
            <a:pPr algn="ctr">
              <a:lnSpc>
                <a:spcPct val="90000"/>
              </a:lnSpc>
              <a:spcBef>
                <a:spcPts val="800"/>
              </a:spcBef>
            </a:pPr>
            <a:endParaRPr lang="en-US" sz="2667" dirty="0" err="1">
              <a:solidFill>
                <a:srgbClr val="FFFFFF"/>
              </a:solidFill>
            </a:endParaRPr>
          </a:p>
        </p:txBody>
      </p:sp>
      <p:sp>
        <p:nvSpPr>
          <p:cNvPr id="6" name="Title 1"/>
          <p:cNvSpPr>
            <a:spLocks noGrp="1"/>
          </p:cNvSpPr>
          <p:nvPr>
            <p:ph type="title" hasCustomPrompt="1"/>
          </p:nvPr>
        </p:nvSpPr>
        <p:spPr>
          <a:xfrm>
            <a:off x="365757" y="352839"/>
            <a:ext cx="10607040" cy="853440"/>
          </a:xfrm>
          <a:prstGeom prst="rect">
            <a:avLst/>
          </a:prstGeom>
        </p:spPr>
        <p:txBody>
          <a:bodyPr lIns="0" rIns="0"/>
          <a:lstStyle>
            <a:lvl1pPr>
              <a:defRPr baseline="0">
                <a:solidFill>
                  <a:schemeClr val="tx2"/>
                </a:solidFill>
                <a:latin typeface="Arial" panose="020B0604020202020204" pitchFamily="34" charset="0"/>
                <a:cs typeface="Arial" panose="020B0604020202020204" pitchFamily="34" charset="0"/>
              </a:defRPr>
            </a:lvl1pPr>
          </a:lstStyle>
          <a:p>
            <a:r>
              <a:rPr lang="en-US" dirty="0"/>
              <a:t>Click to edit content page title</a:t>
            </a:r>
          </a:p>
        </p:txBody>
      </p:sp>
      <p:pic>
        <p:nvPicPr>
          <p:cNvPr id="7" name="Picture 3">
            <a:extLst>
              <a:ext uri="{FF2B5EF4-FFF2-40B4-BE49-F238E27FC236}">
                <a16:creationId xmlns:a16="http://schemas.microsoft.com/office/drawing/2014/main" id="{5E10ECD5-7FB5-4F67-99DD-052ADE0FF18C}"/>
              </a:ext>
            </a:extLst>
          </p:cNvPr>
          <p:cNvPicPr>
            <a:picLocks noChangeAspect="1"/>
          </p:cNvPicPr>
          <p:nvPr userDrawn="1"/>
        </p:nvPicPr>
        <p:blipFill>
          <a:blip r:embed="rId3">
            <a:extLst>
              <a:ext uri="{BEBA8EAE-BF5A-486C-A8C5-ECC9F3942E4B}">
                <a14:imgProps xmlns:a14="http://schemas.microsoft.com/office/drawing/2010/main">
                  <a14:imgLayer r:embed="rId4">
                    <a14:imgEffect>
                      <a14:sharpenSoften amount="100000"/>
                    </a14:imgEffect>
                    <a14:imgEffect>
                      <a14:brightnessContrast bright="-100000" contrast="100000"/>
                    </a14:imgEffect>
                  </a14:imgLayer>
                </a14:imgProps>
              </a:ext>
              <a:ext uri="{28A0092B-C50C-407E-A947-70E740481C1C}">
                <a14:useLocalDpi xmlns:a14="http://schemas.microsoft.com/office/drawing/2010/main" val="0"/>
              </a:ext>
            </a:extLst>
          </a:blip>
          <a:stretch>
            <a:fillRect/>
          </a:stretch>
        </p:blipFill>
        <p:spPr>
          <a:xfrm>
            <a:off x="10618248" y="6511746"/>
            <a:ext cx="1078987" cy="140268"/>
          </a:xfrm>
          <a:prstGeom prst="rect">
            <a:avLst/>
          </a:prstGeom>
        </p:spPr>
      </p:pic>
      <p:pic>
        <p:nvPicPr>
          <p:cNvPr id="9" name="Picture 64">
            <a:extLst>
              <a:ext uri="{FF2B5EF4-FFF2-40B4-BE49-F238E27FC236}">
                <a16:creationId xmlns:a16="http://schemas.microsoft.com/office/drawing/2014/main" id="{4783643F-4699-4A09-BD63-6DE03C506D2A}"/>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tretch>
            <a:fillRect/>
          </a:stretch>
        </p:blipFill>
        <p:spPr>
          <a:xfrm>
            <a:off x="10403079" y="6451744"/>
            <a:ext cx="1438656" cy="187024"/>
          </a:xfrm>
          <a:prstGeom prst="rect">
            <a:avLst/>
          </a:prstGeom>
        </p:spPr>
      </p:pic>
    </p:spTree>
    <p:extLst>
      <p:ext uri="{BB962C8B-B14F-4D97-AF65-F5344CB8AC3E}">
        <p14:creationId xmlns:p14="http://schemas.microsoft.com/office/powerpoint/2010/main" val="2016390810"/>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Conten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62513"/>
            <a:ext cx="11656120" cy="853440"/>
          </a:xfrm>
          <a:prstGeom prst="rect">
            <a:avLst/>
          </a:prstGeom>
        </p:spPr>
        <p:txBody>
          <a:bodyPr lIns="0" rIns="0">
            <a:noAutofit/>
          </a:bodyPr>
          <a:lstStyle>
            <a:lvl1pPr>
              <a:defRPr baseline="0">
                <a:solidFill>
                  <a:srgbClr val="007DB8"/>
                </a:solidFill>
                <a:latin typeface="+mn-lt"/>
                <a:ea typeface="ＭＳ Ｐゴシック" panose="020B0600070205080204" pitchFamily="50" charset="-128"/>
                <a:cs typeface="Arial" panose="020B0604020202020204" pitchFamily="34" charset="0"/>
              </a:defRPr>
            </a:lvl1pPr>
          </a:lstStyle>
          <a:p>
            <a:r>
              <a:rPr lang="en-US" dirty="0"/>
              <a:t>Click to edit content page title </a:t>
            </a:r>
          </a:p>
        </p:txBody>
      </p:sp>
      <p:sp>
        <p:nvSpPr>
          <p:cNvPr id="5" name="Text Placeholder 12"/>
          <p:cNvSpPr>
            <a:spLocks noGrp="1"/>
          </p:cNvSpPr>
          <p:nvPr>
            <p:ph type="subTitle" idx="11" hasCustomPrompt="1"/>
          </p:nvPr>
        </p:nvSpPr>
        <p:spPr>
          <a:xfrm>
            <a:off x="355601" y="990088"/>
            <a:ext cx="11666279" cy="417689"/>
          </a:xfrm>
          <a:prstGeom prst="rect">
            <a:avLst/>
          </a:prstGeom>
        </p:spPr>
        <p:txBody>
          <a:bodyPr lIns="0" rIns="0" anchor="t" anchorCtr="0"/>
          <a:lstStyle>
            <a:lvl1pPr marL="304784" indent="-304784">
              <a:buNone/>
              <a:defRPr lang="en-US" sz="2933" b="1" dirty="0" smtClean="0">
                <a:latin typeface="+mn-lt"/>
                <a:ea typeface="ＭＳ Ｐゴシック" panose="020B0600070205080204" pitchFamily="50" charset="-128"/>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544618376"/>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_Body copy">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47134"/>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776993"/>
      </p:ext>
    </p:extLst>
  </p:cSld>
  <p:clrMapOvr>
    <a:masterClrMapping/>
  </p:clrMapOvr>
  <p:transition spd="med">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Header 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62518"/>
            <a:ext cx="10607040" cy="630103"/>
          </a:xfrm>
          <a:prstGeom prst="rect">
            <a:avLst/>
          </a:prstGeom>
        </p:spPr>
        <p:txBody>
          <a:bodyPr lIns="0" rIns="0"/>
          <a:lstStyle>
            <a:lvl1pPr>
              <a:defRPr>
                <a:solidFill>
                  <a:srgbClr val="007DB8"/>
                </a:solidFill>
                <a:latin typeface="+mn-lt"/>
                <a:ea typeface="ＭＳ Ｐゴシック" panose="020B0600070205080204" pitchFamily="50" charset="-128"/>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66563475"/>
      </p:ext>
    </p:extLst>
  </p:cSld>
  <p:clrMapOvr>
    <a:masterClrMapping/>
  </p:clrMapOvr>
  <p:transition spd="med">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7F3C6C-528E-4531-BA42-04C926F128BD}"/>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C1598B8-1B54-4B2E-ADF6-243390770336}"/>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BC968143-5BAE-4E30-892B-AC8F2F900AB0}"/>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CB28F96C-3982-4743-ADE7-A9062D623906}"/>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6" name="フッター プレースホルダー 5">
            <a:extLst>
              <a:ext uri="{FF2B5EF4-FFF2-40B4-BE49-F238E27FC236}">
                <a16:creationId xmlns:a16="http://schemas.microsoft.com/office/drawing/2014/main" id="{B6CCD677-D2FC-4B90-968F-E8E0C447023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0804603-3887-4C84-87F7-95666023D05D}"/>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210428727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Cover Layout 1">
    <p:spTree>
      <p:nvGrpSpPr>
        <p:cNvPr id="1" name=""/>
        <p:cNvGrpSpPr/>
        <p:nvPr/>
      </p:nvGrpSpPr>
      <p:grpSpPr>
        <a:xfrm>
          <a:off x="0" y="0"/>
          <a:ext cx="0" cy="0"/>
          <a:chOff x="0" y="0"/>
          <a:chExt cx="0" cy="0"/>
        </a:xfrm>
      </p:grpSpPr>
      <p:pic>
        <p:nvPicPr>
          <p:cNvPr id="2" name="Picture 8" descr="「dell emc logo」の画像検索結果"/>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620195" y="7078009"/>
            <a:ext cx="1296000" cy="215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664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Black_Content_Bulleted body copy">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62515"/>
            <a:ext cx="10607040" cy="853440"/>
          </a:xfrm>
          <a:prstGeom prst="rect">
            <a:avLst/>
          </a:prstGeom>
        </p:spPr>
        <p:txBody>
          <a:bodyPr lIns="0" rIns="0"/>
          <a:lstStyle>
            <a:lvl1pPr>
              <a:defRPr baseline="0">
                <a:solidFill>
                  <a:srgbClr val="FFFFFF"/>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5" name="Content Placeholder 4"/>
          <p:cNvSpPr>
            <a:spLocks noGrp="1"/>
          </p:cNvSpPr>
          <p:nvPr>
            <p:ph sz="quarter" idx="10"/>
          </p:nvPr>
        </p:nvSpPr>
        <p:spPr>
          <a:xfrm>
            <a:off x="361953" y="1703919"/>
            <a:ext cx="10610849" cy="4256615"/>
          </a:xfrm>
          <a:prstGeom prst="rect">
            <a:avLst/>
          </a:prstGeom>
        </p:spPr>
        <p:txBody>
          <a:bodyPr vert="horz" lIns="0" tIns="0" rIns="0" bIns="0"/>
          <a:lstStyle>
            <a:lvl1pPr>
              <a:lnSpc>
                <a:spcPct val="100000"/>
              </a:lnSpc>
              <a:spcBef>
                <a:spcPts val="1600"/>
              </a:spcBef>
              <a:spcAft>
                <a:spcPts val="0"/>
              </a:spcAft>
              <a:buClr>
                <a:srgbClr val="808080"/>
              </a:buClr>
              <a:defRPr>
                <a:solidFill>
                  <a:srgbClr val="FFFFFF"/>
                </a:solidFill>
                <a:latin typeface="+mn-lt"/>
                <a:ea typeface="Arial"/>
              </a:defRPr>
            </a:lvl1pPr>
            <a:lvl2pPr>
              <a:lnSpc>
                <a:spcPct val="100000"/>
              </a:lnSpc>
              <a:spcBef>
                <a:spcPts val="400"/>
              </a:spcBef>
              <a:spcAft>
                <a:spcPts val="0"/>
              </a:spcAft>
              <a:buClr>
                <a:srgbClr val="808080"/>
              </a:buClr>
              <a:defRPr>
                <a:solidFill>
                  <a:srgbClr val="FFFFFF"/>
                </a:solidFill>
                <a:latin typeface="+mn-lt"/>
                <a:ea typeface="Arial"/>
              </a:defRPr>
            </a:lvl2pPr>
            <a:lvl3pPr marL="1145061" indent="-226473">
              <a:lnSpc>
                <a:spcPct val="100000"/>
              </a:lnSpc>
              <a:spcBef>
                <a:spcPts val="400"/>
              </a:spcBef>
              <a:spcAft>
                <a:spcPts val="0"/>
              </a:spcAft>
              <a:buClr>
                <a:srgbClr val="808080"/>
              </a:buClr>
              <a:defRPr>
                <a:solidFill>
                  <a:srgbClr val="FFFFFF"/>
                </a:solidFill>
                <a:latin typeface="+mn-lt"/>
                <a:ea typeface="Arial"/>
              </a:defRPr>
            </a:lvl3pPr>
            <a:lvl4pPr marL="1678433" indent="-306903">
              <a:lnSpc>
                <a:spcPct val="100000"/>
              </a:lnSpc>
              <a:spcBef>
                <a:spcPts val="400"/>
              </a:spcBef>
              <a:spcAft>
                <a:spcPts val="0"/>
              </a:spcAft>
              <a:buClr>
                <a:srgbClr val="808080"/>
              </a:buClr>
              <a:defRPr>
                <a:latin typeface="+mn-lt"/>
              </a:defRPr>
            </a:lvl4pPr>
            <a:lvl5pPr>
              <a:lnSpc>
                <a:spcPct val="100000"/>
              </a:lnSpc>
              <a:spcBef>
                <a:spcPts val="400"/>
              </a:spcBef>
              <a:spcAft>
                <a:spcPts val="0"/>
              </a:spcAft>
              <a:buClr>
                <a:srgbClr val="808080"/>
              </a:buClr>
              <a:defRPr sz="1333">
                <a:latin typeface="+mn-lt"/>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731464230"/>
      </p:ext>
    </p:extLst>
  </p:cSld>
  <p:clrMapOvr>
    <a:masterClrMapping/>
  </p:clrMapOvr>
  <p:transition spd="med">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color bkgd">
    <p:bg>
      <p:bgPr>
        <a:blipFill dpi="0" rotWithShape="1">
          <a:blip r:embed="rId2">
            <a:lum/>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tx2"/>
                </a:solidFill>
                <a:latin typeface="Arial" panose="020B0604020202020204" pitchFamily="34" charset="0"/>
              </a:defRPr>
            </a:lvl1pPr>
          </a:lstStyle>
          <a:p>
            <a:r>
              <a:rPr lang="en-US"/>
              <a:t>Click to edit Master title style</a:t>
            </a:r>
          </a:p>
        </p:txBody>
      </p:sp>
      <p:sp>
        <p:nvSpPr>
          <p:cNvPr id="8" name="Subtitle 2"/>
          <p:cNvSpPr>
            <a:spLocks noGrp="1"/>
          </p:cNvSpPr>
          <p:nvPr>
            <p:ph type="subTitle" idx="1"/>
          </p:nvPr>
        </p:nvSpPr>
        <p:spPr>
          <a:xfrm>
            <a:off x="381000" y="914401"/>
            <a:ext cx="11430000" cy="287259"/>
          </a:xfrm>
          <a:prstGeom prst="rect">
            <a:avLst/>
          </a:prstGeom>
        </p:spPr>
        <p:txBody>
          <a:bodyPr wrap="square" lIns="0" tIns="0" rIns="0" bIns="0">
            <a:spAutoFit/>
          </a:bodyPr>
          <a:lstStyle>
            <a:lvl1pPr marL="0" indent="0" algn="l">
              <a:lnSpc>
                <a:spcPct val="100000"/>
              </a:lnSpc>
              <a:spcBef>
                <a:spcPct val="0"/>
              </a:spcBef>
              <a:buNone/>
              <a:defRPr sz="1867">
                <a:solidFill>
                  <a:schemeClr val="tx2"/>
                </a:solidFill>
                <a:latin typeface="Arial" panose="020B0604020202020204" pitchFamily="34" charset="0"/>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9" name="Content Placeholder 2"/>
          <p:cNvSpPr>
            <a:spLocks noGrp="1"/>
          </p:cNvSpPr>
          <p:nvPr>
            <p:ph idx="10"/>
          </p:nvPr>
        </p:nvSpPr>
        <p:spPr>
          <a:xfrm>
            <a:off x="381000" y="1600200"/>
            <a:ext cx="11430000" cy="4419600"/>
          </a:xfrm>
          <a:prstGeom prst="rect">
            <a:avLst/>
          </a:prstGeom>
        </p:spPr>
        <p:txBody>
          <a:bodyPr lIns="0" tIns="0" rIns="0" bIns="0"/>
          <a:lstStyle>
            <a:lvl1pPr marL="228589" indent="-228589">
              <a:lnSpc>
                <a:spcPct val="100000"/>
              </a:lnSpc>
              <a:spcBef>
                <a:spcPts val="1600"/>
              </a:spcBef>
              <a:buClrTx/>
              <a:buFont typeface="Arial" panose="020B0604020202020204" pitchFamily="34" charset="0"/>
              <a:buChar char="•"/>
              <a:defRPr sz="2400">
                <a:solidFill>
                  <a:schemeClr val="tx2"/>
                </a:solidFill>
                <a:latin typeface="Arial" panose="020B0604020202020204" pitchFamily="34" charset="0"/>
              </a:defRPr>
            </a:lvl1pPr>
            <a:lvl2pPr marL="685766" indent="-228589">
              <a:lnSpc>
                <a:spcPct val="100000"/>
              </a:lnSpc>
              <a:spcBef>
                <a:spcPts val="400"/>
              </a:spcBef>
              <a:buClrTx/>
              <a:buFont typeface="Arial" panose="020B0604020202020204" pitchFamily="34" charset="0"/>
              <a:buChar char="–"/>
              <a:defRPr sz="1867">
                <a:solidFill>
                  <a:schemeClr val="tx2"/>
                </a:solidFill>
                <a:latin typeface="Arial" panose="020B0604020202020204" pitchFamily="34" charset="0"/>
              </a:defRPr>
            </a:lvl2pPr>
            <a:lvl3pPr marL="1066747" indent="-152392">
              <a:lnSpc>
                <a:spcPct val="100000"/>
              </a:lnSpc>
              <a:spcBef>
                <a:spcPts val="400"/>
              </a:spcBef>
              <a:buClrTx/>
              <a:buFont typeface="Arial" panose="020B0604020202020204" pitchFamily="34" charset="0"/>
              <a:buChar char="▪"/>
              <a:defRPr sz="1467">
                <a:solidFill>
                  <a:schemeClr val="tx2"/>
                </a:solidFill>
                <a:latin typeface="Arial" panose="020B0604020202020204" pitchFamily="34" charset="0"/>
              </a:defRPr>
            </a:lvl3pPr>
            <a:lvl4pPr marL="1600120" indent="-228589">
              <a:lnSpc>
                <a:spcPct val="100000"/>
              </a:lnSpc>
              <a:spcBef>
                <a:spcPts val="400"/>
              </a:spcBef>
              <a:buClr>
                <a:schemeClr val="bg1">
                  <a:lumMod val="60000"/>
                  <a:lumOff val="40000"/>
                </a:schemeClr>
              </a:buClr>
              <a:buFont typeface="Arial" panose="020B0604020202020204" pitchFamily="34" charset="0"/>
              <a:buChar char="•"/>
              <a:defRPr sz="1200"/>
            </a:lvl4pPr>
            <a:lvl5pPr marL="2057298" indent="-228589">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16883206"/>
      </p:ext>
    </p:extLst>
  </p:cSld>
  <p:clrMapOvr>
    <a:masterClrMapping/>
  </p:clrMapOvr>
  <p:transition/>
  <p:extLst>
    <p:ext uri="{DCECCB84-F9BA-43D5-87BE-67443E8EF086}">
      <p15:sldGuideLst xmlns:p15="http://schemas.microsoft.com/office/powerpoint/2012/main">
        <p15:guide id="1" orient="horz" pos="14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on blue wave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tx2"/>
                </a:solidFill>
                <a:latin typeface="Arial" panose="020B0604020202020204" pitchFamily="34" charset="0"/>
              </a:defRPr>
            </a:lvl1pPr>
          </a:lstStyle>
          <a:p>
            <a:r>
              <a:rPr lang="ja-JP" altLang="en-US"/>
              <a:t>マスター タイトルの書式設定</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255346588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1_Cov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p:cNvSpPr>
            <a:spLocks noGrp="1"/>
          </p:cNvSpPr>
          <p:nvPr>
            <p:ph type="ctrTitle"/>
          </p:nvPr>
        </p:nvSpPr>
        <p:spPr>
          <a:xfrm>
            <a:off x="381000" y="552449"/>
            <a:ext cx="9982200" cy="1994392"/>
          </a:xfrm>
          <a:prstGeom prst="rect">
            <a:avLst/>
          </a:prstGeom>
        </p:spPr>
        <p:txBody>
          <a:bodyPr wrap="square" lIns="0" tIns="0" rIns="0" bIns="0" anchor="b">
            <a:spAutoFit/>
          </a:bodyPr>
          <a:lstStyle>
            <a:lvl1pPr algn="l">
              <a:defRPr sz="7200">
                <a:solidFill>
                  <a:schemeClr val="tx2"/>
                </a:solidFill>
                <a:latin typeface="Arial" panose="020B0604020202020204" pitchFamily="34" charset="0"/>
              </a:defRPr>
            </a:lvl1pPr>
          </a:lstStyle>
          <a:p>
            <a:r>
              <a:rPr lang="ja-JP" altLang="en-US"/>
              <a:t>マスター タイトルの書式設定</a:t>
            </a:r>
            <a:endParaRPr lang="en-US" dirty="0"/>
          </a:p>
        </p:txBody>
      </p:sp>
      <p:sp>
        <p:nvSpPr>
          <p:cNvPr id="5" name="Subtitle 2"/>
          <p:cNvSpPr>
            <a:spLocks noGrp="1"/>
          </p:cNvSpPr>
          <p:nvPr>
            <p:ph type="subTitle" idx="1"/>
          </p:nvPr>
        </p:nvSpPr>
        <p:spPr>
          <a:xfrm>
            <a:off x="381000" y="2743200"/>
            <a:ext cx="9982200" cy="1655763"/>
          </a:xfrm>
          <a:prstGeom prst="rect">
            <a:avLst/>
          </a:prstGeom>
        </p:spPr>
        <p:txBody>
          <a:bodyPr lIns="0" tIns="0" rIns="0" bIns="0"/>
          <a:lstStyle>
            <a:lvl1pPr marL="0" indent="0" algn="l">
              <a:lnSpc>
                <a:spcPct val="100000"/>
              </a:lnSpc>
              <a:spcBef>
                <a:spcPts val="0"/>
              </a:spcBef>
              <a:buNone/>
              <a:defRPr sz="2667">
                <a:solidFill>
                  <a:schemeClr val="tx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a:t>マスター サブタイトルの書式設定</a:t>
            </a:r>
            <a:endParaRPr lang="en-US" dirty="0"/>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011668" y="5831699"/>
            <a:ext cx="3608832" cy="469148"/>
          </a:xfrm>
          <a:prstGeom prst="rect">
            <a:avLst/>
          </a:prstGeom>
        </p:spPr>
      </p:pic>
    </p:spTree>
    <p:extLst>
      <p:ext uri="{BB962C8B-B14F-4D97-AF65-F5344CB8AC3E}">
        <p14:creationId xmlns:p14="http://schemas.microsoft.com/office/powerpoint/2010/main" val="1626862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692686383"/>
      </p:ext>
    </p:extLst>
  </p:cSld>
  <p:clrMapOvr>
    <a:masterClrMapping/>
  </p:clrMapOvr>
  <p:extLst>
    <p:ext uri="{DCECCB84-F9BA-43D5-87BE-67443E8EF086}">
      <p15:sldGuideLst xmlns:p15="http://schemas.microsoft.com/office/powerpoint/2012/main">
        <p15:guide id="1" orient="horz" pos="14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381000" y="914400"/>
            <a:ext cx="11430000" cy="287259"/>
          </a:xfrm>
          <a:prstGeom prst="rect">
            <a:avLst/>
          </a:prstGeom>
        </p:spPr>
        <p:txBody>
          <a:bodyPr wrap="square" lIns="0" tIns="0" rIns="0" bIns="0">
            <a:spAutoFit/>
          </a:bodyPr>
          <a:lstStyle>
            <a:lvl1pPr marL="0" indent="0" algn="l">
              <a:lnSpc>
                <a:spcPct val="100000"/>
              </a:lnSpc>
              <a:spcBef>
                <a:spcPts val="0"/>
              </a:spcBef>
              <a:buNone/>
              <a:defRPr sz="1867">
                <a:solidFill>
                  <a:schemeClr val="bg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a:t>マスター サブタイトルの書式設定</a:t>
            </a:r>
            <a:endParaRPr lang="en-US" dirty="0"/>
          </a:p>
        </p:txBody>
      </p:sp>
    </p:spTree>
    <p:extLst>
      <p:ext uri="{BB962C8B-B14F-4D97-AF65-F5344CB8AC3E}">
        <p14:creationId xmlns:p14="http://schemas.microsoft.com/office/powerpoint/2010/main" val="3719866405"/>
      </p:ext>
    </p:extLst>
  </p:cSld>
  <p:clrMapOvr>
    <a:masterClrMapping/>
  </p:clrMapOvr>
  <p:extLst>
    <p:ext uri="{DCECCB84-F9BA-43D5-87BE-67443E8EF086}">
      <p15:sldGuideLst xmlns:p15="http://schemas.microsoft.com/office/powerpoint/2012/main">
        <p15:guide id="1" orient="horz" pos="432">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381000" y="914400"/>
            <a:ext cx="11430000" cy="287259"/>
          </a:xfrm>
          <a:prstGeom prst="rect">
            <a:avLst/>
          </a:prstGeom>
        </p:spPr>
        <p:txBody>
          <a:bodyPr wrap="square" lIns="0" tIns="0" rIns="0" bIns="0">
            <a:spAutoFit/>
          </a:bodyPr>
          <a:lstStyle>
            <a:lvl1pPr marL="0" indent="0" algn="l">
              <a:lnSpc>
                <a:spcPct val="100000"/>
              </a:lnSpc>
              <a:spcBef>
                <a:spcPts val="0"/>
              </a:spcBef>
              <a:buNone/>
              <a:defRPr sz="1867">
                <a:solidFill>
                  <a:schemeClr val="bg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a:t>マスター サブタイトルの書式設定</a:t>
            </a:r>
            <a:endParaRPr lang="en-US" dirty="0"/>
          </a:p>
        </p:txBody>
      </p:sp>
      <p:sp>
        <p:nvSpPr>
          <p:cNvPr id="4" name="Content Placeholder 2"/>
          <p:cNvSpPr>
            <a:spLocks noGrp="1"/>
          </p:cNvSpPr>
          <p:nvPr>
            <p:ph idx="10"/>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latin typeface="Arial" panose="020B0604020202020204" pitchFamily="34" charset="0"/>
              </a:defRPr>
            </a:lvl2pPr>
            <a:lvl3pPr marL="1066773" indent="-152396">
              <a:lnSpc>
                <a:spcPct val="100000"/>
              </a:lnSpc>
              <a:spcBef>
                <a:spcPts val="400"/>
              </a:spcBef>
              <a:buClr>
                <a:srgbClr val="808080"/>
              </a:buClr>
              <a:buFont typeface="Arial" panose="020B0604020202020204" pitchFamily="34" charset="0"/>
              <a:buChar char="▪"/>
              <a:defRPr sz="1467">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Tree>
    <p:extLst>
      <p:ext uri="{BB962C8B-B14F-4D97-AF65-F5344CB8AC3E}">
        <p14:creationId xmlns:p14="http://schemas.microsoft.com/office/powerpoint/2010/main" val="964503462"/>
      </p:ext>
    </p:extLst>
  </p:cSld>
  <p:clrMapOvr>
    <a:masterClrMapping/>
  </p:clrMapOvr>
  <p:extLst>
    <p:ext uri="{DCECCB84-F9BA-43D5-87BE-67443E8EF086}">
      <p15:sldGuideLst xmlns:p15="http://schemas.microsoft.com/office/powerpoint/2012/main">
        <p15:guide id="1" orient="horz" pos="432">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ja-JP" altLang="en-US"/>
              <a:t>マスター タイトルの書式設定</a:t>
            </a:r>
            <a:endParaRPr lang="en-US" dirty="0"/>
          </a:p>
        </p:txBody>
      </p:sp>
      <p:sp>
        <p:nvSpPr>
          <p:cNvPr id="5" name="Text Placeholder 2"/>
          <p:cNvSpPr>
            <a:spLocks noGrp="1"/>
          </p:cNvSpPr>
          <p:nvPr>
            <p:ph type="body" idx="10"/>
          </p:nvPr>
        </p:nvSpPr>
        <p:spPr>
          <a:xfrm>
            <a:off x="381000" y="1295400"/>
            <a:ext cx="5410200" cy="381000"/>
          </a:xfrm>
          <a:prstGeom prst="rect">
            <a:avLst/>
          </a:prstGeom>
        </p:spPr>
        <p:txBody>
          <a:bodyPr lIns="0" tIns="0" rIns="0" bIns="0" anchor="t" anchorCtr="0"/>
          <a:lstStyle>
            <a:lvl1pPr marL="0" indent="0">
              <a:buNone/>
              <a:defRPr sz="2667" b="0">
                <a:solidFill>
                  <a:schemeClr val="bg1"/>
                </a:solidFill>
                <a:latin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6" name="Text Placeholder 4"/>
          <p:cNvSpPr>
            <a:spLocks noGrp="1"/>
          </p:cNvSpPr>
          <p:nvPr>
            <p:ph type="body" sz="quarter" idx="3"/>
          </p:nvPr>
        </p:nvSpPr>
        <p:spPr>
          <a:xfrm>
            <a:off x="6374157" y="1295400"/>
            <a:ext cx="5436844" cy="381000"/>
          </a:xfrm>
          <a:prstGeom prst="rect">
            <a:avLst/>
          </a:prstGeom>
        </p:spPr>
        <p:txBody>
          <a:bodyPr lIns="0" tIns="0" rIns="0" bIns="0" anchor="t" anchorCtr="0"/>
          <a:lstStyle>
            <a:lvl1pPr marL="0" indent="0">
              <a:buNone/>
              <a:defRPr sz="2667" b="0">
                <a:solidFill>
                  <a:schemeClr val="bg1"/>
                </a:solidFill>
                <a:latin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ja-JP" altLang="en-US"/>
              <a:t>マスター テキストの書式設定</a:t>
            </a:r>
          </a:p>
        </p:txBody>
      </p:sp>
      <p:sp>
        <p:nvSpPr>
          <p:cNvPr id="7" name="Content Placeholder 9"/>
          <p:cNvSpPr>
            <a:spLocks noGrp="1"/>
          </p:cNvSpPr>
          <p:nvPr>
            <p:ph sz="quarter" idx="11"/>
          </p:nvPr>
        </p:nvSpPr>
        <p:spPr>
          <a:xfrm>
            <a:off x="381000" y="1905000"/>
            <a:ext cx="5410200" cy="4114800"/>
          </a:xfrm>
          <a:prstGeom prst="rect">
            <a:avLst/>
          </a:prstGeom>
        </p:spPr>
        <p:txBody>
          <a:bodyPr lIns="0" tIns="0" rIns="0" bIns="0"/>
          <a:lstStyle>
            <a:lvl1pPr>
              <a:lnSpc>
                <a:spcPct val="100000"/>
              </a:lnSpc>
              <a:spcBef>
                <a:spcPts val="1600"/>
              </a:spcBef>
              <a:buClr>
                <a:srgbClr val="808080"/>
              </a:buClr>
              <a:defRPr sz="240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
        <p:nvSpPr>
          <p:cNvPr id="8" name="Content Placeholder 9"/>
          <p:cNvSpPr>
            <a:spLocks noGrp="1"/>
          </p:cNvSpPr>
          <p:nvPr>
            <p:ph sz="quarter" idx="12"/>
          </p:nvPr>
        </p:nvSpPr>
        <p:spPr>
          <a:xfrm>
            <a:off x="6400800" y="1905000"/>
            <a:ext cx="5410200" cy="4114800"/>
          </a:xfrm>
          <a:prstGeom prst="rect">
            <a:avLst/>
          </a:prstGeom>
        </p:spPr>
        <p:txBody>
          <a:bodyPr lIns="0" tIns="0" rIns="0" bIns="0"/>
          <a:lstStyle>
            <a:lvl1pPr>
              <a:lnSpc>
                <a:spcPct val="100000"/>
              </a:lnSpc>
              <a:spcBef>
                <a:spcPts val="1600"/>
              </a:spcBef>
              <a:buClr>
                <a:srgbClr val="808080"/>
              </a:buClr>
              <a:defRPr sz="240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Tree>
    <p:extLst>
      <p:ext uri="{BB962C8B-B14F-4D97-AF65-F5344CB8AC3E}">
        <p14:creationId xmlns:p14="http://schemas.microsoft.com/office/powerpoint/2010/main" val="3667159903"/>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sz="7200">
                <a:solidFill>
                  <a:schemeClr val="tx2"/>
                </a:solidFill>
                <a:latin typeface="Arial" panose="020B0604020202020204" pitchFamily="34" charset="0"/>
              </a:defRPr>
            </a:lvl1pPr>
          </a:lstStyle>
          <a:p>
            <a:r>
              <a:rPr lang="ja-JP" altLang="en-US"/>
              <a:t>マスター タイトルの書式設定</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1300546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836332-27E5-4434-9206-D04773CF877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4E9856B-9E8C-477C-9B93-F3913B2AFF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2108B762-9A5E-424A-AAAB-6F8BAF4C1989}"/>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1A922BF4-9453-4C91-B680-7E1E876EE34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2A7D5E1A-F7D1-4730-A84F-3DFE662427A3}"/>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0D987891-8FA5-4635-881C-B237DECAED38}"/>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8" name="フッター プレースホルダー 7">
            <a:extLst>
              <a:ext uri="{FF2B5EF4-FFF2-40B4-BE49-F238E27FC236}">
                <a16:creationId xmlns:a16="http://schemas.microsoft.com/office/drawing/2014/main" id="{3930CD61-3013-47C0-A16C-E57E2BA4186D}"/>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29F82E55-F572-4F9A-A703-7D06815A718F}"/>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14059337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Divider Gray">
    <p:bg>
      <p:bgPr>
        <a:solidFill>
          <a:srgbClr val="80808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sz="7200">
                <a:solidFill>
                  <a:schemeClr val="tx2"/>
                </a:solidFill>
                <a:latin typeface="Arial" panose="020B0604020202020204" pitchFamily="34" charset="0"/>
              </a:defRPr>
            </a:lvl1pPr>
          </a:lstStyle>
          <a:p>
            <a:r>
              <a:rPr lang="ja-JP" altLang="en-US"/>
              <a:t>マスター タイトルの書式設定</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166916364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sz="7200">
                <a:solidFill>
                  <a:schemeClr val="tx2"/>
                </a:solidFill>
                <a:latin typeface="Arial" panose="020B0604020202020204" pitchFamily="34" charset="0"/>
              </a:defRPr>
            </a:lvl1pPr>
          </a:lstStyle>
          <a:p>
            <a:r>
              <a:rPr lang="ja-JP" altLang="en-US"/>
              <a:t>マスター タイトルの書式設定</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21855179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Divider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sz="7200">
                <a:solidFill>
                  <a:schemeClr val="tx2"/>
                </a:solidFill>
                <a:effectLst>
                  <a:glow rad="127000">
                    <a:schemeClr val="bg2">
                      <a:alpha val="20000"/>
                    </a:schemeClr>
                  </a:glow>
                </a:effectLst>
                <a:latin typeface="Arial" panose="020B0604020202020204" pitchFamily="34" charset="0"/>
              </a:defRPr>
            </a:lvl1pPr>
          </a:lstStyle>
          <a:p>
            <a:r>
              <a:rPr lang="ja-JP" altLang="en-US"/>
              <a:t>マスター タイトルの書式設定</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36605901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Divider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sz="7200">
                <a:solidFill>
                  <a:schemeClr val="tx2"/>
                </a:solidFill>
                <a:latin typeface="Arial" panose="020B0604020202020204" pitchFamily="34" charset="0"/>
              </a:defRPr>
            </a:lvl1pPr>
          </a:lstStyle>
          <a:p>
            <a:r>
              <a:rPr lang="ja-JP" altLang="en-US"/>
              <a:t>マスター タイトルの書式設定</a:t>
            </a:r>
            <a:endParaRPr lang="en-US" dirty="0"/>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4465483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Divider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81000" y="2930402"/>
            <a:ext cx="10515600" cy="997196"/>
          </a:xfrm>
          <a:prstGeom prst="rect">
            <a:avLst/>
          </a:prstGeom>
        </p:spPr>
        <p:txBody>
          <a:bodyPr lIns="0" tIns="0" rIns="0" bIns="0" anchor="ctr" anchorCtr="0">
            <a:spAutoFit/>
          </a:bodyPr>
          <a:lstStyle>
            <a:lvl1pPr>
              <a:defRPr sz="7200">
                <a:solidFill>
                  <a:schemeClr val="tx2"/>
                </a:solidFill>
                <a:latin typeface="Arial" panose="020B0604020202020204" pitchFamily="34" charset="0"/>
              </a:defRPr>
            </a:lvl1pPr>
          </a:lstStyle>
          <a:p>
            <a:r>
              <a:rPr lang="ja-JP" altLang="en-US"/>
              <a:t>マスター タイトルの書式設定</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895482737"/>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 blue blur bkg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tx2"/>
                </a:solidFill>
                <a:latin typeface="Arial" panose="020B0604020202020204" pitchFamily="34" charset="0"/>
              </a:defRPr>
            </a:lvl1pPr>
          </a:lstStyle>
          <a:p>
            <a:r>
              <a:rPr lang="ja-JP" altLang="en-US"/>
              <a:t>マスター タイトルの書式設定</a:t>
            </a:r>
            <a:endParaRPr lang="en-US" dirty="0"/>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2800332931"/>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End logo slide blue">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1837" y="3005739"/>
            <a:ext cx="6790944" cy="880308"/>
          </a:xfrm>
          <a:prstGeom prst="rect">
            <a:avLst/>
          </a:prstGeom>
        </p:spPr>
      </p:pic>
    </p:spTree>
    <p:extLst>
      <p:ext uri="{BB962C8B-B14F-4D97-AF65-F5344CB8AC3E}">
        <p14:creationId xmlns:p14="http://schemas.microsoft.com/office/powerpoint/2010/main" val="28064304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End logo slide gray">
    <p:bg>
      <p:bgPr>
        <a:solidFill>
          <a:srgbClr val="808080"/>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01837" y="3005739"/>
            <a:ext cx="6790944" cy="880308"/>
          </a:xfrm>
          <a:prstGeom prst="rect">
            <a:avLst/>
          </a:prstGeom>
        </p:spPr>
      </p:pic>
    </p:spTree>
    <p:extLst>
      <p:ext uri="{BB962C8B-B14F-4D97-AF65-F5344CB8AC3E}">
        <p14:creationId xmlns:p14="http://schemas.microsoft.com/office/powerpoint/2010/main" val="35842572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ov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8011668" y="5831699"/>
            <a:ext cx="3608832" cy="469148"/>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381000" y="552449"/>
            <a:ext cx="11430000" cy="1994392"/>
          </a:xfrm>
          <a:prstGeom prst="rect">
            <a:avLst/>
          </a:prstGeom>
        </p:spPr>
        <p:txBody>
          <a:bodyPr wrap="square" lIns="0" tIns="0" rIns="0" bIns="0" anchor="b">
            <a:spAutoFit/>
          </a:bodyPr>
          <a:lstStyle>
            <a:lvl1pPr algn="l">
              <a:defRPr sz="7200" baseline="0">
                <a:solidFill>
                  <a:schemeClr val="tx2"/>
                </a:solidFill>
                <a:latin typeface="+mj-lt"/>
                <a:ea typeface="+mj-ea"/>
              </a:defRPr>
            </a:lvl1pPr>
          </a:lstStyle>
          <a:p>
            <a:r>
              <a:rPr lang="en-US"/>
              <a:t>Click to edit Master title style</a:t>
            </a:r>
            <a:endParaRPr lang="en-US" dirty="0"/>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381000" y="2743200"/>
            <a:ext cx="11430000" cy="1655763"/>
          </a:xfrm>
          <a:prstGeom prst="rect">
            <a:avLst/>
          </a:prstGeom>
        </p:spPr>
        <p:txBody>
          <a:bodyPr lIns="0" tIns="0" rIns="0" bIns="0"/>
          <a:lstStyle>
            <a:lvl1pPr marL="0" indent="0" algn="l">
              <a:lnSpc>
                <a:spcPct val="100000"/>
              </a:lnSpc>
              <a:spcBef>
                <a:spcPts val="0"/>
              </a:spcBef>
              <a:buNone/>
              <a:defRPr sz="2667" baseline="0">
                <a:solidFill>
                  <a:schemeClr val="tx2"/>
                </a:solidFill>
                <a:latin typeface="+mj-lt"/>
                <a:ea typeface="+mj-ea"/>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958108939"/>
      </p:ext>
    </p:extLst>
  </p:cSld>
  <p:clrMapOvr>
    <a:masterClrMapping/>
  </p:clrMapOvr>
  <p:extLst>
    <p:ext uri="{DCECCB84-F9BA-43D5-87BE-67443E8EF086}">
      <p15:sldGuideLst xmlns:p15="http://schemas.microsoft.com/office/powerpoint/2012/main"/>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387798"/>
          </a:xfrm>
          <a:prstGeom prst="rect">
            <a:avLst/>
          </a:prstGeom>
        </p:spPr>
        <p:txBody>
          <a:bodyPr wrap="square" lIns="0" tIns="0" rIns="0" bIns="0">
            <a:spAutoFit/>
          </a:bodyPr>
          <a:lstStyle>
            <a:lvl1pPr>
              <a:defRPr sz="2800" baseline="0">
                <a:solidFill>
                  <a:schemeClr val="bg1"/>
                </a:solidFill>
                <a:latin typeface="+mj-ea"/>
                <a:ea typeface="+mj-ea"/>
              </a:defRPr>
            </a:lvl1pPr>
          </a:lstStyle>
          <a:p>
            <a:r>
              <a:rPr lang="en-US" dirty="0"/>
              <a:t>Click to edit Master title style</a:t>
            </a:r>
          </a:p>
        </p:txBody>
      </p:sp>
    </p:spTree>
    <p:extLst>
      <p:ext uri="{BB962C8B-B14F-4D97-AF65-F5344CB8AC3E}">
        <p14:creationId xmlns:p14="http://schemas.microsoft.com/office/powerpoint/2010/main" val="154441722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EC44AE-02A7-42EB-8A79-CA75F3299AD4}"/>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D6FED47-D785-4C39-8EB1-AE78F8364A53}"/>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4" name="フッター プレースホルダー 3">
            <a:extLst>
              <a:ext uri="{FF2B5EF4-FFF2-40B4-BE49-F238E27FC236}">
                <a16:creationId xmlns:a16="http://schemas.microsoft.com/office/drawing/2014/main" id="{D83FA1C8-621A-4BC4-A01B-6A14236D8319}"/>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B18AFCA-872F-4256-A7C2-A476CCC67EB7}"/>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41696479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baseline="0">
                <a:solidFill>
                  <a:schemeClr val="bg1"/>
                </a:solidFill>
                <a:latin typeface="+mj-lt"/>
                <a:ea typeface="+mj-ea"/>
              </a:defRPr>
            </a:lvl1pPr>
          </a:lstStyle>
          <a:p>
            <a:r>
              <a:rPr lang="en-US"/>
              <a:t>Click to edit Master title style</a:t>
            </a:r>
            <a:endParaRPr lang="en-US" dirty="0"/>
          </a:p>
        </p:txBody>
      </p:sp>
      <p:sp>
        <p:nvSpPr>
          <p:cNvPr id="3" name="Subtitle 2"/>
          <p:cNvSpPr>
            <a:spLocks noGrp="1"/>
          </p:cNvSpPr>
          <p:nvPr>
            <p:ph type="subTitle" idx="1"/>
          </p:nvPr>
        </p:nvSpPr>
        <p:spPr>
          <a:xfrm>
            <a:off x="381000" y="855741"/>
            <a:ext cx="11430000" cy="287259"/>
          </a:xfrm>
          <a:prstGeom prst="rect">
            <a:avLst/>
          </a:prstGeom>
        </p:spPr>
        <p:txBody>
          <a:bodyPr wrap="square" lIns="0" tIns="0" rIns="0" bIns="0">
            <a:spAutoFit/>
          </a:bodyPr>
          <a:lstStyle>
            <a:lvl1pPr marL="0" indent="0" algn="l">
              <a:lnSpc>
                <a:spcPct val="100000"/>
              </a:lnSpc>
              <a:spcBef>
                <a:spcPts val="0"/>
              </a:spcBef>
              <a:buNone/>
              <a:defRPr sz="1867" baseline="0">
                <a:solidFill>
                  <a:schemeClr val="bg2"/>
                </a:solidFill>
                <a:latin typeface="+mj-lt"/>
                <a:ea typeface="+mj-ea"/>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58369852"/>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baseline="0">
                <a:solidFill>
                  <a:schemeClr val="bg1"/>
                </a:solidFill>
                <a:latin typeface="+mj-lt"/>
                <a:ea typeface="+mj-ea"/>
              </a:defRPr>
            </a:lvl1pPr>
          </a:lstStyle>
          <a:p>
            <a:r>
              <a:rPr lang="en-US"/>
              <a:t>Click to edit Master title style</a:t>
            </a:r>
            <a:endParaRPr lang="en-US" dirty="0"/>
          </a:p>
        </p:txBody>
      </p:sp>
      <p:sp>
        <p:nvSpPr>
          <p:cNvPr id="3" name="Content Placeholder 2"/>
          <p:cNvSpPr>
            <a:spLocks noGrp="1"/>
          </p:cNvSpPr>
          <p:nvPr>
            <p:ph idx="1"/>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baseline="0">
                <a:solidFill>
                  <a:schemeClr val="bg2"/>
                </a:solidFill>
                <a:latin typeface="+mn-lt"/>
              </a:defRPr>
            </a:lvl1pPr>
            <a:lvl2pPr marL="685783" indent="-228594">
              <a:lnSpc>
                <a:spcPct val="100000"/>
              </a:lnSpc>
              <a:spcBef>
                <a:spcPts val="400"/>
              </a:spcBef>
              <a:buClr>
                <a:srgbClr val="808080"/>
              </a:buClr>
              <a:buFont typeface="Arial" panose="020B0604020202020204" pitchFamily="34" charset="0"/>
              <a:buChar char="–"/>
              <a:defRPr sz="1867" baseline="0">
                <a:solidFill>
                  <a:schemeClr val="bg2"/>
                </a:solidFill>
                <a:latin typeface="+mn-lt"/>
              </a:defRPr>
            </a:lvl2pPr>
            <a:lvl3pPr marL="1066773" indent="-152396">
              <a:lnSpc>
                <a:spcPct val="100000"/>
              </a:lnSpc>
              <a:spcBef>
                <a:spcPts val="400"/>
              </a:spcBef>
              <a:buClr>
                <a:srgbClr val="808080"/>
              </a:buClr>
              <a:buFont typeface="Arial" panose="020B0604020202020204" pitchFamily="34" charset="0"/>
              <a:buChar char="▪"/>
              <a:defRPr sz="1467" baseline="0">
                <a:solidFill>
                  <a:schemeClr val="bg2"/>
                </a:solidFill>
                <a:latin typeface="+mn-lt"/>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08401012"/>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baseline="0">
                <a:solidFill>
                  <a:schemeClr val="bg1"/>
                </a:solidFill>
                <a:latin typeface="+mj-lt"/>
                <a:ea typeface="+mj-ea"/>
              </a:defRPr>
            </a:lvl1pPr>
          </a:lstStyle>
          <a:p>
            <a:r>
              <a:rPr lang="en-US" dirty="0"/>
              <a:t>Click to edit Master title style</a:t>
            </a:r>
          </a:p>
        </p:txBody>
      </p:sp>
      <p:sp>
        <p:nvSpPr>
          <p:cNvPr id="3" name="Subtitle 2"/>
          <p:cNvSpPr>
            <a:spLocks noGrp="1"/>
          </p:cNvSpPr>
          <p:nvPr>
            <p:ph type="subTitle" idx="1"/>
          </p:nvPr>
        </p:nvSpPr>
        <p:spPr>
          <a:xfrm>
            <a:off x="381000" y="855741"/>
            <a:ext cx="11430000" cy="287259"/>
          </a:xfrm>
          <a:prstGeom prst="rect">
            <a:avLst/>
          </a:prstGeom>
        </p:spPr>
        <p:txBody>
          <a:bodyPr wrap="square" lIns="0" tIns="0" rIns="0" bIns="0">
            <a:spAutoFit/>
          </a:bodyPr>
          <a:lstStyle>
            <a:lvl1pPr marL="0" indent="0" algn="l">
              <a:lnSpc>
                <a:spcPct val="100000"/>
              </a:lnSpc>
              <a:spcBef>
                <a:spcPts val="0"/>
              </a:spcBef>
              <a:buNone/>
              <a:defRPr sz="1867" baseline="0">
                <a:solidFill>
                  <a:schemeClr val="bg2"/>
                </a:solidFill>
                <a:latin typeface="+mj-lt"/>
                <a:ea typeface="+mj-ea"/>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Content Placeholder 2"/>
          <p:cNvSpPr>
            <a:spLocks noGrp="1"/>
          </p:cNvSpPr>
          <p:nvPr>
            <p:ph idx="10"/>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baseline="0">
                <a:solidFill>
                  <a:schemeClr val="bg2"/>
                </a:solidFill>
                <a:latin typeface="+mn-lt"/>
              </a:defRPr>
            </a:lvl1pPr>
            <a:lvl2pPr marL="685783" indent="-228594">
              <a:lnSpc>
                <a:spcPct val="100000"/>
              </a:lnSpc>
              <a:spcBef>
                <a:spcPts val="400"/>
              </a:spcBef>
              <a:buClr>
                <a:srgbClr val="808080"/>
              </a:buClr>
              <a:buFont typeface="Arial" panose="020B0604020202020204" pitchFamily="34" charset="0"/>
              <a:buChar char="–"/>
              <a:defRPr sz="1867" baseline="0">
                <a:solidFill>
                  <a:schemeClr val="bg2"/>
                </a:solidFill>
                <a:latin typeface="+mn-lt"/>
              </a:defRPr>
            </a:lvl2pPr>
            <a:lvl3pPr marL="1066773" indent="-152396">
              <a:lnSpc>
                <a:spcPct val="100000"/>
              </a:lnSpc>
              <a:spcBef>
                <a:spcPts val="400"/>
              </a:spcBef>
              <a:buClr>
                <a:srgbClr val="808080"/>
              </a:buClr>
              <a:buFont typeface="Arial" panose="020B0604020202020204" pitchFamily="34" charset="0"/>
              <a:buChar char="▪"/>
              <a:defRPr sz="1467" baseline="0">
                <a:solidFill>
                  <a:schemeClr val="bg2"/>
                </a:solidFill>
                <a:latin typeface="+mn-lt"/>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79421757"/>
      </p:ext>
    </p:extLst>
  </p:cSld>
  <p:clrMapOvr>
    <a:masterClrMapping/>
  </p:clrMapOvr>
  <p:extLst>
    <p:ext uri="{DCECCB84-F9BA-43D5-87BE-67443E8EF086}">
      <p15:sldGuideLst xmlns:p15="http://schemas.microsoft.com/office/powerpoint/2012/main"/>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 columns">
    <p:spTree>
      <p:nvGrpSpPr>
        <p:cNvPr id="1" name=""/>
        <p:cNvGrpSpPr/>
        <p:nvPr/>
      </p:nvGrpSpPr>
      <p:grpSpPr>
        <a:xfrm>
          <a:off x="0" y="0"/>
          <a:ext cx="0" cy="0"/>
          <a:chOff x="0" y="0"/>
          <a:chExt cx="0" cy="0"/>
        </a:xfrm>
      </p:grpSpPr>
      <p:sp>
        <p:nvSpPr>
          <p:cNvPr id="2" name="Title 1"/>
          <p:cNvSpPr>
            <a:spLocks noGrp="1"/>
          </p:cNvSpPr>
          <p:nvPr>
            <p:ph type="title"/>
          </p:nvPr>
        </p:nvSpPr>
        <p:spPr>
          <a:xfrm>
            <a:off x="379201" y="304800"/>
            <a:ext cx="11436351" cy="517064"/>
          </a:xfrm>
          <a:prstGeom prst="rect">
            <a:avLst/>
          </a:prstGeom>
        </p:spPr>
        <p:txBody>
          <a:bodyPr wrap="square" lIns="0" tIns="0" rIns="0" bIns="0">
            <a:spAutoFit/>
          </a:bodyPr>
          <a:lstStyle>
            <a:lvl1pPr>
              <a:defRPr lang="en-US" sz="3733" baseline="0" dirty="0">
                <a:solidFill>
                  <a:schemeClr val="bg1"/>
                </a:solidFill>
                <a:latin typeface="+mj-lt"/>
                <a:ea typeface="+mj-ea"/>
              </a:defRPr>
            </a:lvl1pPr>
          </a:lstStyle>
          <a:p>
            <a:pPr lvl="0"/>
            <a:r>
              <a:rPr lang="en-US" dirty="0"/>
              <a:t>Click to edit Master title style</a:t>
            </a:r>
          </a:p>
        </p:txBody>
      </p:sp>
      <p:sp>
        <p:nvSpPr>
          <p:cNvPr id="10" name="Content Placeholder 9"/>
          <p:cNvSpPr>
            <a:spLocks noGrp="1"/>
          </p:cNvSpPr>
          <p:nvPr>
            <p:ph sz="quarter" idx="10"/>
          </p:nvPr>
        </p:nvSpPr>
        <p:spPr>
          <a:xfrm>
            <a:off x="381000" y="1600200"/>
            <a:ext cx="5410200" cy="4419600"/>
          </a:xfrm>
          <a:prstGeom prst="rect">
            <a:avLst/>
          </a:prstGeom>
        </p:spPr>
        <p:txBody>
          <a:bodyPr lIns="0" tIns="0" rIns="0" bIns="0"/>
          <a:lstStyle>
            <a:lvl1pPr>
              <a:lnSpc>
                <a:spcPct val="100000"/>
              </a:lnSpc>
              <a:spcBef>
                <a:spcPts val="1600"/>
              </a:spcBef>
              <a:buClr>
                <a:srgbClr val="808080"/>
              </a:buClr>
              <a:defRPr sz="2400" baseline="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baseline="0">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baseline="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6400800" y="1600200"/>
            <a:ext cx="5410200" cy="4419600"/>
          </a:xfrm>
          <a:prstGeom prst="rect">
            <a:avLst/>
          </a:prstGeom>
        </p:spPr>
        <p:txBody>
          <a:bodyPr lIns="0" tIns="0" rIns="0" bIns="0"/>
          <a:lstStyle>
            <a:lvl1pPr>
              <a:lnSpc>
                <a:spcPct val="100000"/>
              </a:lnSpc>
              <a:spcBef>
                <a:spcPts val="1600"/>
              </a:spcBef>
              <a:buClr>
                <a:srgbClr val="808080"/>
              </a:buClr>
              <a:defRPr sz="2400" baseline="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baseline="0">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baseline="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803103645"/>
      </p:ext>
    </p:extLst>
  </p:cSld>
  <p:clrMapOvr>
    <a:masterClrMapping/>
  </p:clrMapOvr>
  <p:extLst>
    <p:ext uri="{DCECCB84-F9BA-43D5-87BE-67443E8EF086}">
      <p15:sldGuideLst xmlns:p15="http://schemas.microsoft.com/office/powerpoint/2012/main"/>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79201" y="304800"/>
            <a:ext cx="11436351" cy="517064"/>
          </a:xfrm>
          <a:prstGeom prst="rect">
            <a:avLst/>
          </a:prstGeom>
        </p:spPr>
        <p:txBody>
          <a:bodyPr wrap="square" lIns="0" tIns="0" rIns="0" bIns="0">
            <a:spAutoFit/>
          </a:bodyPr>
          <a:lstStyle>
            <a:lvl1pPr>
              <a:defRPr lang="en-US" sz="3733" baseline="0" dirty="0">
                <a:solidFill>
                  <a:schemeClr val="bg1"/>
                </a:solidFill>
                <a:latin typeface="+mj-lt"/>
                <a:ea typeface="+mj-ea"/>
              </a:defRPr>
            </a:lvl1pPr>
          </a:lstStyle>
          <a:p>
            <a:pPr lvl="0"/>
            <a:r>
              <a:rPr lang="en-US"/>
              <a:t>Click to edit Master title style</a:t>
            </a:r>
            <a:endParaRPr lang="en-US" dirty="0"/>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381000" y="1295400"/>
            <a:ext cx="5410200" cy="5257800"/>
          </a:xfrm>
          <a:prstGeom prst="rect">
            <a:avLst/>
          </a:prstGeom>
        </p:spPr>
        <p:txBody>
          <a:bodyPr lIns="0" tIns="0" rIns="0" bIns="91440"/>
          <a:lstStyle>
            <a:lvl1pPr marL="0" indent="0">
              <a:lnSpc>
                <a:spcPct val="100000"/>
              </a:lnSpc>
              <a:spcBef>
                <a:spcPts val="2400"/>
              </a:spcBef>
              <a:buNone/>
              <a:defRPr sz="2667" baseline="0">
                <a:solidFill>
                  <a:schemeClr val="bg1"/>
                </a:solidFill>
              </a:defRPr>
            </a:lvl1pPr>
            <a:lvl2pPr marL="230712" indent="-230712">
              <a:lnSpc>
                <a:spcPct val="100000"/>
              </a:lnSpc>
              <a:spcBef>
                <a:spcPts val="1600"/>
              </a:spcBef>
              <a:buClr>
                <a:srgbClr val="808080"/>
              </a:buClr>
              <a:defRPr>
                <a:solidFill>
                  <a:schemeClr val="bg2"/>
                </a:solidFill>
              </a:defRPr>
            </a:lvl2pPr>
            <a:lvl3pPr marL="685783" indent="-230712">
              <a:lnSpc>
                <a:spcPct val="100000"/>
              </a:lnSpc>
              <a:spcBef>
                <a:spcPts val="400"/>
              </a:spcBef>
              <a:buClr>
                <a:srgbClr val="808080"/>
              </a:buClr>
              <a:buFont typeface="Arial" panose="020B0604020202020204" pitchFamily="34" charset="0"/>
              <a:buChar char="–"/>
              <a:defRPr sz="1867">
                <a:solidFill>
                  <a:schemeClr val="bg2"/>
                </a:solidFill>
              </a:defRPr>
            </a:lvl3pPr>
            <a:lvl4pPr marL="1140855" indent="-224361">
              <a:lnSpc>
                <a:spcPct val="100000"/>
              </a:lnSpc>
              <a:spcBef>
                <a:spcPts val="400"/>
              </a:spcBef>
              <a:buClr>
                <a:srgbClr val="808080"/>
              </a:buClr>
              <a:buFont typeface="Wingdings" panose="05000000000000000000" pitchFamily="2" charset="2"/>
              <a:buChar char="§"/>
              <a:defRPr sz="1467">
                <a:solidFill>
                  <a:schemeClr val="bg2"/>
                </a:solidFill>
              </a:defRPr>
            </a:lvl4pPr>
            <a:lvl5pPr>
              <a:lnSpc>
                <a:spcPct val="100000"/>
              </a:lnSpc>
              <a:spcBef>
                <a:spcPts val="400"/>
              </a:spcBef>
              <a:buClr>
                <a:srgbClr val="808080"/>
              </a:buCl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6400800" y="1295400"/>
            <a:ext cx="5410200" cy="5257800"/>
          </a:xfrm>
          <a:prstGeom prst="rect">
            <a:avLst/>
          </a:prstGeom>
        </p:spPr>
        <p:txBody>
          <a:bodyPr lIns="0" tIns="0" rIns="0" bIns="91440"/>
          <a:lstStyle>
            <a:lvl1pPr marL="0" indent="0">
              <a:lnSpc>
                <a:spcPct val="100000"/>
              </a:lnSpc>
              <a:spcBef>
                <a:spcPts val="2400"/>
              </a:spcBef>
              <a:buNone/>
              <a:defRPr sz="2667" baseline="0">
                <a:solidFill>
                  <a:schemeClr val="bg1"/>
                </a:solidFill>
              </a:defRPr>
            </a:lvl1pPr>
            <a:lvl2pPr marL="230712" indent="-230712">
              <a:lnSpc>
                <a:spcPct val="100000"/>
              </a:lnSpc>
              <a:spcBef>
                <a:spcPts val="1600"/>
              </a:spcBef>
              <a:buClr>
                <a:srgbClr val="808080"/>
              </a:buClr>
              <a:defRPr>
                <a:solidFill>
                  <a:schemeClr val="bg2"/>
                </a:solidFill>
              </a:defRPr>
            </a:lvl2pPr>
            <a:lvl3pPr marL="685783" indent="-230712">
              <a:lnSpc>
                <a:spcPct val="100000"/>
              </a:lnSpc>
              <a:spcBef>
                <a:spcPts val="400"/>
              </a:spcBef>
              <a:buClr>
                <a:srgbClr val="808080"/>
              </a:buClr>
              <a:buFont typeface="Arial" panose="020B0604020202020204" pitchFamily="34" charset="0"/>
              <a:buChar char="–"/>
              <a:defRPr sz="1867">
                <a:solidFill>
                  <a:schemeClr val="bg2"/>
                </a:solidFill>
              </a:defRPr>
            </a:lvl3pPr>
            <a:lvl4pPr marL="1140855" indent="-224361">
              <a:lnSpc>
                <a:spcPct val="100000"/>
              </a:lnSpc>
              <a:spcBef>
                <a:spcPts val="400"/>
              </a:spcBef>
              <a:buClr>
                <a:srgbClr val="808080"/>
              </a:buClr>
              <a:buFont typeface="Wingdings" panose="05000000000000000000" pitchFamily="2" charset="2"/>
              <a:buChar char="§"/>
              <a:defRPr sz="1467">
                <a:solidFill>
                  <a:schemeClr val="bg2"/>
                </a:solidFill>
              </a:defRPr>
            </a:lvl4pPr>
            <a:lvl5pPr>
              <a:lnSpc>
                <a:spcPct val="100000"/>
              </a:lnSpc>
              <a:spcBef>
                <a:spcPts val="400"/>
              </a:spcBef>
              <a:buClr>
                <a:srgbClr val="808080"/>
              </a:buCl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68544796"/>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79201" y="304800"/>
            <a:ext cx="11436351" cy="517064"/>
          </a:xfrm>
          <a:prstGeom prst="rect">
            <a:avLst/>
          </a:prstGeom>
        </p:spPr>
        <p:txBody>
          <a:bodyPr wrap="square" lIns="0" tIns="0" rIns="0" bIns="0">
            <a:spAutoFit/>
          </a:bodyPr>
          <a:lstStyle>
            <a:lvl1pPr>
              <a:defRPr lang="en-US" sz="3733" baseline="0" dirty="0">
                <a:solidFill>
                  <a:schemeClr val="bg1"/>
                </a:solidFill>
                <a:latin typeface="+mj-lt"/>
                <a:ea typeface="+mj-ea"/>
              </a:defRPr>
            </a:lvl1pPr>
          </a:lstStyle>
          <a:p>
            <a:pPr lvl="0"/>
            <a:r>
              <a:rPr lang="en-US"/>
              <a:t>Click to edit Master title style</a:t>
            </a:r>
            <a:endParaRPr lang="en-US" dirty="0"/>
          </a:p>
        </p:txBody>
      </p:sp>
      <p:sp>
        <p:nvSpPr>
          <p:cNvPr id="9" name="Content Placeholder 9"/>
          <p:cNvSpPr>
            <a:spLocks noGrp="1"/>
          </p:cNvSpPr>
          <p:nvPr>
            <p:ph sz="quarter" idx="13"/>
          </p:nvPr>
        </p:nvSpPr>
        <p:spPr>
          <a:xfrm>
            <a:off x="381000" y="1295400"/>
            <a:ext cx="3581400" cy="4724400"/>
          </a:xfrm>
          <a:prstGeom prst="rect">
            <a:avLst/>
          </a:prstGeom>
        </p:spPr>
        <p:txBody>
          <a:bodyPr lIns="0" tIns="0" rIns="0" bIns="0"/>
          <a:lstStyle>
            <a:lvl1pPr marL="0" indent="0">
              <a:lnSpc>
                <a:spcPct val="100000"/>
              </a:lnSpc>
              <a:spcBef>
                <a:spcPts val="1600"/>
              </a:spcBef>
              <a:buClr>
                <a:srgbClr val="808080"/>
              </a:buClr>
              <a:buNone/>
              <a:defRPr sz="2400" baseline="0">
                <a:solidFill>
                  <a:schemeClr val="bg1"/>
                </a:solidFill>
              </a:defRPr>
            </a:lvl1pPr>
            <a:lvl2pPr marL="228594" indent="-228594">
              <a:lnSpc>
                <a:spcPct val="100000"/>
              </a:lnSpc>
              <a:spcBef>
                <a:spcPts val="1600"/>
              </a:spcBef>
              <a:buClr>
                <a:srgbClr val="808080"/>
              </a:buClr>
              <a:buFont typeface="Arial" panose="020B0604020202020204" pitchFamily="34" charset="0"/>
              <a:buChar char="•"/>
              <a:defRPr sz="2133" baseline="0">
                <a:solidFill>
                  <a:schemeClr val="bg2"/>
                </a:solidFill>
              </a:defRPr>
            </a:lvl2pPr>
            <a:lvl3pPr marL="685783" indent="-228594">
              <a:lnSpc>
                <a:spcPct val="100000"/>
              </a:lnSpc>
              <a:spcBef>
                <a:spcPts val="400"/>
              </a:spcBef>
              <a:buClr>
                <a:srgbClr val="808080"/>
              </a:buClr>
              <a:buFont typeface="Arial" panose="020B0604020202020204" pitchFamily="34" charset="0"/>
              <a:buChar char="–"/>
              <a:defRPr sz="1600" baseline="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dirty="0"/>
              <a:t>Click to edit Master text styles</a:t>
            </a:r>
          </a:p>
          <a:p>
            <a:pPr lvl="1"/>
            <a:r>
              <a:rPr lang="en-US" dirty="0"/>
              <a:t>Second level</a:t>
            </a:r>
          </a:p>
          <a:p>
            <a:pPr lvl="2"/>
            <a:r>
              <a:rPr lang="en-US" dirty="0"/>
              <a:t>Third level</a:t>
            </a:r>
          </a:p>
        </p:txBody>
      </p:sp>
      <p:sp>
        <p:nvSpPr>
          <p:cNvPr id="10" name="Content Placeholder 9"/>
          <p:cNvSpPr>
            <a:spLocks noGrp="1"/>
          </p:cNvSpPr>
          <p:nvPr>
            <p:ph sz="quarter" idx="11"/>
          </p:nvPr>
        </p:nvSpPr>
        <p:spPr>
          <a:xfrm>
            <a:off x="4305300" y="1295400"/>
            <a:ext cx="3581400" cy="4724400"/>
          </a:xfrm>
          <a:prstGeom prst="rect">
            <a:avLst/>
          </a:prstGeom>
        </p:spPr>
        <p:txBody>
          <a:bodyPr lIns="0" tIns="0" rIns="0" bIns="0"/>
          <a:lstStyle>
            <a:lvl1pPr marL="0" indent="0">
              <a:lnSpc>
                <a:spcPct val="100000"/>
              </a:lnSpc>
              <a:spcBef>
                <a:spcPts val="1600"/>
              </a:spcBef>
              <a:buClr>
                <a:srgbClr val="808080"/>
              </a:buClr>
              <a:buNone/>
              <a:defRPr sz="2400" baseline="0">
                <a:solidFill>
                  <a:schemeClr val="bg1"/>
                </a:solidFill>
              </a:defRPr>
            </a:lvl1pPr>
            <a:lvl2pPr marL="228594" indent="-228594">
              <a:lnSpc>
                <a:spcPct val="100000"/>
              </a:lnSpc>
              <a:spcBef>
                <a:spcPts val="1600"/>
              </a:spcBef>
              <a:buClr>
                <a:srgbClr val="808080"/>
              </a:buClr>
              <a:buFont typeface="Arial" panose="020B0604020202020204" pitchFamily="34" charset="0"/>
              <a:buChar char="•"/>
              <a:defRPr sz="2133" baseline="0">
                <a:solidFill>
                  <a:schemeClr val="bg2"/>
                </a:solidFill>
              </a:defRPr>
            </a:lvl2pPr>
            <a:lvl3pPr marL="685783" indent="-228594">
              <a:lnSpc>
                <a:spcPct val="100000"/>
              </a:lnSpc>
              <a:spcBef>
                <a:spcPts val="400"/>
              </a:spcBef>
              <a:buClr>
                <a:srgbClr val="808080"/>
              </a:buClr>
              <a:buFont typeface="Arial" panose="020B0604020202020204" pitchFamily="34" charset="0"/>
              <a:buChar char="–"/>
              <a:defRPr sz="1600" baseline="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8229600" y="1295400"/>
            <a:ext cx="3581400" cy="4724400"/>
          </a:xfrm>
          <a:prstGeom prst="rect">
            <a:avLst/>
          </a:prstGeom>
        </p:spPr>
        <p:txBody>
          <a:bodyPr lIns="0" tIns="0" rIns="0" bIns="0"/>
          <a:lstStyle>
            <a:lvl1pPr marL="0" indent="0">
              <a:lnSpc>
                <a:spcPct val="100000"/>
              </a:lnSpc>
              <a:spcBef>
                <a:spcPts val="1600"/>
              </a:spcBef>
              <a:buClr>
                <a:srgbClr val="808080"/>
              </a:buClr>
              <a:buNone/>
              <a:defRPr sz="2400" baseline="0">
                <a:solidFill>
                  <a:schemeClr val="bg1"/>
                </a:solidFill>
              </a:defRPr>
            </a:lvl1pPr>
            <a:lvl2pPr marL="228594" indent="-228594">
              <a:lnSpc>
                <a:spcPct val="100000"/>
              </a:lnSpc>
              <a:spcBef>
                <a:spcPts val="1600"/>
              </a:spcBef>
              <a:buClr>
                <a:srgbClr val="808080"/>
              </a:buClr>
              <a:buFont typeface="Arial" panose="020B0604020202020204" pitchFamily="34" charset="0"/>
              <a:buChar char="•"/>
              <a:defRPr sz="2133" baseline="0">
                <a:solidFill>
                  <a:schemeClr val="bg2"/>
                </a:solidFill>
              </a:defRPr>
            </a:lvl2pPr>
            <a:lvl3pPr marL="685783" indent="-228594">
              <a:lnSpc>
                <a:spcPct val="100000"/>
              </a:lnSpc>
              <a:spcBef>
                <a:spcPts val="400"/>
              </a:spcBef>
              <a:buClr>
                <a:srgbClr val="808080"/>
              </a:buClr>
              <a:buFont typeface="Arial" panose="020B0604020202020204" pitchFamily="34" charset="0"/>
              <a:buChar char="–"/>
              <a:defRPr sz="1600" baseline="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042894340"/>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68522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81000" y="2431804"/>
            <a:ext cx="10515600" cy="1994392"/>
          </a:xfrm>
          <a:prstGeom prst="rect">
            <a:avLst/>
          </a:prstGeom>
        </p:spPr>
        <p:txBody>
          <a:bodyPr lIns="0" tIns="0" rIns="0" bIns="0" anchor="ctr" anchorCtr="0">
            <a:spAutoFit/>
          </a:bodyPr>
          <a:lstStyle>
            <a:lvl1pPr>
              <a:defRPr sz="7200" baseline="0">
                <a:solidFill>
                  <a:schemeClr val="tx2"/>
                </a:solidFill>
                <a:effectLst/>
                <a:latin typeface="+mj-lt"/>
                <a:ea typeface="+mj-ea"/>
              </a:defRPr>
            </a:lvl1pPr>
          </a:lstStyle>
          <a:p>
            <a:r>
              <a:rPr lang="en-US"/>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2353243058"/>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on blue gradient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baseline="0">
                <a:solidFill>
                  <a:schemeClr val="tx2"/>
                </a:solidFill>
                <a:latin typeface="+mj-lt"/>
                <a:ea typeface="+mj-ea"/>
              </a:defRPr>
            </a:lvl1pPr>
          </a:lstStyle>
          <a:p>
            <a:r>
              <a:rPr lang="en-US"/>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613548333"/>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01837" y="3005739"/>
            <a:ext cx="6790944" cy="880308"/>
          </a:xfrm>
          <a:prstGeom prst="rect">
            <a:avLst/>
          </a:prstGeom>
        </p:spPr>
      </p:pic>
    </p:spTree>
    <p:extLst>
      <p:ext uri="{BB962C8B-B14F-4D97-AF65-F5344CB8AC3E}">
        <p14:creationId xmlns:p14="http://schemas.microsoft.com/office/powerpoint/2010/main" val="3233830225"/>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21C06B47-5B2F-486D-88D9-F1C28F821E00}"/>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3" name="フッター プレースホルダー 2">
            <a:extLst>
              <a:ext uri="{FF2B5EF4-FFF2-40B4-BE49-F238E27FC236}">
                <a16:creationId xmlns:a16="http://schemas.microsoft.com/office/drawing/2014/main" id="{28BC7CD9-06CD-4435-B9F0-721A7146989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67C8DF1-4051-461B-8020-656EF30FC725}"/>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312872007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ja-JP" altLang="en-US"/>
              <a:t>マスター タイトルの書式設定</a:t>
            </a:r>
            <a:endParaRPr lang="en-US" dirty="0"/>
          </a:p>
        </p:txBody>
      </p:sp>
      <p:sp>
        <p:nvSpPr>
          <p:cNvPr id="3" name="Subtitle 2"/>
          <p:cNvSpPr>
            <a:spLocks noGrp="1"/>
          </p:cNvSpPr>
          <p:nvPr>
            <p:ph type="subTitle" idx="1"/>
          </p:nvPr>
        </p:nvSpPr>
        <p:spPr>
          <a:xfrm>
            <a:off x="381000" y="838200"/>
            <a:ext cx="11430000" cy="287259"/>
          </a:xfrm>
          <a:prstGeom prst="rect">
            <a:avLst/>
          </a:prstGeom>
        </p:spPr>
        <p:txBody>
          <a:bodyPr wrap="square" lIns="0" tIns="0" rIns="0" bIns="0">
            <a:spAutoFit/>
          </a:bodyPr>
          <a:lstStyle>
            <a:lvl1pPr marL="0" indent="0" algn="l">
              <a:lnSpc>
                <a:spcPct val="100000"/>
              </a:lnSpc>
              <a:spcBef>
                <a:spcPts val="0"/>
              </a:spcBef>
              <a:buNone/>
              <a:defRPr sz="1867">
                <a:solidFill>
                  <a:schemeClr val="bg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ja-JP" altLang="en-US"/>
              <a:t>マスター サブタイトルの書式設定</a:t>
            </a:r>
            <a:endParaRPr lang="en-US" dirty="0"/>
          </a:p>
        </p:txBody>
      </p:sp>
      <p:sp>
        <p:nvSpPr>
          <p:cNvPr id="4" name="Content Placeholder 2"/>
          <p:cNvSpPr>
            <a:spLocks noGrp="1"/>
          </p:cNvSpPr>
          <p:nvPr>
            <p:ph idx="10"/>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latin typeface="Arial" panose="020B0604020202020204" pitchFamily="34" charset="0"/>
              </a:defRPr>
            </a:lvl2pPr>
            <a:lvl3pPr marL="1066773" indent="-152396">
              <a:lnSpc>
                <a:spcPct val="100000"/>
              </a:lnSpc>
              <a:spcBef>
                <a:spcPts val="400"/>
              </a:spcBef>
              <a:buClr>
                <a:srgbClr val="808080"/>
              </a:buClr>
              <a:buFont typeface="Arial" panose="020B0604020202020204" pitchFamily="34" charset="0"/>
              <a:buChar char="▪"/>
              <a:defRPr sz="1467">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Tree>
    <p:extLst>
      <p:ext uri="{BB962C8B-B14F-4D97-AF65-F5344CB8AC3E}">
        <p14:creationId xmlns:p14="http://schemas.microsoft.com/office/powerpoint/2010/main" val="106024980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_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62515"/>
            <a:ext cx="10607040" cy="886396"/>
          </a:xfrm>
          <a:prstGeom prst="rect">
            <a:avLst/>
          </a:prstGeom>
        </p:spPr>
        <p:txBody>
          <a:bodyPr/>
          <a:lstStyle>
            <a:lvl1pPr>
              <a:defRPr baseline="0">
                <a:latin typeface="+mj-lt"/>
                <a:ea typeface="+mj-ea"/>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2726099498"/>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ivider 2">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431804"/>
            <a:ext cx="10515600" cy="1994392"/>
          </a:xfrm>
          <a:prstGeom prst="rect">
            <a:avLst/>
          </a:prstGeom>
        </p:spPr>
        <p:txBody>
          <a:bodyPr lIns="0" tIns="0" rIns="0" bIns="0" anchor="ctr" anchorCtr="0">
            <a:spAutoFit/>
          </a:bodyPr>
          <a:lstStyle>
            <a:lvl1pPr>
              <a:defRPr sz="7200">
                <a:solidFill>
                  <a:schemeClr val="tx2"/>
                </a:solidFill>
                <a:latin typeface="Arial" panose="020B0604020202020204" pitchFamily="34" charset="0"/>
              </a:defRPr>
            </a:lvl1pPr>
          </a:lstStyle>
          <a:p>
            <a:r>
              <a:rPr lang="en-US" altLang="ja-JP"/>
              <a:t>Click to edit Master title style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60583111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2 column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ja-JP" altLang="en-US"/>
              <a:t>マスター タイトルの書式設定</a:t>
            </a:r>
            <a:endParaRPr lang="en-US"/>
          </a:p>
        </p:txBody>
      </p:sp>
      <p:sp>
        <p:nvSpPr>
          <p:cNvPr id="10" name="Content Placeholder 9"/>
          <p:cNvSpPr>
            <a:spLocks noGrp="1"/>
          </p:cNvSpPr>
          <p:nvPr>
            <p:ph sz="quarter" idx="10"/>
          </p:nvPr>
        </p:nvSpPr>
        <p:spPr>
          <a:xfrm>
            <a:off x="381000" y="1600200"/>
            <a:ext cx="5410200" cy="4419600"/>
          </a:xfrm>
          <a:prstGeom prst="rect">
            <a:avLst/>
          </a:prstGeom>
        </p:spPr>
        <p:txBody>
          <a:bodyPr lIns="0" tIns="0" rIns="0" bIns="0"/>
          <a:lstStyle>
            <a:lvl1pPr>
              <a:lnSpc>
                <a:spcPct val="100000"/>
              </a:lnSpc>
              <a:spcBef>
                <a:spcPts val="1600"/>
              </a:spcBef>
              <a:buClr>
                <a:srgbClr val="808080"/>
              </a:buClr>
              <a:defRPr sz="240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
        <p:nvSpPr>
          <p:cNvPr id="11" name="Content Placeholder 9"/>
          <p:cNvSpPr>
            <a:spLocks noGrp="1"/>
          </p:cNvSpPr>
          <p:nvPr>
            <p:ph sz="quarter" idx="11"/>
          </p:nvPr>
        </p:nvSpPr>
        <p:spPr>
          <a:xfrm>
            <a:off x="6400800" y="1600200"/>
            <a:ext cx="5410200" cy="4419600"/>
          </a:xfrm>
          <a:prstGeom prst="rect">
            <a:avLst/>
          </a:prstGeom>
        </p:spPr>
        <p:txBody>
          <a:bodyPr lIns="0" tIns="0" rIns="0" bIns="0"/>
          <a:lstStyle>
            <a:lvl1pPr>
              <a:lnSpc>
                <a:spcPct val="100000"/>
              </a:lnSpc>
              <a:spcBef>
                <a:spcPts val="1600"/>
              </a:spcBef>
              <a:buClr>
                <a:srgbClr val="808080"/>
              </a:buClr>
              <a:defRPr sz="240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p:txBody>
      </p:sp>
    </p:spTree>
    <p:extLst>
      <p:ext uri="{BB962C8B-B14F-4D97-AF65-F5344CB8AC3E}">
        <p14:creationId xmlns:p14="http://schemas.microsoft.com/office/powerpoint/2010/main" val="2200623413"/>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53696"/>
            <a:ext cx="10607040" cy="853440"/>
          </a:xfrm>
          <a:prstGeom prst="rect">
            <a:avLst/>
          </a:prstGeom>
        </p:spPr>
        <p:txBody>
          <a:bodyPr lIns="0" rIns="0"/>
          <a:lstStyle>
            <a:lvl1pPr>
              <a:defRPr b="0" i="0">
                <a:latin typeface="Arial" panose="020B0604020202020204" pitchFamily="34" charset="0"/>
                <a:ea typeface="Arial Regular" charset="0"/>
                <a:cs typeface="Arial" panose="020B0604020202020204" pitchFamily="34" charset="0"/>
              </a:defRPr>
            </a:lvl1pPr>
          </a:lstStyle>
          <a:p>
            <a:r>
              <a:rPr lang="en-US" dirty="0"/>
              <a:t>Click to edit content page title </a:t>
            </a:r>
          </a:p>
        </p:txBody>
      </p:sp>
      <p:sp>
        <p:nvSpPr>
          <p:cNvPr id="6" name="Content Placeholder 2"/>
          <p:cNvSpPr>
            <a:spLocks noGrp="1"/>
          </p:cNvSpPr>
          <p:nvPr>
            <p:ph sz="half" idx="13" hasCustomPrompt="1"/>
          </p:nvPr>
        </p:nvSpPr>
        <p:spPr>
          <a:xfrm>
            <a:off x="365760" y="1706880"/>
            <a:ext cx="5120640" cy="4267200"/>
          </a:xfrm>
          <a:prstGeom prst="rect">
            <a:avLst/>
          </a:prstGeom>
        </p:spPr>
        <p:txBody>
          <a:bodyPr wrap="square" lIns="0" tIns="0" rIns="0" bIns="0">
            <a:normAutofit/>
          </a:bodyPr>
          <a:lstStyle>
            <a:lvl1pPr>
              <a:lnSpc>
                <a:spcPct val="100000"/>
              </a:lnSpc>
              <a:spcBef>
                <a:spcPts val="1600"/>
              </a:spcBef>
              <a:spcAft>
                <a:spcPts val="0"/>
              </a:spcAft>
              <a:buClr>
                <a:srgbClr val="AAAAAA"/>
              </a:buClr>
              <a:defRPr sz="1867" b="0" i="0">
                <a:solidFill>
                  <a:srgbClr val="000000"/>
                </a:solidFill>
                <a:latin typeface="Arial" panose="020B0604020202020204" pitchFamily="34" charset="0"/>
                <a:ea typeface="Arial Regular" charset="0"/>
                <a:cs typeface="Arial" panose="020B0604020202020204" pitchFamily="34" charset="0"/>
              </a:defRPr>
            </a:lvl1pPr>
            <a:lvl2pPr marL="766214" indent="-309026">
              <a:lnSpc>
                <a:spcPct val="100000"/>
              </a:lnSpc>
              <a:spcBef>
                <a:spcPts val="400"/>
              </a:spcBef>
              <a:spcAft>
                <a:spcPts val="0"/>
              </a:spcAft>
              <a:buClr>
                <a:srgbClr val="AAAAAA"/>
              </a:buClr>
              <a:defRPr sz="1600" b="0" i="0">
                <a:solidFill>
                  <a:srgbClr val="000000"/>
                </a:solidFill>
                <a:latin typeface="Arial" panose="020B0604020202020204" pitchFamily="34" charset="0"/>
                <a:ea typeface="Arial Regular" charset="0"/>
                <a:cs typeface="Arial" panose="020B0604020202020204" pitchFamily="34" charset="0"/>
              </a:defRPr>
            </a:lvl2pPr>
            <a:lvl3pPr>
              <a:lnSpc>
                <a:spcPct val="100000"/>
              </a:lnSpc>
              <a:spcBef>
                <a:spcPts val="400"/>
              </a:spcBef>
              <a:spcAft>
                <a:spcPts val="0"/>
              </a:spcAft>
              <a:buClr>
                <a:srgbClr val="AAAAAA"/>
              </a:buClr>
              <a:defRPr sz="1333" b="0" i="0">
                <a:solidFill>
                  <a:srgbClr val="000000"/>
                </a:solidFill>
                <a:latin typeface="Arial" panose="020B0604020202020204" pitchFamily="34" charset="0"/>
                <a:ea typeface="Arial Regular" charset="0"/>
                <a:cs typeface="Arial" panose="020B0604020202020204" pitchFamily="34" charset="0"/>
              </a:defRPr>
            </a:lvl3pPr>
            <a:lvl4pPr>
              <a:defRPr sz="2400" b="0">
                <a:solidFill>
                  <a:schemeClr val="bg2"/>
                </a:solidFill>
                <a:latin typeface="Museo Sans For Dell" pitchFamily="2" charset="0"/>
              </a:defRPr>
            </a:lvl4pPr>
            <a:lvl5pPr>
              <a:defRPr sz="2400" b="0">
                <a:solidFill>
                  <a:schemeClr val="bg2"/>
                </a:solidFill>
                <a:latin typeface="Museo Sans For Dell" pitchFamily="2" charset="0"/>
              </a:defRPr>
            </a:lvl5pPr>
            <a:lvl6pPr>
              <a:defRPr sz="2400"/>
            </a:lvl6pPr>
            <a:lvl7pPr>
              <a:defRPr sz="2400"/>
            </a:lvl7pPr>
            <a:lvl8pPr>
              <a:defRPr sz="2400"/>
            </a:lvl8pPr>
            <a:lvl9pPr>
              <a:defRPr sz="2400"/>
            </a:lvl9pPr>
          </a:lstStyle>
          <a:p>
            <a:pPr lvl="0"/>
            <a:r>
              <a:rPr lang="en-US" dirty="0"/>
              <a:t>Click to edit text</a:t>
            </a:r>
          </a:p>
          <a:p>
            <a:pPr lvl="1"/>
            <a:r>
              <a:rPr lang="en-US" dirty="0"/>
              <a:t>Second level</a:t>
            </a:r>
          </a:p>
          <a:p>
            <a:pPr lvl="2"/>
            <a:r>
              <a:rPr lang="en-US" dirty="0"/>
              <a:t>Third level</a:t>
            </a:r>
          </a:p>
        </p:txBody>
      </p:sp>
      <p:sp>
        <p:nvSpPr>
          <p:cNvPr id="7" name="Content Placeholder 2"/>
          <p:cNvSpPr>
            <a:spLocks noGrp="1"/>
          </p:cNvSpPr>
          <p:nvPr>
            <p:ph sz="half" idx="14" hasCustomPrompt="1"/>
          </p:nvPr>
        </p:nvSpPr>
        <p:spPr>
          <a:xfrm>
            <a:off x="5852160" y="1706880"/>
            <a:ext cx="5120640" cy="4267200"/>
          </a:xfrm>
          <a:prstGeom prst="rect">
            <a:avLst/>
          </a:prstGeom>
        </p:spPr>
        <p:txBody>
          <a:bodyPr wrap="square" lIns="0" tIns="0" rIns="0" bIns="0">
            <a:normAutofit/>
          </a:bodyPr>
          <a:lstStyle>
            <a:lvl1pPr>
              <a:lnSpc>
                <a:spcPct val="100000"/>
              </a:lnSpc>
              <a:spcBef>
                <a:spcPts val="1600"/>
              </a:spcBef>
              <a:spcAft>
                <a:spcPts val="0"/>
              </a:spcAft>
              <a:buClr>
                <a:srgbClr val="AAAAAA"/>
              </a:buClr>
              <a:defRPr sz="1867" b="0" i="0">
                <a:solidFill>
                  <a:srgbClr val="000000"/>
                </a:solidFill>
                <a:latin typeface="Arial" panose="020B0604020202020204" pitchFamily="34" charset="0"/>
                <a:ea typeface="Arial Regular" charset="0"/>
                <a:cs typeface="Arial" panose="020B0604020202020204" pitchFamily="34" charset="0"/>
              </a:defRPr>
            </a:lvl1pPr>
            <a:lvl2pPr marL="766214" indent="-309026">
              <a:lnSpc>
                <a:spcPct val="100000"/>
              </a:lnSpc>
              <a:spcBef>
                <a:spcPts val="400"/>
              </a:spcBef>
              <a:spcAft>
                <a:spcPts val="0"/>
              </a:spcAft>
              <a:buClr>
                <a:srgbClr val="AAAAAA"/>
              </a:buClr>
              <a:defRPr sz="1600" b="0" i="0">
                <a:solidFill>
                  <a:srgbClr val="000000"/>
                </a:solidFill>
                <a:latin typeface="Arial" panose="020B0604020202020204" pitchFamily="34" charset="0"/>
                <a:ea typeface="Arial Regular" charset="0"/>
                <a:cs typeface="Arial" panose="020B0604020202020204" pitchFamily="34" charset="0"/>
              </a:defRPr>
            </a:lvl2pPr>
            <a:lvl3pPr>
              <a:lnSpc>
                <a:spcPct val="100000"/>
              </a:lnSpc>
              <a:spcBef>
                <a:spcPts val="400"/>
              </a:spcBef>
              <a:spcAft>
                <a:spcPts val="0"/>
              </a:spcAft>
              <a:buClr>
                <a:srgbClr val="AAAAAA"/>
              </a:buClr>
              <a:defRPr sz="1333" b="0" i="0">
                <a:solidFill>
                  <a:srgbClr val="000000"/>
                </a:solidFill>
                <a:latin typeface="Arial" panose="020B0604020202020204" pitchFamily="34" charset="0"/>
                <a:ea typeface="Arial Regular" charset="0"/>
                <a:cs typeface="Arial" panose="020B0604020202020204" pitchFamily="34" charset="0"/>
              </a:defRPr>
            </a:lvl3pPr>
            <a:lvl4pPr>
              <a:defRPr sz="2400" b="0">
                <a:solidFill>
                  <a:schemeClr val="bg2"/>
                </a:solidFill>
                <a:latin typeface="Museo Sans For Dell" pitchFamily="2" charset="0"/>
              </a:defRPr>
            </a:lvl4pPr>
            <a:lvl5pPr>
              <a:defRPr sz="2400" b="0">
                <a:solidFill>
                  <a:schemeClr val="bg2"/>
                </a:solidFill>
                <a:latin typeface="Museo Sans For Dell" pitchFamily="2" charset="0"/>
              </a:defRPr>
            </a:lvl5pPr>
            <a:lvl6pPr>
              <a:defRPr sz="2400"/>
            </a:lvl6pPr>
            <a:lvl7pPr>
              <a:defRPr sz="2400"/>
            </a:lvl7pPr>
            <a:lvl8pPr>
              <a:defRPr sz="2400"/>
            </a:lvl8pPr>
            <a:lvl9pPr>
              <a:defRPr sz="2400"/>
            </a:lvl9pPr>
          </a:lstStyle>
          <a:p>
            <a:pPr lvl="0"/>
            <a:r>
              <a:rPr lang="en-US" dirty="0"/>
              <a:t>Click to edit text</a:t>
            </a:r>
          </a:p>
          <a:p>
            <a:pPr lvl="1"/>
            <a:r>
              <a:rPr lang="en-US" dirty="0"/>
              <a:t>Second level</a:t>
            </a:r>
          </a:p>
          <a:p>
            <a:pPr lvl="2"/>
            <a:r>
              <a:rPr lang="en-US" dirty="0"/>
              <a:t>Third level</a:t>
            </a:r>
          </a:p>
        </p:txBody>
      </p:sp>
    </p:spTree>
    <p:extLst>
      <p:ext uri="{BB962C8B-B14F-4D97-AF65-F5344CB8AC3E}">
        <p14:creationId xmlns:p14="http://schemas.microsoft.com/office/powerpoint/2010/main" val="2623818493"/>
      </p:ext>
    </p:extLst>
  </p:cSld>
  <p:clrMapOvr>
    <a:masterClrMapping/>
  </p:clrMapOvr>
  <p:transition spd="med">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left margin with subhead">
    <p:spTree>
      <p:nvGrpSpPr>
        <p:cNvPr id="1" name=""/>
        <p:cNvGrpSpPr/>
        <p:nvPr/>
      </p:nvGrpSpPr>
      <p:grpSpPr>
        <a:xfrm>
          <a:off x="0" y="0"/>
          <a:ext cx="0" cy="0"/>
          <a:chOff x="0" y="0"/>
          <a:chExt cx="0" cy="0"/>
        </a:xfrm>
      </p:grpSpPr>
      <p:sp>
        <p:nvSpPr>
          <p:cNvPr id="4" name="Title 1"/>
          <p:cNvSpPr>
            <a:spLocks noGrp="1"/>
          </p:cNvSpPr>
          <p:nvPr>
            <p:ph type="title" hasCustomPrompt="1"/>
          </p:nvPr>
        </p:nvSpPr>
        <p:spPr>
          <a:xfrm>
            <a:off x="365760" y="356941"/>
            <a:ext cx="6487072" cy="648443"/>
          </a:xfrm>
          <a:prstGeom prst="rect">
            <a:avLst/>
          </a:prstGeom>
        </p:spPr>
        <p:txBody>
          <a:bodyPr lIns="0" rIns="0"/>
          <a:lstStyle>
            <a:lvl1pPr>
              <a:defRPr b="0" i="0" baseline="0">
                <a:latin typeface="Arial" panose="020B0604020202020204" pitchFamily="34" charset="0"/>
                <a:ea typeface="Arial Regular" charset="0"/>
                <a:cs typeface="Arial" panose="020B0604020202020204" pitchFamily="34" charset="0"/>
              </a:defRPr>
            </a:lvl1pPr>
          </a:lstStyle>
          <a:p>
            <a:r>
              <a:rPr lang="en-US" dirty="0"/>
              <a:t>Click to edit content page title</a:t>
            </a:r>
          </a:p>
        </p:txBody>
      </p:sp>
      <p:sp>
        <p:nvSpPr>
          <p:cNvPr id="6" name="Content Placeholder 2"/>
          <p:cNvSpPr>
            <a:spLocks noGrp="1"/>
          </p:cNvSpPr>
          <p:nvPr>
            <p:ph sz="half" idx="1" hasCustomPrompt="1"/>
          </p:nvPr>
        </p:nvSpPr>
        <p:spPr>
          <a:xfrm>
            <a:off x="365760" y="1706880"/>
            <a:ext cx="5730240" cy="4267200"/>
          </a:xfrm>
          <a:prstGeom prst="rect">
            <a:avLst/>
          </a:prstGeom>
        </p:spPr>
        <p:txBody>
          <a:bodyPr wrap="square" lIns="0" tIns="0" rIns="0" bIns="0">
            <a:normAutofit/>
          </a:bodyPr>
          <a:lstStyle>
            <a:lvl1pPr>
              <a:lnSpc>
                <a:spcPct val="100000"/>
              </a:lnSpc>
              <a:spcBef>
                <a:spcPts val="1600"/>
              </a:spcBef>
              <a:spcAft>
                <a:spcPts val="0"/>
              </a:spcAft>
              <a:buClr>
                <a:srgbClr val="AAAAAA"/>
              </a:buClr>
              <a:buFont typeface="Arial" pitchFamily="34" charset="0"/>
              <a:buChar char="•"/>
              <a:defRPr sz="1867" b="0" i="0">
                <a:solidFill>
                  <a:srgbClr val="000000"/>
                </a:solidFill>
                <a:latin typeface="Arial" panose="020B0604020202020204" pitchFamily="34" charset="0"/>
                <a:ea typeface="Arial Regular" charset="0"/>
                <a:cs typeface="Arial" panose="020B0604020202020204" pitchFamily="34" charset="0"/>
              </a:defRPr>
            </a:lvl1pPr>
            <a:lvl2pPr marL="764098" indent="-309026">
              <a:lnSpc>
                <a:spcPct val="100000"/>
              </a:lnSpc>
              <a:spcBef>
                <a:spcPts val="400"/>
              </a:spcBef>
              <a:spcAft>
                <a:spcPts val="0"/>
              </a:spcAft>
              <a:buClr>
                <a:srgbClr val="AAAAAA"/>
              </a:buClr>
              <a:buFont typeface="Museo Sans For Dell" pitchFamily="2" charset="0"/>
              <a:buChar char="–"/>
              <a:defRPr sz="1600" b="0" i="0">
                <a:solidFill>
                  <a:srgbClr val="000000"/>
                </a:solidFill>
                <a:latin typeface="Arial" panose="020B0604020202020204" pitchFamily="34" charset="0"/>
                <a:ea typeface="Arial Regular" charset="0"/>
                <a:cs typeface="Arial" panose="020B0604020202020204" pitchFamily="34" charset="0"/>
              </a:defRPr>
            </a:lvl2pPr>
            <a:lvl3pPr>
              <a:lnSpc>
                <a:spcPct val="100000"/>
              </a:lnSpc>
              <a:spcBef>
                <a:spcPts val="400"/>
              </a:spcBef>
              <a:spcAft>
                <a:spcPts val="0"/>
              </a:spcAft>
              <a:buClr>
                <a:srgbClr val="AAAAAA"/>
              </a:buClr>
              <a:defRPr sz="1333" b="0" i="0">
                <a:solidFill>
                  <a:srgbClr val="000000"/>
                </a:solidFill>
                <a:latin typeface="Arial" panose="020B0604020202020204" pitchFamily="34" charset="0"/>
                <a:ea typeface="Arial Regular" charset="0"/>
                <a:cs typeface="Arial" panose="020B0604020202020204" pitchFamily="34" charset="0"/>
              </a:defRPr>
            </a:lvl3pPr>
            <a:lvl4pPr>
              <a:spcBef>
                <a:spcPts val="400"/>
              </a:spcBef>
              <a:spcAft>
                <a:spcPts val="0"/>
              </a:spcAft>
              <a:buClr>
                <a:srgbClr val="AAAAAA"/>
              </a:buClr>
              <a:defRPr sz="1333" b="0" i="0" baseline="0">
                <a:solidFill>
                  <a:srgbClr val="000000"/>
                </a:solidFill>
                <a:latin typeface="Arial" panose="020B0604020202020204" pitchFamily="34" charset="0"/>
                <a:ea typeface="Arial Regular" charset="0"/>
                <a:cs typeface="Arial" panose="020B0604020202020204" pitchFamily="34" charset="0"/>
              </a:defRPr>
            </a:lvl4pPr>
            <a:lvl5pPr>
              <a:spcBef>
                <a:spcPts val="400"/>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a:t>Click to edit text</a:t>
            </a:r>
          </a:p>
          <a:p>
            <a:pPr lvl="1"/>
            <a:r>
              <a:rPr lang="en-US" dirty="0"/>
              <a:t>Second level</a:t>
            </a:r>
          </a:p>
          <a:p>
            <a:pPr lvl="2"/>
            <a:r>
              <a:rPr lang="en-US" dirty="0"/>
              <a:t>Third level</a:t>
            </a:r>
          </a:p>
          <a:p>
            <a:pPr lvl="3"/>
            <a:r>
              <a:rPr lang="en-US" dirty="0"/>
              <a:t>Fourth level</a:t>
            </a:r>
          </a:p>
        </p:txBody>
      </p:sp>
      <p:sp>
        <p:nvSpPr>
          <p:cNvPr id="8" name="Text Placeholder 12"/>
          <p:cNvSpPr>
            <a:spLocks noGrp="1"/>
          </p:cNvSpPr>
          <p:nvPr>
            <p:ph type="subTitle" idx="11" hasCustomPrompt="1"/>
          </p:nvPr>
        </p:nvSpPr>
        <p:spPr>
          <a:xfrm>
            <a:off x="355600" y="1023213"/>
            <a:ext cx="5740400" cy="417689"/>
          </a:xfrm>
          <a:prstGeom prst="rect">
            <a:avLst/>
          </a:prstGeom>
        </p:spPr>
        <p:txBody>
          <a:bodyPr lIns="0" rIns="0" anchor="t" anchorCtr="0"/>
          <a:lstStyle>
            <a:lvl1pPr marL="304792" indent="-304792">
              <a:buNone/>
              <a:defRPr lang="en-US" b="0" i="0" dirty="0" smtClean="0">
                <a:latin typeface="Arial" panose="020B0604020202020204" pitchFamily="34" charset="0"/>
                <a:ea typeface="Arial Regular" charset="0"/>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2623034752"/>
      </p:ext>
    </p:extLst>
  </p:cSld>
  <p:clrMapOvr>
    <a:masterClrMapping/>
  </p:clrMapOvr>
  <p:transition spd="med">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Header_No body cop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53697"/>
            <a:ext cx="10607040" cy="886396"/>
          </a:xfrm>
          <a:prstGeom prst="rect">
            <a:avLst/>
          </a:prstGeom>
        </p:spPr>
        <p:txBody>
          <a:bodyPr lIns="0" rIns="0"/>
          <a:lstStyle>
            <a:lvl1pPr>
              <a:defRPr b="0" i="0">
                <a:latin typeface="Arial" panose="020B0604020202020204" pitchFamily="34" charset="0"/>
                <a:ea typeface="Arial Regular" charset="0"/>
                <a:cs typeface="Arial" panose="020B0604020202020204" pitchFamily="34" charset="0"/>
              </a:defRPr>
            </a:lvl1pPr>
          </a:lstStyle>
          <a:p>
            <a:r>
              <a:rPr lang="en-US" dirty="0"/>
              <a:t>Click to edit content page title</a:t>
            </a:r>
          </a:p>
        </p:txBody>
      </p:sp>
    </p:spTree>
    <p:extLst>
      <p:ext uri="{BB962C8B-B14F-4D97-AF65-F5344CB8AC3E}">
        <p14:creationId xmlns:p14="http://schemas.microsoft.com/office/powerpoint/2010/main" val="1477687878"/>
      </p:ext>
    </p:extLst>
  </p:cSld>
  <p:clrMapOvr>
    <a:masterClrMapping/>
  </p:clrMapOvr>
  <p:transition spd="med">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1_Title_Only_Blue">
    <p:bg>
      <p:bgPr>
        <a:solidFill>
          <a:schemeClr val="bg2"/>
        </a:solidFill>
        <a:effectLst/>
      </p:bgPr>
    </p:bg>
    <p:spTree>
      <p:nvGrpSpPr>
        <p:cNvPr id="1" name=""/>
        <p:cNvGrpSpPr/>
        <p:nvPr/>
      </p:nvGrpSpPr>
      <p:grpSpPr>
        <a:xfrm>
          <a:off x="0" y="0"/>
          <a:ext cx="0" cy="0"/>
          <a:chOff x="0" y="0"/>
          <a:chExt cx="0" cy="0"/>
        </a:xfrm>
      </p:grpSpPr>
      <p:sp>
        <p:nvSpPr>
          <p:cNvPr id="6" name="Oval 5"/>
          <p:cNvSpPr/>
          <p:nvPr userDrawn="1"/>
        </p:nvSpPr>
        <p:spPr>
          <a:xfrm>
            <a:off x="0" y="0"/>
            <a:ext cx="12192000" cy="6858000"/>
          </a:xfrm>
          <a:prstGeom prst="ellipse">
            <a:avLst/>
          </a:prstGeom>
          <a:gradFill flip="none" rotWithShape="1">
            <a:gsLst>
              <a:gs pos="0">
                <a:srgbClr val="083259"/>
              </a:gs>
              <a:gs pos="100000">
                <a:schemeClr val="bg2"/>
              </a:gs>
            </a:gsLst>
            <a:path path="shape">
              <a:fillToRect l="50000" t="50000" r="50000" b="50000"/>
            </a:path>
            <a:tileRect/>
          </a:gradFill>
          <a:ln w="12700" cmpd="sng">
            <a:noFill/>
          </a:ln>
          <a:effectLst/>
        </p:spPr>
        <p:txBody>
          <a:bodyPr wrap="square" lIns="243840" tIns="182880" rIns="182880" bIns="182880" rtlCol="0" anchor="ctr">
            <a:noAutofit/>
          </a:bodyPr>
          <a:lstStyle/>
          <a:p>
            <a:pPr algn="ctr" defTabSz="1219170" fontAlgn="base">
              <a:lnSpc>
                <a:spcPct val="90000"/>
              </a:lnSpc>
              <a:spcBef>
                <a:spcPts val="800"/>
              </a:spcBef>
              <a:spcAft>
                <a:spcPct val="0"/>
              </a:spcAft>
            </a:pPr>
            <a:endParaRPr lang="en-US" sz="2667" dirty="0">
              <a:solidFill>
                <a:srgbClr val="FFFFFF"/>
              </a:solidFill>
            </a:endParaRPr>
          </a:p>
        </p:txBody>
      </p:sp>
      <p:sp>
        <p:nvSpPr>
          <p:cNvPr id="4" name="Title 1"/>
          <p:cNvSpPr>
            <a:spLocks noGrp="1"/>
          </p:cNvSpPr>
          <p:nvPr>
            <p:ph type="title" hasCustomPrompt="1"/>
          </p:nvPr>
        </p:nvSpPr>
        <p:spPr>
          <a:xfrm>
            <a:off x="355600" y="330200"/>
            <a:ext cx="11633200" cy="517064"/>
          </a:xfrm>
          <a:prstGeom prst="rect">
            <a:avLst/>
          </a:prstGeom>
        </p:spPr>
        <p:txBody>
          <a:bodyPr wrap="square" lIns="0" tIns="0" rIns="0" bIns="0">
            <a:spAutoFit/>
          </a:bodyPr>
          <a:lstStyle>
            <a:lvl1pPr>
              <a:defRPr>
                <a:solidFill>
                  <a:schemeClr val="tx2"/>
                </a:solidFill>
                <a:latin typeface="Arial" panose="020B0604020202020204" pitchFamily="34" charset="0"/>
                <a:ea typeface="Arial"/>
                <a:cs typeface="Arial" panose="020B0604020202020204" pitchFamily="34" charset="0"/>
              </a:defRPr>
            </a:lvl1pPr>
          </a:lstStyle>
          <a:p>
            <a:r>
              <a:rPr lang="en-US" dirty="0"/>
              <a:t>Click to edit content page title</a:t>
            </a:r>
          </a:p>
        </p:txBody>
      </p:sp>
      <p:sp>
        <p:nvSpPr>
          <p:cNvPr id="8" name="Text Placeholder 12"/>
          <p:cNvSpPr>
            <a:spLocks noGrp="1"/>
          </p:cNvSpPr>
          <p:nvPr>
            <p:ph type="subTitle" idx="11" hasCustomPrompt="1"/>
          </p:nvPr>
        </p:nvSpPr>
        <p:spPr>
          <a:xfrm>
            <a:off x="368300" y="897469"/>
            <a:ext cx="10613896" cy="417689"/>
          </a:xfrm>
          <a:prstGeom prst="rect">
            <a:avLst/>
          </a:prstGeom>
        </p:spPr>
        <p:txBody>
          <a:bodyPr lIns="0" rIns="0" anchor="t" anchorCtr="0"/>
          <a:lstStyle>
            <a:lvl1pPr marL="304784" indent="-304784">
              <a:buNone/>
              <a:defRPr lang="en-US" b="1" dirty="0" smtClean="0">
                <a:solidFill>
                  <a:schemeClr val="tx2"/>
                </a:solidFill>
                <a:latin typeface="Arial" panose="020B0604020202020204" pitchFamily="34" charset="0"/>
                <a:ea typeface="Arial"/>
                <a:cs typeface="Arial" panose="020B0604020202020204" pitchFamily="34" charset="0"/>
              </a:defRPr>
            </a:lvl1pPr>
          </a:lstStyle>
          <a:p>
            <a:pPr marL="0" lvl="0" indent="0"/>
            <a:r>
              <a:rPr lang="en-US" dirty="0"/>
              <a:t>Click to edit master subtitle style</a:t>
            </a:r>
          </a:p>
        </p:txBody>
      </p:sp>
      <p:pic>
        <p:nvPicPr>
          <p:cNvPr id="5" name="Picture 6">
            <a:extLst>
              <a:ext uri="{FF2B5EF4-FFF2-40B4-BE49-F238E27FC236}">
                <a16:creationId xmlns:a16="http://schemas.microsoft.com/office/drawing/2014/main" id="{90D3B996-05F1-4767-A4EF-0D692AB959E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03079" y="6452065"/>
            <a:ext cx="1438656" cy="186705"/>
          </a:xfrm>
          <a:prstGeom prst="rect">
            <a:avLst/>
          </a:prstGeom>
        </p:spPr>
      </p:pic>
    </p:spTree>
    <p:extLst>
      <p:ext uri="{BB962C8B-B14F-4D97-AF65-F5344CB8AC3E}">
        <p14:creationId xmlns:p14="http://schemas.microsoft.com/office/powerpoint/2010/main" val="3653761458"/>
      </p:ext>
    </p:extLst>
  </p:cSld>
  <p:clrMapOvr>
    <a:masterClrMapping/>
  </p:clrMapOvr>
  <p:transition spd="med">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userDrawn="1">
  <p:cSld name="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Placeholder 21">
            <a:extLst>
              <a:ext uri="{FF2B5EF4-FFF2-40B4-BE49-F238E27FC236}">
                <a16:creationId xmlns:a16="http://schemas.microsoft.com/office/drawing/2014/main" id="{BFBCF1C3-264F-4F1E-A35F-0623C4CB3C9C}"/>
              </a:ext>
            </a:extLst>
          </p:cNvPr>
          <p:cNvSpPr>
            <a:spLocks noGrp="1"/>
          </p:cNvSpPr>
          <p:nvPr>
            <p:ph type="ctrTitle" hasCustomPrompt="1"/>
          </p:nvPr>
        </p:nvSpPr>
        <p:spPr>
          <a:xfrm>
            <a:off x="225425" y="298605"/>
            <a:ext cx="6934388" cy="2762568"/>
          </a:xfrm>
          <a:prstGeom prst="rect">
            <a:avLst/>
          </a:prstGeom>
        </p:spPr>
        <p:txBody>
          <a:bodyPr wrap="square" lIns="0" rIns="0" anchor="t" anchorCtr="0">
            <a:normAutofit/>
          </a:bodyPr>
          <a:lstStyle>
            <a:lvl1pPr>
              <a:defRPr lang="en-US" sz="7200" i="0" dirty="0" smtClean="0">
                <a:solidFill>
                  <a:schemeClr val="tx2"/>
                </a:solidFill>
                <a:latin typeface="+mj-lt"/>
                <a:ea typeface="メイリオ" panose="020B0604030504040204" pitchFamily="50" charset="-128"/>
                <a:cs typeface="メイリオ" panose="020B0604030504040204" pitchFamily="50" charset="-128"/>
              </a:defRPr>
            </a:lvl1pPr>
          </a:lstStyle>
          <a:p>
            <a:pPr lvl="0">
              <a:lnSpc>
                <a:spcPct val="100000"/>
              </a:lnSpc>
              <a:spcAft>
                <a:spcPts val="0"/>
              </a:spcAft>
            </a:pPr>
            <a:r>
              <a:rPr lang="en-US" dirty="0"/>
              <a:t>Click to edit</a:t>
            </a:r>
            <a:br>
              <a:rPr lang="en-US" dirty="0"/>
            </a:br>
            <a:r>
              <a:rPr lang="en-US" dirty="0"/>
              <a:t>title slide</a:t>
            </a:r>
          </a:p>
        </p:txBody>
      </p:sp>
      <p:sp>
        <p:nvSpPr>
          <p:cNvPr id="7" name="Text Placeholder 12">
            <a:extLst>
              <a:ext uri="{FF2B5EF4-FFF2-40B4-BE49-F238E27FC236}">
                <a16:creationId xmlns:a16="http://schemas.microsoft.com/office/drawing/2014/main" id="{B07FF333-1831-4601-880E-E8F31E413DBC}"/>
              </a:ext>
            </a:extLst>
          </p:cNvPr>
          <p:cNvSpPr>
            <a:spLocks noGrp="1"/>
          </p:cNvSpPr>
          <p:nvPr>
            <p:ph type="subTitle" idx="1" hasCustomPrompt="1"/>
          </p:nvPr>
        </p:nvSpPr>
        <p:spPr>
          <a:xfrm>
            <a:off x="225425" y="3222145"/>
            <a:ext cx="5528499" cy="410369"/>
          </a:xfrm>
          <a:prstGeom prst="rect">
            <a:avLst/>
          </a:prstGeom>
        </p:spPr>
        <p:txBody>
          <a:bodyPr wrap="square" lIns="0" tIns="0" rIns="0" bIns="0" anchor="t" anchorCtr="0">
            <a:spAutoFit/>
          </a:bodyPr>
          <a:lstStyle>
            <a:lvl1pPr marL="0" indent="0" algn="r">
              <a:buFont typeface="Wingdings" pitchFamily="2" charset="2"/>
              <a:buNone/>
              <a:defRPr sz="2667" b="1" i="0" smtClean="0">
                <a:solidFill>
                  <a:schemeClr val="tx2"/>
                </a:solidFill>
                <a:latin typeface="+mj-lt"/>
                <a:ea typeface="メイリオ" panose="020B0604030504040204" pitchFamily="50" charset="-128"/>
                <a:cs typeface="メイリオ" panose="020B0604030504040204" pitchFamily="50" charset="-128"/>
              </a:defRPr>
            </a:lvl1pPr>
          </a:lstStyle>
          <a:p>
            <a:r>
              <a:rPr lang="en-US" dirty="0"/>
              <a:t>Click to edit master subtitle style</a:t>
            </a:r>
          </a:p>
        </p:txBody>
      </p:sp>
      <p:sp>
        <p:nvSpPr>
          <p:cNvPr id="9" name="テキスト プレースホルダー 3">
            <a:extLst>
              <a:ext uri="{FF2B5EF4-FFF2-40B4-BE49-F238E27FC236}">
                <a16:creationId xmlns:a16="http://schemas.microsoft.com/office/drawing/2014/main" id="{5CD9F904-AE19-4909-A75E-420BC984E079}"/>
              </a:ext>
            </a:extLst>
          </p:cNvPr>
          <p:cNvSpPr>
            <a:spLocks noGrp="1"/>
          </p:cNvSpPr>
          <p:nvPr>
            <p:ph type="body" sz="quarter" idx="10" hasCustomPrompt="1"/>
          </p:nvPr>
        </p:nvSpPr>
        <p:spPr>
          <a:xfrm>
            <a:off x="7070226" y="4009159"/>
            <a:ext cx="4675717" cy="1776000"/>
          </a:xfrm>
          <a:prstGeom prst="rect">
            <a:avLst/>
          </a:prstGeom>
        </p:spPr>
        <p:txBody>
          <a:bodyPr/>
          <a:lstStyle>
            <a:lvl1pPr marL="0" marR="0" indent="0" algn="r" defTabSz="1219170" rtl="0" eaLnBrk="1" fontAlgn="base" latinLnBrk="0" hangingPunct="1">
              <a:lnSpc>
                <a:spcPct val="100000"/>
              </a:lnSpc>
              <a:spcBef>
                <a:spcPts val="0"/>
              </a:spcBef>
              <a:spcAft>
                <a:spcPts val="0"/>
              </a:spcAft>
              <a:buClr>
                <a:srgbClr val="AAAAAA"/>
              </a:buClr>
              <a:buSzTx/>
              <a:buFontTx/>
              <a:buNone/>
              <a:tabLst/>
              <a:defRPr sz="2400" b="1">
                <a:solidFill>
                  <a:schemeClr val="tx2"/>
                </a:solidFill>
                <a:latin typeface="メイリオ" panose="020B0604030504040204" pitchFamily="50" charset="-128"/>
                <a:ea typeface="メイリオ" panose="020B0604030504040204" pitchFamily="50" charset="-128"/>
                <a:cs typeface="メイリオ" panose="020B0604030504040204" pitchFamily="50" charset="-128"/>
              </a:defRPr>
            </a:lvl1pPr>
            <a:lvl2pPr marL="455071" indent="0" algn="r">
              <a:buFontTx/>
              <a:buNone/>
              <a:defRPr sz="2133">
                <a:solidFill>
                  <a:schemeClr val="tx2"/>
                </a:solidFill>
                <a:latin typeface="+mj-lt"/>
                <a:ea typeface="+mj-ea"/>
              </a:defRPr>
            </a:lvl2pPr>
            <a:lvl3pPr marL="918610" indent="0" algn="r">
              <a:buFontTx/>
              <a:buNone/>
              <a:defRPr sz="2133">
                <a:solidFill>
                  <a:schemeClr val="tx2"/>
                </a:solidFill>
                <a:latin typeface="+mj-lt"/>
                <a:ea typeface="+mj-ea"/>
              </a:defRPr>
            </a:lvl3pPr>
            <a:lvl4pPr marL="1365217" indent="0" algn="r">
              <a:buFontTx/>
              <a:buNone/>
              <a:defRPr sz="2133">
                <a:solidFill>
                  <a:schemeClr val="tx2"/>
                </a:solidFill>
                <a:latin typeface="+mj-lt"/>
                <a:ea typeface="+mj-ea"/>
              </a:defRPr>
            </a:lvl4pPr>
            <a:lvl5pPr marL="1828754" indent="0" algn="r">
              <a:buFontTx/>
              <a:buNone/>
              <a:defRPr sz="2133">
                <a:solidFill>
                  <a:schemeClr val="tx2"/>
                </a:solidFill>
                <a:latin typeface="+mj-lt"/>
                <a:ea typeface="+mj-ea"/>
              </a:defRPr>
            </a:lvl5pPr>
          </a:lstStyle>
          <a:p>
            <a:pPr lvl="0"/>
            <a:r>
              <a:rPr lang="ja-JP" altLang="en-US" dirty="0"/>
              <a:t>会社名</a:t>
            </a:r>
            <a:endParaRPr lang="en-US" altLang="ja-JP" dirty="0"/>
          </a:p>
          <a:p>
            <a:pPr lvl="0"/>
            <a:r>
              <a:rPr lang="ja-JP" altLang="en-US" dirty="0"/>
              <a:t>本部</a:t>
            </a:r>
            <a:endParaRPr lang="en-US" altLang="ja-JP" dirty="0"/>
          </a:p>
          <a:p>
            <a:pPr lvl="0"/>
            <a:r>
              <a:rPr lang="ja-JP" altLang="en-US" dirty="0"/>
              <a:t>部</a:t>
            </a:r>
            <a:endParaRPr lang="en-US" altLang="ja-JP" dirty="0"/>
          </a:p>
          <a:p>
            <a:pPr lvl="0"/>
            <a:r>
              <a:rPr lang="en-US" altLang="ja-JP" dirty="0"/>
              <a:t>Ver.</a:t>
            </a:r>
          </a:p>
        </p:txBody>
      </p:sp>
      <p:pic>
        <p:nvPicPr>
          <p:cNvPr id="6" name="Picture 6">
            <a:extLst>
              <a:ext uri="{FF2B5EF4-FFF2-40B4-BE49-F238E27FC236}">
                <a16:creationId xmlns:a16="http://schemas.microsoft.com/office/drawing/2014/main" id="{4FF01D2C-B29D-448C-9D6A-74669CE889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023030" y="5893801"/>
            <a:ext cx="2670013" cy="346508"/>
          </a:xfrm>
          <a:prstGeom prst="rect">
            <a:avLst/>
          </a:prstGeom>
        </p:spPr>
      </p:pic>
    </p:spTree>
    <p:extLst>
      <p:ext uri="{BB962C8B-B14F-4D97-AF65-F5344CB8AC3E}">
        <p14:creationId xmlns:p14="http://schemas.microsoft.com/office/powerpoint/2010/main" val="3590214150"/>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1_Content with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65759" y="353695"/>
            <a:ext cx="10607040" cy="853440"/>
          </a:xfrm>
          <a:prstGeom prst="rect">
            <a:avLst/>
          </a:prstGeom>
        </p:spPr>
        <p:txBody>
          <a:bodyPr lIns="0" rIns="0">
            <a:normAutofit/>
          </a:bodyPr>
          <a:lstStyle>
            <a:lvl1pPr>
              <a:defRPr b="0" i="0" baseline="0">
                <a:latin typeface="Arial" panose="020B0604020202020204" pitchFamily="34" charset="0"/>
                <a:ea typeface="Arial Regular" charset="0"/>
                <a:cs typeface="Arial" panose="020B0604020202020204" pitchFamily="34" charset="0"/>
              </a:defRPr>
            </a:lvl1pPr>
          </a:lstStyle>
          <a:p>
            <a:r>
              <a:rPr lang="en-US" dirty="0"/>
              <a:t>Click to edit content page title </a:t>
            </a:r>
          </a:p>
        </p:txBody>
      </p:sp>
      <p:sp>
        <p:nvSpPr>
          <p:cNvPr id="5" name="Text Placeholder 12"/>
          <p:cNvSpPr>
            <a:spLocks noGrp="1"/>
          </p:cNvSpPr>
          <p:nvPr>
            <p:ph type="subTitle" idx="11" hasCustomPrompt="1"/>
          </p:nvPr>
        </p:nvSpPr>
        <p:spPr>
          <a:xfrm>
            <a:off x="355600" y="1410356"/>
            <a:ext cx="10613896" cy="417689"/>
          </a:xfrm>
          <a:prstGeom prst="rect">
            <a:avLst/>
          </a:prstGeom>
        </p:spPr>
        <p:txBody>
          <a:bodyPr lIns="0" rIns="0" anchor="t" anchorCtr="0"/>
          <a:lstStyle>
            <a:lvl1pPr marL="380990" indent="-380990">
              <a:buFont typeface="Arial"/>
              <a:buNone/>
              <a:defRPr lang="en-US" b="0" i="0" dirty="0" smtClean="0">
                <a:latin typeface="Arial" panose="020B0604020202020204" pitchFamily="34" charset="0"/>
                <a:ea typeface="Arial Regular" charset="0"/>
                <a:cs typeface="Arial" panose="020B0604020202020204" pitchFamily="34" charset="0"/>
              </a:defRPr>
            </a:lvl1pPr>
          </a:lstStyle>
          <a:p>
            <a:pPr marL="0" lvl="0" indent="0"/>
            <a:r>
              <a:rPr lang="en-US" dirty="0"/>
              <a:t>Click to edit master subtitle style</a:t>
            </a:r>
          </a:p>
        </p:txBody>
      </p:sp>
    </p:spTree>
    <p:extLst>
      <p:ext uri="{BB962C8B-B14F-4D97-AF65-F5344CB8AC3E}">
        <p14:creationId xmlns:p14="http://schemas.microsoft.com/office/powerpoint/2010/main" val="254156684"/>
      </p:ext>
    </p:extLst>
  </p:cSld>
  <p:clrMapOvr>
    <a:masterClrMapping/>
  </p:clrMapOvr>
  <p:transition spd="med">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B58C89F-98B5-42A4-ADDC-A677992B9DE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F98D28F-85DF-41AC-8C54-7D6A789AFA9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C69C8419-7BA8-413A-BD1E-202BDA81A19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406AC20-025B-41EC-8C9D-F660924D02B4}"/>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6" name="フッター プレースホルダー 5">
            <a:extLst>
              <a:ext uri="{FF2B5EF4-FFF2-40B4-BE49-F238E27FC236}">
                <a16:creationId xmlns:a16="http://schemas.microsoft.com/office/drawing/2014/main" id="{D23A2991-FAA2-4F93-9DDB-D143F86B560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344792ED-8FEB-4272-A5F1-6701671DAD4F}"/>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282720382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395487200"/>
      </p:ext>
    </p:extLst>
  </p:cSld>
  <p:clrMapOvr>
    <a:masterClrMapping/>
  </p:clrMapOvr>
  <p:extLst>
    <p:ext uri="{DCECCB84-F9BA-43D5-87BE-67443E8EF086}">
      <p15:sldGuideLst xmlns:p15="http://schemas.microsoft.com/office/powerpoint/2012/main">
        <p15:guide id="1" orient="horz" pos="144">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cSld name="Content with subhead">
    <p:spTree>
      <p:nvGrpSpPr>
        <p:cNvPr id="1" name=""/>
        <p:cNvGrpSpPr/>
        <p:nvPr/>
      </p:nvGrpSpPr>
      <p:grpSpPr>
        <a:xfrm>
          <a:off x="0" y="0"/>
          <a:ext cx="0" cy="0"/>
          <a:chOff x="0" y="0"/>
          <a:chExt cx="0" cy="0"/>
        </a:xfrm>
      </p:grpSpPr>
      <p:sp>
        <p:nvSpPr>
          <p:cNvPr id="6" name="Content Placeholder 2"/>
          <p:cNvSpPr>
            <a:spLocks noGrp="1"/>
          </p:cNvSpPr>
          <p:nvPr>
            <p:ph sz="half" idx="1" hasCustomPrompt="1"/>
          </p:nvPr>
        </p:nvSpPr>
        <p:spPr>
          <a:xfrm>
            <a:off x="609600" y="1994372"/>
            <a:ext cx="10972800" cy="3953461"/>
          </a:xfrm>
          <a:prstGeom prst="rect">
            <a:avLst/>
          </a:prstGeom>
        </p:spPr>
        <p:txBody>
          <a:bodyPr wrap="square" lIns="0" tIns="0" rIns="0" bIns="0">
            <a:normAutofit/>
          </a:bodyPr>
          <a:lstStyle>
            <a:lvl1pPr>
              <a:lnSpc>
                <a:spcPct val="100000"/>
              </a:lnSpc>
              <a:spcBef>
                <a:spcPts val="1600"/>
              </a:spcBef>
              <a:spcAft>
                <a:spcPts val="0"/>
              </a:spcAft>
              <a:buClr>
                <a:srgbClr val="AAAAAA"/>
              </a:buClr>
              <a:buFont typeface="Arial" pitchFamily="34" charset="0"/>
              <a:buChar char="•"/>
              <a:defRPr sz="1867">
                <a:solidFill>
                  <a:srgbClr val="000000"/>
                </a:solidFill>
                <a:latin typeface="Arial" panose="020B0604020202020204" pitchFamily="34" charset="0"/>
                <a:cs typeface="Arial" panose="020B0604020202020204" pitchFamily="34" charset="0"/>
              </a:defRPr>
            </a:lvl1pPr>
            <a:lvl2pPr marL="764080" indent="-309019">
              <a:lnSpc>
                <a:spcPct val="100000"/>
              </a:lnSpc>
              <a:spcBef>
                <a:spcPts val="400"/>
              </a:spcBef>
              <a:spcAft>
                <a:spcPts val="0"/>
              </a:spcAft>
              <a:buClr>
                <a:srgbClr val="AAAAAA"/>
              </a:buClr>
              <a:buFont typeface="Museo Sans For Dell" pitchFamily="2" charset="0"/>
              <a:buChar char="–"/>
              <a:defRPr sz="1867">
                <a:solidFill>
                  <a:srgbClr val="000000"/>
                </a:solidFill>
                <a:latin typeface="Arial" panose="020B0604020202020204" pitchFamily="34" charset="0"/>
                <a:cs typeface="Arial" panose="020B0604020202020204" pitchFamily="34" charset="0"/>
              </a:defRPr>
            </a:lvl2pPr>
            <a:lvl3pPr>
              <a:lnSpc>
                <a:spcPct val="100000"/>
              </a:lnSpc>
              <a:spcBef>
                <a:spcPts val="400"/>
              </a:spcBef>
              <a:spcAft>
                <a:spcPts val="0"/>
              </a:spcAft>
              <a:buClr>
                <a:srgbClr val="AAAAAA"/>
              </a:buClr>
              <a:defRPr sz="1867">
                <a:solidFill>
                  <a:srgbClr val="000000"/>
                </a:solidFill>
                <a:latin typeface="Arial" panose="020B0604020202020204" pitchFamily="34" charset="0"/>
                <a:cs typeface="Arial" panose="020B0604020202020204" pitchFamily="34" charset="0"/>
              </a:defRPr>
            </a:lvl3pPr>
            <a:lvl4pPr>
              <a:spcBef>
                <a:spcPts val="400"/>
              </a:spcBef>
              <a:spcAft>
                <a:spcPts val="0"/>
              </a:spcAft>
              <a:buClr>
                <a:srgbClr val="AAAAAA"/>
              </a:buClr>
              <a:defRPr sz="1333" baseline="0">
                <a:solidFill>
                  <a:schemeClr val="bg2"/>
                </a:solidFill>
                <a:latin typeface="Museo Sans For Dell" pitchFamily="2" charset="0"/>
              </a:defRPr>
            </a:lvl4pPr>
            <a:lvl5pPr>
              <a:spcBef>
                <a:spcPts val="400"/>
              </a:spcBef>
              <a:spcAft>
                <a:spcPts val="0"/>
              </a:spcAft>
              <a:buClr>
                <a:srgbClr val="AAAAAA"/>
              </a:buClr>
              <a:defRPr sz="1600">
                <a:solidFill>
                  <a:schemeClr val="tx1"/>
                </a:solidFill>
                <a:latin typeface="Museo Sans For Dell" pitchFamily="2" charset="0"/>
              </a:defRPr>
            </a:lvl5pPr>
            <a:lvl6pPr>
              <a:defRPr sz="2400"/>
            </a:lvl6pPr>
            <a:lvl7pPr>
              <a:defRPr sz="2400"/>
            </a:lvl7pPr>
            <a:lvl8pPr>
              <a:defRPr sz="2400"/>
            </a:lvl8pPr>
            <a:lvl9pPr>
              <a:defRPr sz="2400"/>
            </a:lvl9pPr>
          </a:lstStyle>
          <a:p>
            <a:pPr lvl="0"/>
            <a:r>
              <a:rPr lang="en-US" dirty="0"/>
              <a:t>Click to edit text</a:t>
            </a:r>
          </a:p>
          <a:p>
            <a:pPr lvl="1"/>
            <a:r>
              <a:rPr lang="en-US" dirty="0"/>
              <a:t>Second level</a:t>
            </a:r>
          </a:p>
          <a:p>
            <a:pPr lvl="2"/>
            <a:r>
              <a:rPr lang="en-US" dirty="0"/>
              <a:t>Third level</a:t>
            </a:r>
          </a:p>
        </p:txBody>
      </p:sp>
      <p:sp>
        <p:nvSpPr>
          <p:cNvPr id="9" name="Text Placeholder 7"/>
          <p:cNvSpPr>
            <a:spLocks noGrp="1"/>
          </p:cNvSpPr>
          <p:nvPr>
            <p:ph type="body" sz="quarter" idx="10" hasCustomPrompt="1"/>
          </p:nvPr>
        </p:nvSpPr>
        <p:spPr>
          <a:xfrm>
            <a:off x="609602" y="1519488"/>
            <a:ext cx="10886252" cy="318456"/>
          </a:xfrm>
          <a:prstGeom prst="rect">
            <a:avLst/>
          </a:prstGeom>
        </p:spPr>
        <p:txBody>
          <a:bodyPr lIns="0" tIns="0" rIns="0" bIns="0">
            <a:noAutofit/>
          </a:bodyPr>
          <a:lstStyle>
            <a:lvl1pPr marL="0" indent="0">
              <a:buNone/>
              <a:defRPr sz="1867" b="1">
                <a:solidFill>
                  <a:srgbClr val="000000"/>
                </a:solidFill>
                <a:latin typeface="Arial" panose="020B0604020202020204" pitchFamily="34" charset="0"/>
                <a:cs typeface="Arial" panose="020B0604020202020204" pitchFamily="34" charset="0"/>
              </a:defRPr>
            </a:lvl1pPr>
          </a:lstStyle>
          <a:p>
            <a:pPr lvl="0"/>
            <a:r>
              <a:rPr lang="en-US" dirty="0"/>
              <a:t>Subhead</a:t>
            </a:r>
          </a:p>
        </p:txBody>
      </p:sp>
      <p:sp>
        <p:nvSpPr>
          <p:cNvPr id="13" name="Title 1"/>
          <p:cNvSpPr>
            <a:spLocks noGrp="1"/>
          </p:cNvSpPr>
          <p:nvPr>
            <p:ph type="title"/>
          </p:nvPr>
        </p:nvSpPr>
        <p:spPr>
          <a:xfrm>
            <a:off x="609600" y="274639"/>
            <a:ext cx="10972800" cy="1143000"/>
          </a:xfrm>
        </p:spPr>
        <p:txBody>
          <a:bodyPr>
            <a:normAutofit/>
          </a:bodyPr>
          <a:lstStyle>
            <a:lvl1pPr algn="l">
              <a:defRPr sz="3733">
                <a:solidFill>
                  <a:srgbClr val="007DB8"/>
                </a:solidFill>
              </a:defRPr>
            </a:lvl1pPr>
          </a:lstStyle>
          <a:p>
            <a:r>
              <a:rPr lang="ja-JP" altLang="en-US"/>
              <a:t>マスター タイトルの書式設定</a:t>
            </a:r>
            <a:endParaRPr lang="en-US" dirty="0"/>
          </a:p>
        </p:txBody>
      </p:sp>
    </p:spTree>
    <p:extLst>
      <p:ext uri="{BB962C8B-B14F-4D97-AF65-F5344CB8AC3E}">
        <p14:creationId xmlns:p14="http://schemas.microsoft.com/office/powerpoint/2010/main" val="12995709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Cov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A49A41B-9CF1-4CD6-B1E3-F736C63833BC}"/>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8011668" y="5831699"/>
            <a:ext cx="3608832" cy="469148"/>
          </a:xfrm>
          <a:prstGeom prst="rect">
            <a:avLst/>
          </a:prstGeom>
        </p:spPr>
      </p:pic>
      <p:sp>
        <p:nvSpPr>
          <p:cNvPr id="10" name="Title 1">
            <a:extLst>
              <a:ext uri="{FF2B5EF4-FFF2-40B4-BE49-F238E27FC236}">
                <a16:creationId xmlns:a16="http://schemas.microsoft.com/office/drawing/2014/main" id="{10344EF7-FB04-41A4-900F-48EC95C6F3B4}"/>
              </a:ext>
            </a:extLst>
          </p:cNvPr>
          <p:cNvSpPr>
            <a:spLocks noGrp="1"/>
          </p:cNvSpPr>
          <p:nvPr>
            <p:ph type="ctrTitle"/>
          </p:nvPr>
        </p:nvSpPr>
        <p:spPr>
          <a:xfrm>
            <a:off x="381000" y="552449"/>
            <a:ext cx="11430000" cy="1994392"/>
          </a:xfrm>
          <a:prstGeom prst="rect">
            <a:avLst/>
          </a:prstGeom>
        </p:spPr>
        <p:txBody>
          <a:bodyPr wrap="square" lIns="0" tIns="0" rIns="0" bIns="0" anchor="b">
            <a:spAutoFit/>
          </a:bodyPr>
          <a:lstStyle>
            <a:lvl1pPr algn="l">
              <a:defRPr sz="7200">
                <a:solidFill>
                  <a:schemeClr val="tx2"/>
                </a:solidFill>
                <a:latin typeface="Arial" panose="020B0604020202020204" pitchFamily="34" charset="0"/>
              </a:defRPr>
            </a:lvl1pPr>
          </a:lstStyle>
          <a:p>
            <a:r>
              <a:rPr lang="en-US"/>
              <a:t>Click to edit Master title style</a:t>
            </a:r>
          </a:p>
        </p:txBody>
      </p:sp>
      <p:sp>
        <p:nvSpPr>
          <p:cNvPr id="11" name="Subtitle 2">
            <a:extLst>
              <a:ext uri="{FF2B5EF4-FFF2-40B4-BE49-F238E27FC236}">
                <a16:creationId xmlns:a16="http://schemas.microsoft.com/office/drawing/2014/main" id="{A67014B0-AEAB-4CC8-BCED-661FF1CA2731}"/>
              </a:ext>
            </a:extLst>
          </p:cNvPr>
          <p:cNvSpPr>
            <a:spLocks noGrp="1"/>
          </p:cNvSpPr>
          <p:nvPr>
            <p:ph type="subTitle" idx="1"/>
          </p:nvPr>
        </p:nvSpPr>
        <p:spPr>
          <a:xfrm>
            <a:off x="381000" y="2743200"/>
            <a:ext cx="11430000" cy="1655763"/>
          </a:xfrm>
          <a:prstGeom prst="rect">
            <a:avLst/>
          </a:prstGeom>
        </p:spPr>
        <p:txBody>
          <a:bodyPr lIns="0" tIns="0" rIns="0" bIns="0"/>
          <a:lstStyle>
            <a:lvl1pPr marL="0" indent="0" algn="l">
              <a:lnSpc>
                <a:spcPct val="100000"/>
              </a:lnSpc>
              <a:spcBef>
                <a:spcPts val="0"/>
              </a:spcBef>
              <a:buNone/>
              <a:defRPr sz="2667">
                <a:solidFill>
                  <a:schemeClr val="tx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4270630111"/>
      </p:ext>
    </p:extLst>
  </p:cSld>
  <p:clrMapOvr>
    <a:masterClrMapping/>
  </p:clrMapOvr>
  <p:extLst>
    <p:ext uri="{DCECCB84-F9BA-43D5-87BE-67443E8EF086}">
      <p15:sldGuideLst xmlns:p15="http://schemas.microsoft.com/office/powerpoint/2012/main"/>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750465157"/>
      </p:ext>
    </p:extLst>
  </p:cSld>
  <p:clrMapOvr>
    <a:masterClrMapping/>
  </p:clrMapOvr>
  <p:extLst>
    <p:ext uri="{DCECCB84-F9BA-43D5-87BE-67443E8EF086}">
      <p15:sldGuideLst xmlns:p15="http://schemas.microsoft.com/office/powerpoint/2012/main"/>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81000" y="838200"/>
            <a:ext cx="11430000" cy="287259"/>
          </a:xfrm>
          <a:prstGeom prst="rect">
            <a:avLst/>
          </a:prstGeom>
        </p:spPr>
        <p:txBody>
          <a:bodyPr wrap="square" lIns="0" tIns="0" rIns="0" bIns="0">
            <a:spAutoFit/>
          </a:bodyPr>
          <a:lstStyle>
            <a:lvl1pPr marL="0" indent="0" algn="l">
              <a:lnSpc>
                <a:spcPct val="100000"/>
              </a:lnSpc>
              <a:spcBef>
                <a:spcPts val="0"/>
              </a:spcBef>
              <a:buNone/>
              <a:defRPr sz="1867">
                <a:solidFill>
                  <a:schemeClr val="bg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222411454"/>
      </p:ext>
    </p:extLst>
  </p:cSld>
  <p:clrMapOvr>
    <a:masterClrMapping/>
  </p:clrMapOvr>
  <p:extLst>
    <p:ext uri="{DCECCB84-F9BA-43D5-87BE-67443E8EF086}">
      <p15:sldGuideLst xmlns:p15="http://schemas.microsoft.com/office/powerpoint/2012/main"/>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latin typeface="Arial" panose="020B0604020202020204" pitchFamily="34" charset="0"/>
              </a:defRPr>
            </a:lvl2pPr>
            <a:lvl3pPr marL="1066773" indent="-152396">
              <a:lnSpc>
                <a:spcPct val="100000"/>
              </a:lnSpc>
              <a:spcBef>
                <a:spcPts val="400"/>
              </a:spcBef>
              <a:buClr>
                <a:srgbClr val="808080"/>
              </a:buClr>
              <a:buFont typeface="Arial" panose="020B0604020202020204" pitchFamily="34" charset="0"/>
              <a:buChar char="▪"/>
              <a:defRPr sz="1467">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4261747349"/>
      </p:ext>
    </p:extLst>
  </p:cSld>
  <p:clrMapOvr>
    <a:masterClrMapping/>
  </p:clrMapOvr>
  <p:extLst>
    <p:ext uri="{DCECCB84-F9BA-43D5-87BE-67443E8EF086}">
      <p15:sldGuideLst xmlns:p15="http://schemas.microsoft.com/office/powerpoint/2012/main"/>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amp; Subtitle,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bg1"/>
                </a:solidFill>
                <a:latin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381000" y="838200"/>
            <a:ext cx="11430000" cy="287259"/>
          </a:xfrm>
          <a:prstGeom prst="rect">
            <a:avLst/>
          </a:prstGeom>
        </p:spPr>
        <p:txBody>
          <a:bodyPr wrap="square" lIns="0" tIns="0" rIns="0" bIns="0">
            <a:spAutoFit/>
          </a:bodyPr>
          <a:lstStyle>
            <a:lvl1pPr marL="0" indent="0" algn="l">
              <a:lnSpc>
                <a:spcPct val="100000"/>
              </a:lnSpc>
              <a:spcBef>
                <a:spcPts val="0"/>
              </a:spcBef>
              <a:buNone/>
              <a:defRPr sz="1867">
                <a:solidFill>
                  <a:schemeClr val="bg2"/>
                </a:solidFill>
                <a:latin typeface="Arial" panose="020B060402020202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Content Placeholder 2"/>
          <p:cNvSpPr>
            <a:spLocks noGrp="1"/>
          </p:cNvSpPr>
          <p:nvPr>
            <p:ph idx="10"/>
          </p:nvPr>
        </p:nvSpPr>
        <p:spPr>
          <a:xfrm>
            <a:off x="381000" y="1600200"/>
            <a:ext cx="11430000" cy="4419600"/>
          </a:xfrm>
          <a:prstGeom prst="rect">
            <a:avLst/>
          </a:prstGeom>
        </p:spPr>
        <p:txBody>
          <a:bodyPr lIns="0" tIns="0" rIns="0" bIns="0"/>
          <a:lstStyle>
            <a:lvl1pPr marL="228594" indent="-228594">
              <a:lnSpc>
                <a:spcPct val="100000"/>
              </a:lnSpc>
              <a:spcBef>
                <a:spcPts val="1600"/>
              </a:spcBef>
              <a:buClr>
                <a:srgbClr val="808080"/>
              </a:buClr>
              <a:buFont typeface="Arial" panose="020B0604020202020204" pitchFamily="34" charset="0"/>
              <a:buChar char="•"/>
              <a:defRPr sz="2400">
                <a:solidFill>
                  <a:schemeClr val="bg2"/>
                </a:solidFill>
                <a:latin typeface="Arial" panose="020B0604020202020204" pitchFamily="34" charset="0"/>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latin typeface="Arial" panose="020B0604020202020204" pitchFamily="34" charset="0"/>
              </a:defRPr>
            </a:lvl2pPr>
            <a:lvl3pPr marL="1066773" indent="-152396">
              <a:lnSpc>
                <a:spcPct val="100000"/>
              </a:lnSpc>
              <a:spcBef>
                <a:spcPts val="400"/>
              </a:spcBef>
              <a:buClr>
                <a:srgbClr val="808080"/>
              </a:buClr>
              <a:buFont typeface="Arial" panose="020B0604020202020204" pitchFamily="34" charset="0"/>
              <a:buChar char="▪"/>
              <a:defRPr sz="1467">
                <a:solidFill>
                  <a:schemeClr val="bg2"/>
                </a:solidFill>
                <a:latin typeface="Arial" panose="020B0604020202020204" pitchFamily="34" charset="0"/>
              </a:defRPr>
            </a:lvl3pPr>
            <a:lvl4pPr marL="1600160" indent="-228594">
              <a:lnSpc>
                <a:spcPct val="100000"/>
              </a:lnSpc>
              <a:spcBef>
                <a:spcPts val="400"/>
              </a:spcBef>
              <a:buClr>
                <a:schemeClr val="bg1">
                  <a:lumMod val="60000"/>
                  <a:lumOff val="40000"/>
                </a:schemeClr>
              </a:buClr>
              <a:buFont typeface="Arial" panose="020B0604020202020204" pitchFamily="34" charset="0"/>
              <a:buChar char="•"/>
              <a:defRPr sz="1200"/>
            </a:lvl4pPr>
            <a:lvl5pPr marL="2057349" indent="-228594">
              <a:lnSpc>
                <a:spcPct val="100000"/>
              </a:lnSpc>
              <a:spcBef>
                <a:spcPts val="400"/>
              </a:spcBef>
              <a:buClr>
                <a:schemeClr val="bg1">
                  <a:lumMod val="60000"/>
                  <a:lumOff val="40000"/>
                </a:schemeClr>
              </a:buClr>
              <a:buFont typeface="Arial" panose="020B0604020202020204" pitchFamily="34" charset="0"/>
              <a:buChar char="•"/>
              <a:defRPr sz="12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894915589"/>
      </p:ext>
    </p:extLst>
  </p:cSld>
  <p:clrMapOvr>
    <a:masterClrMapping/>
  </p:clrMapOvr>
  <p:extLst>
    <p:ext uri="{DCECCB84-F9BA-43D5-87BE-67443E8EF086}">
      <p15:sldGuideLst xmlns:p15="http://schemas.microsoft.com/office/powerpoint/2012/main"/>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en-US"/>
              <a:t>Click to edit Master title style</a:t>
            </a:r>
          </a:p>
        </p:txBody>
      </p:sp>
      <p:sp>
        <p:nvSpPr>
          <p:cNvPr id="4" name="Content Placeholder 3">
            <a:extLst>
              <a:ext uri="{FF2B5EF4-FFF2-40B4-BE49-F238E27FC236}">
                <a16:creationId xmlns:a16="http://schemas.microsoft.com/office/drawing/2014/main" id="{C1F1CEAD-C06E-4DD6-958D-A69C28387D94}"/>
              </a:ext>
            </a:extLst>
          </p:cNvPr>
          <p:cNvSpPr>
            <a:spLocks noGrp="1"/>
          </p:cNvSpPr>
          <p:nvPr>
            <p:ph sz="quarter" idx="13"/>
          </p:nvPr>
        </p:nvSpPr>
        <p:spPr>
          <a:xfrm>
            <a:off x="381000" y="1295400"/>
            <a:ext cx="5410200" cy="5257800"/>
          </a:xfrm>
          <a:prstGeom prst="rect">
            <a:avLst/>
          </a:prstGeom>
        </p:spPr>
        <p:txBody>
          <a:bodyPr lIns="0" tIns="0" rIns="0" bIns="91440"/>
          <a:lstStyle>
            <a:lvl1pPr marL="0" indent="0">
              <a:lnSpc>
                <a:spcPct val="100000"/>
              </a:lnSpc>
              <a:spcBef>
                <a:spcPts val="2400"/>
              </a:spcBef>
              <a:buNone/>
              <a:defRPr sz="2667" baseline="0">
                <a:solidFill>
                  <a:schemeClr val="bg1"/>
                </a:solidFill>
              </a:defRPr>
            </a:lvl1pPr>
            <a:lvl2pPr marL="230712" indent="-230712">
              <a:lnSpc>
                <a:spcPct val="100000"/>
              </a:lnSpc>
              <a:spcBef>
                <a:spcPts val="1600"/>
              </a:spcBef>
              <a:buClr>
                <a:srgbClr val="808080"/>
              </a:buClr>
              <a:defRPr>
                <a:solidFill>
                  <a:schemeClr val="bg2"/>
                </a:solidFill>
              </a:defRPr>
            </a:lvl2pPr>
            <a:lvl3pPr marL="685783" indent="-230712">
              <a:lnSpc>
                <a:spcPct val="100000"/>
              </a:lnSpc>
              <a:spcBef>
                <a:spcPts val="400"/>
              </a:spcBef>
              <a:buClr>
                <a:srgbClr val="808080"/>
              </a:buClr>
              <a:buFont typeface="Arial" panose="020B0604020202020204" pitchFamily="34" charset="0"/>
              <a:buChar char="–"/>
              <a:defRPr sz="1867">
                <a:solidFill>
                  <a:schemeClr val="bg2"/>
                </a:solidFill>
              </a:defRPr>
            </a:lvl3pPr>
            <a:lvl4pPr marL="1140855" indent="-224361">
              <a:lnSpc>
                <a:spcPct val="100000"/>
              </a:lnSpc>
              <a:spcBef>
                <a:spcPts val="400"/>
              </a:spcBef>
              <a:buClr>
                <a:srgbClr val="808080"/>
              </a:buClr>
              <a:buFont typeface="Wingdings" panose="05000000000000000000" pitchFamily="2" charset="2"/>
              <a:buChar char="§"/>
              <a:defRPr sz="1467">
                <a:solidFill>
                  <a:schemeClr val="bg2"/>
                </a:solidFill>
              </a:defRPr>
            </a:lvl4pPr>
            <a:lvl5pPr>
              <a:lnSpc>
                <a:spcPct val="100000"/>
              </a:lnSpc>
              <a:spcBef>
                <a:spcPts val="400"/>
              </a:spcBef>
              <a:buClr>
                <a:srgbClr val="808080"/>
              </a:buCl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Content Placeholder 3">
            <a:extLst>
              <a:ext uri="{FF2B5EF4-FFF2-40B4-BE49-F238E27FC236}">
                <a16:creationId xmlns:a16="http://schemas.microsoft.com/office/drawing/2014/main" id="{A0C49344-5A94-4BB8-B1F8-EC9EB43874D0}"/>
              </a:ext>
            </a:extLst>
          </p:cNvPr>
          <p:cNvSpPr>
            <a:spLocks noGrp="1"/>
          </p:cNvSpPr>
          <p:nvPr>
            <p:ph sz="quarter" idx="14"/>
          </p:nvPr>
        </p:nvSpPr>
        <p:spPr>
          <a:xfrm>
            <a:off x="6400800" y="1295400"/>
            <a:ext cx="5410200" cy="5257800"/>
          </a:xfrm>
          <a:prstGeom prst="rect">
            <a:avLst/>
          </a:prstGeom>
        </p:spPr>
        <p:txBody>
          <a:bodyPr lIns="0" tIns="0" rIns="0" bIns="91440"/>
          <a:lstStyle>
            <a:lvl1pPr marL="0" indent="0">
              <a:lnSpc>
                <a:spcPct val="100000"/>
              </a:lnSpc>
              <a:spcBef>
                <a:spcPts val="2400"/>
              </a:spcBef>
              <a:buNone/>
              <a:defRPr sz="2667" baseline="0">
                <a:solidFill>
                  <a:schemeClr val="bg1"/>
                </a:solidFill>
              </a:defRPr>
            </a:lvl1pPr>
            <a:lvl2pPr marL="230712" indent="-230712">
              <a:lnSpc>
                <a:spcPct val="100000"/>
              </a:lnSpc>
              <a:spcBef>
                <a:spcPts val="1600"/>
              </a:spcBef>
              <a:buClr>
                <a:srgbClr val="808080"/>
              </a:buClr>
              <a:defRPr>
                <a:solidFill>
                  <a:schemeClr val="bg2"/>
                </a:solidFill>
              </a:defRPr>
            </a:lvl2pPr>
            <a:lvl3pPr marL="685783" indent="-230712">
              <a:lnSpc>
                <a:spcPct val="100000"/>
              </a:lnSpc>
              <a:spcBef>
                <a:spcPts val="400"/>
              </a:spcBef>
              <a:buClr>
                <a:srgbClr val="808080"/>
              </a:buClr>
              <a:buFont typeface="Arial" panose="020B0604020202020204" pitchFamily="34" charset="0"/>
              <a:buChar char="–"/>
              <a:defRPr sz="1867">
                <a:solidFill>
                  <a:schemeClr val="bg2"/>
                </a:solidFill>
              </a:defRPr>
            </a:lvl3pPr>
            <a:lvl4pPr marL="1140855" indent="-224361">
              <a:lnSpc>
                <a:spcPct val="100000"/>
              </a:lnSpc>
              <a:spcBef>
                <a:spcPts val="400"/>
              </a:spcBef>
              <a:buClr>
                <a:srgbClr val="808080"/>
              </a:buClr>
              <a:buFont typeface="Wingdings" panose="05000000000000000000" pitchFamily="2" charset="2"/>
              <a:buChar char="§"/>
              <a:defRPr sz="1467">
                <a:solidFill>
                  <a:schemeClr val="bg2"/>
                </a:solidFill>
              </a:defRPr>
            </a:lvl4pPr>
            <a:lvl5pPr>
              <a:lnSpc>
                <a:spcPct val="100000"/>
              </a:lnSpc>
              <a:spcBef>
                <a:spcPts val="400"/>
              </a:spcBef>
              <a:buClr>
                <a:srgbClr val="808080"/>
              </a:buClr>
              <a:defRPr sz="1867">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877679001"/>
      </p:ext>
    </p:extLst>
  </p:cSld>
  <p:clrMapOvr>
    <a:masterClrMapping/>
  </p:clrMapOvr>
  <p:extLst>
    <p:ext uri="{DCECCB84-F9BA-43D5-87BE-67443E8EF086}">
      <p15:sldGuideLst xmlns:p15="http://schemas.microsoft.com/office/powerpoint/2012/main">
        <p15:guide id="1" orient="horz" pos="90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 Columns w Subtitle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en-US"/>
              <a:t>Click to edit Master title style</a:t>
            </a:r>
          </a:p>
        </p:txBody>
      </p:sp>
      <p:sp>
        <p:nvSpPr>
          <p:cNvPr id="5" name="Text Placeholder 2"/>
          <p:cNvSpPr>
            <a:spLocks noGrp="1"/>
          </p:cNvSpPr>
          <p:nvPr>
            <p:ph type="body" idx="10"/>
          </p:nvPr>
        </p:nvSpPr>
        <p:spPr>
          <a:xfrm>
            <a:off x="381000" y="1295400"/>
            <a:ext cx="3581400" cy="685800"/>
          </a:xfrm>
          <a:prstGeom prst="rect">
            <a:avLst/>
          </a:prstGeom>
        </p:spPr>
        <p:txBody>
          <a:bodyPr lIns="0" tIns="0" rIns="0" bIns="0" anchor="t" anchorCtr="0"/>
          <a:lstStyle>
            <a:lvl1pPr marL="0" indent="0">
              <a:buNone/>
              <a:defRPr sz="2400" b="0">
                <a:solidFill>
                  <a:schemeClr val="bg1"/>
                </a:solidFill>
                <a:latin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Text Placeholder 4"/>
          <p:cNvSpPr>
            <a:spLocks noGrp="1"/>
          </p:cNvSpPr>
          <p:nvPr>
            <p:ph type="body" sz="quarter" idx="3"/>
          </p:nvPr>
        </p:nvSpPr>
        <p:spPr>
          <a:xfrm>
            <a:off x="4305300" y="1295400"/>
            <a:ext cx="3581400" cy="685800"/>
          </a:xfrm>
          <a:prstGeom prst="rect">
            <a:avLst/>
          </a:prstGeom>
        </p:spPr>
        <p:txBody>
          <a:bodyPr lIns="0" tIns="0" rIns="0" bIns="0" anchor="t" anchorCtr="0"/>
          <a:lstStyle>
            <a:lvl1pPr marL="0" indent="0">
              <a:buNone/>
              <a:defRPr sz="2400" b="0">
                <a:solidFill>
                  <a:schemeClr val="bg1"/>
                </a:solidFill>
                <a:latin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8" name="Text Placeholder 4"/>
          <p:cNvSpPr>
            <a:spLocks noGrp="1"/>
          </p:cNvSpPr>
          <p:nvPr>
            <p:ph type="body" sz="quarter" idx="12"/>
          </p:nvPr>
        </p:nvSpPr>
        <p:spPr>
          <a:xfrm>
            <a:off x="8229600" y="1295400"/>
            <a:ext cx="3581400" cy="685800"/>
          </a:xfrm>
          <a:prstGeom prst="rect">
            <a:avLst/>
          </a:prstGeom>
        </p:spPr>
        <p:txBody>
          <a:bodyPr lIns="0" tIns="0" rIns="0" bIns="0" anchor="t" anchorCtr="0"/>
          <a:lstStyle>
            <a:lvl1pPr marL="0" indent="0">
              <a:buNone/>
              <a:defRPr sz="2400" b="0">
                <a:solidFill>
                  <a:schemeClr val="bg1"/>
                </a:solidFill>
                <a:latin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9" name="Content Placeholder 9"/>
          <p:cNvSpPr>
            <a:spLocks noGrp="1"/>
          </p:cNvSpPr>
          <p:nvPr>
            <p:ph sz="quarter" idx="13"/>
          </p:nvPr>
        </p:nvSpPr>
        <p:spPr>
          <a:xfrm>
            <a:off x="381000" y="2057400"/>
            <a:ext cx="3581400" cy="3962400"/>
          </a:xfrm>
          <a:prstGeom prst="rect">
            <a:avLst/>
          </a:prstGeom>
        </p:spPr>
        <p:txBody>
          <a:bodyPr lIns="0" tIns="0" rIns="0" bIns="0"/>
          <a:lstStyle>
            <a:lvl1pPr>
              <a:lnSpc>
                <a:spcPct val="100000"/>
              </a:lnSpc>
              <a:spcBef>
                <a:spcPts val="1600"/>
              </a:spcBef>
              <a:buClr>
                <a:srgbClr val="808080"/>
              </a:buClr>
              <a:defRPr sz="2133">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600">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0" name="Content Placeholder 9"/>
          <p:cNvSpPr>
            <a:spLocks noGrp="1"/>
          </p:cNvSpPr>
          <p:nvPr>
            <p:ph sz="quarter" idx="11"/>
          </p:nvPr>
        </p:nvSpPr>
        <p:spPr>
          <a:xfrm>
            <a:off x="4305300" y="2057400"/>
            <a:ext cx="3581400" cy="3962400"/>
          </a:xfrm>
          <a:prstGeom prst="rect">
            <a:avLst/>
          </a:prstGeom>
        </p:spPr>
        <p:txBody>
          <a:bodyPr lIns="0" tIns="0" rIns="0" bIns="0"/>
          <a:lstStyle>
            <a:lvl1pPr>
              <a:lnSpc>
                <a:spcPct val="100000"/>
              </a:lnSpc>
              <a:spcBef>
                <a:spcPts val="1600"/>
              </a:spcBef>
              <a:buClr>
                <a:srgbClr val="808080"/>
              </a:buClr>
              <a:defRPr sz="2133">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600">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4"/>
          </p:nvPr>
        </p:nvSpPr>
        <p:spPr>
          <a:xfrm>
            <a:off x="8229600" y="2057400"/>
            <a:ext cx="3581400" cy="3962400"/>
          </a:xfrm>
          <a:prstGeom prst="rect">
            <a:avLst/>
          </a:prstGeom>
        </p:spPr>
        <p:txBody>
          <a:bodyPr lIns="0" tIns="0" rIns="0" bIns="0"/>
          <a:lstStyle>
            <a:lvl1pPr>
              <a:lnSpc>
                <a:spcPct val="100000"/>
              </a:lnSpc>
              <a:spcBef>
                <a:spcPts val="1600"/>
              </a:spcBef>
              <a:buClr>
                <a:srgbClr val="808080"/>
              </a:buClr>
              <a:defRPr sz="2133">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600">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00">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081335949"/>
      </p:ext>
    </p:extLst>
  </p:cSld>
  <p:clrMapOvr>
    <a:masterClrMapping/>
  </p:clrMapOvr>
  <p:extLst>
    <p:ext uri="{DCECCB84-F9BA-43D5-87BE-67443E8EF086}">
      <p15:sldGuideLst xmlns:p15="http://schemas.microsoft.com/office/powerpoint/2012/main">
        <p15:guide id="1" orient="horz" pos="972">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189111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7769D53-EA68-4509-A3E3-0D38D5A89D1C}"/>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818B2E2F-83CD-4E50-8F26-8593A7B74FC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1D018E68-E9C8-4AC3-9FD7-B2AFE02CB9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AB87136-AC0A-4E01-BC62-F8065F6DC8FB}"/>
              </a:ext>
            </a:extLst>
          </p:cNvPr>
          <p:cNvSpPr>
            <a:spLocks noGrp="1"/>
          </p:cNvSpPr>
          <p:nvPr>
            <p:ph type="dt" sz="half" idx="10"/>
          </p:nvPr>
        </p:nvSpPr>
        <p:spPr/>
        <p:txBody>
          <a:bodyPr/>
          <a:lstStyle/>
          <a:p>
            <a:fld id="{A01D279A-CBBE-49B7-A68D-0A50123107E2}" type="datetimeFigureOut">
              <a:rPr kumimoji="1" lang="ja-JP" altLang="en-US" smtClean="0"/>
              <a:t>2022/4/6</a:t>
            </a:fld>
            <a:endParaRPr kumimoji="1" lang="ja-JP" altLang="en-US"/>
          </a:p>
        </p:txBody>
      </p:sp>
      <p:sp>
        <p:nvSpPr>
          <p:cNvPr id="6" name="フッター プレースホルダー 5">
            <a:extLst>
              <a:ext uri="{FF2B5EF4-FFF2-40B4-BE49-F238E27FC236}">
                <a16:creationId xmlns:a16="http://schemas.microsoft.com/office/drawing/2014/main" id="{A5878130-F271-4D91-89D1-B6EBA277074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82AD3393-3CEE-4452-B1A7-20795D94F113}"/>
              </a:ext>
            </a:extLst>
          </p:cNvPr>
          <p:cNvSpPr>
            <a:spLocks noGrp="1"/>
          </p:cNvSpPr>
          <p:nvPr>
            <p:ph type="sldNum" sz="quarter" idx="12"/>
          </p:nvPr>
        </p:nvSpPr>
        <p:spPr/>
        <p:txBody>
          <a:body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22697304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a:spLocks noGrp="1"/>
          </p:cNvSpPr>
          <p:nvPr>
            <p:ph type="title"/>
          </p:nvPr>
        </p:nvSpPr>
        <p:spPr>
          <a:xfrm>
            <a:off x="381000" y="2431804"/>
            <a:ext cx="10515600" cy="1994392"/>
          </a:xfrm>
          <a:prstGeom prst="rect">
            <a:avLst/>
          </a:prstGeom>
        </p:spPr>
        <p:txBody>
          <a:bodyPr lIns="0" tIns="0" rIns="0" bIns="0" anchor="ctr" anchorCtr="0">
            <a:spAutoFit/>
          </a:bodyPr>
          <a:lstStyle>
            <a:lvl1pPr>
              <a:defRPr sz="72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836186539"/>
      </p:ext>
    </p:extLst>
  </p:cSld>
  <p:clrMapOvr>
    <a:masterClrMapping/>
  </p:clrMapOvr>
  <p:extLst>
    <p:ext uri="{DCECCB84-F9BA-43D5-87BE-67443E8EF086}">
      <p15:sldGuideLst xmlns:p15="http://schemas.microsoft.com/office/powerpoint/2012/main">
        <p15:guide id="1" orient="horz" pos="25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Divider 2">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431804"/>
            <a:ext cx="10515600" cy="1994392"/>
          </a:xfrm>
          <a:prstGeom prst="rect">
            <a:avLst/>
          </a:prstGeom>
        </p:spPr>
        <p:txBody>
          <a:bodyPr lIns="0" tIns="0" rIns="0" bIns="0" anchor="ctr" anchorCtr="0">
            <a:spAutoFit/>
          </a:bodyPr>
          <a:lstStyle>
            <a:lvl1pPr>
              <a:defRPr sz="7200">
                <a:solidFill>
                  <a:schemeClr val="tx2"/>
                </a:solidFill>
                <a:latin typeface="Arial" panose="020B0604020202020204" pitchFamily="34" charset="0"/>
              </a:defRPr>
            </a:lvl1pPr>
          </a:lstStyle>
          <a:p>
            <a:r>
              <a:rPr lang="en-US"/>
              <a:t>Click to edit Master title style</a:t>
            </a:r>
          </a:p>
        </p:txBody>
      </p:sp>
      <p:pic>
        <p:nvPicPr>
          <p:cNvPr id="4" name="Picture 3"/>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38472035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End logo slide">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CED6EC7-6D3E-4027-A733-9B78EBA486D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701837" y="3005739"/>
            <a:ext cx="6790944" cy="880308"/>
          </a:xfrm>
          <a:prstGeom prst="rect">
            <a:avLst/>
          </a:prstGeom>
        </p:spPr>
      </p:pic>
    </p:spTree>
    <p:extLst>
      <p:ext uri="{BB962C8B-B14F-4D97-AF65-F5344CB8AC3E}">
        <p14:creationId xmlns:p14="http://schemas.microsoft.com/office/powerpoint/2010/main" val="2424251126"/>
      </p:ext>
    </p:extLst>
  </p:cSld>
  <p:clrMapOvr>
    <a:masterClrMapping/>
  </p:clrMapOvr>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2 columns">
    <p:spTree>
      <p:nvGrpSpPr>
        <p:cNvPr id="1" name=""/>
        <p:cNvGrpSpPr/>
        <p:nvPr/>
      </p:nvGrpSpPr>
      <p:grpSpPr>
        <a:xfrm>
          <a:off x="0" y="0"/>
          <a:ext cx="0" cy="0"/>
          <a:chOff x="0" y="0"/>
          <a:chExt cx="0" cy="0"/>
        </a:xfrm>
      </p:grpSpPr>
      <p:sp>
        <p:nvSpPr>
          <p:cNvPr id="2" name="Title 1"/>
          <p:cNvSpPr>
            <a:spLocks noGrp="1"/>
          </p:cNvSpPr>
          <p:nvPr>
            <p:ph type="title"/>
          </p:nvPr>
        </p:nvSpPr>
        <p:spPr>
          <a:xfrm>
            <a:off x="374649" y="304800"/>
            <a:ext cx="11436351" cy="517064"/>
          </a:xfrm>
          <a:prstGeom prst="rect">
            <a:avLst/>
          </a:prstGeom>
        </p:spPr>
        <p:txBody>
          <a:bodyPr wrap="square" lIns="0" tIns="0" rIns="0" bIns="0">
            <a:spAutoFit/>
          </a:bodyPr>
          <a:lstStyle>
            <a:lvl1pPr>
              <a:defRPr lang="en-US" sz="3733" dirty="0">
                <a:solidFill>
                  <a:schemeClr val="bg1"/>
                </a:solidFill>
                <a:latin typeface="Arial" panose="020B0604020202020204" pitchFamily="34" charset="0"/>
              </a:defRPr>
            </a:lvl1pPr>
          </a:lstStyle>
          <a:p>
            <a:pPr lvl="0"/>
            <a:r>
              <a:rPr lang="en-US"/>
              <a:t>Click to edit Master title style</a:t>
            </a:r>
          </a:p>
        </p:txBody>
      </p:sp>
      <p:sp>
        <p:nvSpPr>
          <p:cNvPr id="10" name="Content Placeholder 9"/>
          <p:cNvSpPr>
            <a:spLocks noGrp="1"/>
          </p:cNvSpPr>
          <p:nvPr>
            <p:ph sz="quarter" idx="10"/>
          </p:nvPr>
        </p:nvSpPr>
        <p:spPr>
          <a:xfrm>
            <a:off x="381000" y="1600200"/>
            <a:ext cx="5410200" cy="4419600"/>
          </a:xfrm>
          <a:prstGeom prst="rect">
            <a:avLst/>
          </a:prstGeom>
        </p:spPr>
        <p:txBody>
          <a:bodyPr lIns="0" tIns="0" rIns="0" bIns="0"/>
          <a:lstStyle>
            <a:lvl1pPr>
              <a:lnSpc>
                <a:spcPct val="100000"/>
              </a:lnSpc>
              <a:spcBef>
                <a:spcPts val="1600"/>
              </a:spcBef>
              <a:buClr>
                <a:srgbClr val="808080"/>
              </a:buClr>
              <a:defRPr sz="240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
        <p:nvSpPr>
          <p:cNvPr id="11" name="Content Placeholder 9"/>
          <p:cNvSpPr>
            <a:spLocks noGrp="1"/>
          </p:cNvSpPr>
          <p:nvPr>
            <p:ph sz="quarter" idx="11"/>
          </p:nvPr>
        </p:nvSpPr>
        <p:spPr>
          <a:xfrm>
            <a:off x="6400800" y="1600200"/>
            <a:ext cx="5410200" cy="4419600"/>
          </a:xfrm>
          <a:prstGeom prst="rect">
            <a:avLst/>
          </a:prstGeom>
        </p:spPr>
        <p:txBody>
          <a:bodyPr lIns="0" tIns="0" rIns="0" bIns="0"/>
          <a:lstStyle>
            <a:lvl1pPr>
              <a:lnSpc>
                <a:spcPct val="100000"/>
              </a:lnSpc>
              <a:spcBef>
                <a:spcPts val="1600"/>
              </a:spcBef>
              <a:buClr>
                <a:srgbClr val="808080"/>
              </a:buClr>
              <a:defRPr sz="2400">
                <a:solidFill>
                  <a:schemeClr val="bg2"/>
                </a:solidFill>
              </a:defRPr>
            </a:lvl1pPr>
            <a:lvl2pPr marL="685783" indent="-228594">
              <a:lnSpc>
                <a:spcPct val="100000"/>
              </a:lnSpc>
              <a:spcBef>
                <a:spcPts val="400"/>
              </a:spcBef>
              <a:buClr>
                <a:srgbClr val="808080"/>
              </a:buClr>
              <a:buFont typeface="Arial" panose="020B0604020202020204" pitchFamily="34" charset="0"/>
              <a:buChar char="–"/>
              <a:defRPr sz="1867">
                <a:solidFill>
                  <a:schemeClr val="bg2"/>
                </a:solidFill>
              </a:defRPr>
            </a:lvl2pPr>
            <a:lvl3pPr marL="1142971" indent="-228594">
              <a:lnSpc>
                <a:spcPct val="100000"/>
              </a:lnSpc>
              <a:spcBef>
                <a:spcPts val="400"/>
              </a:spcBef>
              <a:buClr>
                <a:srgbClr val="808080"/>
              </a:buClr>
              <a:buFont typeface="Wingdings" panose="05000000000000000000" pitchFamily="2" charset="2"/>
              <a:buChar char="§"/>
              <a:defRPr sz="1467">
                <a:solidFill>
                  <a:schemeClr val="bg2"/>
                </a:solidFill>
              </a:defRPr>
            </a:lvl3pPr>
            <a:lvl4pPr marL="1600160" indent="-228594">
              <a:buClr>
                <a:srgbClr val="808080"/>
              </a:buClr>
              <a:buFont typeface="Arial" panose="020B0604020202020204" pitchFamily="34" charset="0"/>
              <a:buChar char="–"/>
              <a:defRPr sz="1867">
                <a:solidFill>
                  <a:schemeClr val="bg2"/>
                </a:solidFill>
              </a:defRPr>
            </a:lvl4pPr>
            <a:lvl5pPr marL="2057349" indent="-228594">
              <a:buClr>
                <a:srgbClr val="808080"/>
              </a:buClr>
              <a:buFont typeface="Arial" panose="020B0604020202020204" pitchFamily="34" charset="0"/>
              <a:buChar char="–"/>
              <a:defRPr sz="1867">
                <a:solidFill>
                  <a:schemeClr val="bg2"/>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47110977"/>
      </p:ext>
    </p:extLst>
  </p:cSld>
  <p:clrMapOvr>
    <a:masterClrMapping/>
  </p:clrMapOvr>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Title and subtitle only">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505885" y="937334"/>
            <a:ext cx="11266311" cy="403223"/>
          </a:xfrm>
          <a:prstGeom prst="rect">
            <a:avLst/>
          </a:prstGeom>
        </p:spPr>
        <p:txBody>
          <a:bodyPr lIns="0" tIns="0" rIns="0" bIns="0"/>
          <a:lstStyle>
            <a:lvl1pPr marL="0" indent="0" algn="l">
              <a:lnSpc>
                <a:spcPct val="100000"/>
              </a:lnSpc>
              <a:buNone/>
              <a:defRPr sz="2133" cap="all" baseline="0">
                <a:solidFill>
                  <a:schemeClr val="bg2"/>
                </a:solidFill>
                <a:latin typeface="+mj-lt"/>
                <a:cs typeface="Verdana"/>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Title 1"/>
          <p:cNvSpPr>
            <a:spLocks noGrp="1"/>
          </p:cNvSpPr>
          <p:nvPr>
            <p:ph type="ctrTitle" hasCustomPrompt="1"/>
          </p:nvPr>
        </p:nvSpPr>
        <p:spPr>
          <a:xfrm>
            <a:off x="505884" y="304800"/>
            <a:ext cx="11277600" cy="609600"/>
          </a:xfrm>
          <a:prstGeom prst="rect">
            <a:avLst/>
          </a:prstGeom>
        </p:spPr>
        <p:txBody>
          <a:bodyPr lIns="0" tIns="0" rIns="0" bIns="0" anchor="t" anchorCtr="0"/>
          <a:lstStyle>
            <a:lvl1pPr algn="l">
              <a:lnSpc>
                <a:spcPct val="100000"/>
              </a:lnSpc>
              <a:defRPr sz="3733" cap="all" baseline="0">
                <a:solidFill>
                  <a:schemeClr val="tx2"/>
                </a:solidFill>
                <a:latin typeface="+mj-lt"/>
                <a:cs typeface="Verdana"/>
              </a:defRPr>
            </a:lvl1pPr>
          </a:lstStyle>
          <a:p>
            <a:r>
              <a:rPr lang="en-US"/>
              <a:t>CLICK TO EDIT MASTER TITLE STYLE</a:t>
            </a:r>
          </a:p>
        </p:txBody>
      </p:sp>
    </p:spTree>
    <p:extLst>
      <p:ext uri="{BB962C8B-B14F-4D97-AF65-F5344CB8AC3E}">
        <p14:creationId xmlns:p14="http://schemas.microsoft.com/office/powerpoint/2010/main" val="41092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cSld name="Title on gradient blue bkgd">
    <p:bg>
      <p:bgPr>
        <a:gradFill>
          <a:gsLst>
            <a:gs pos="0">
              <a:schemeClr val="accent6"/>
            </a:gs>
            <a:gs pos="26000">
              <a:schemeClr val="bg1"/>
            </a:gs>
            <a:gs pos="100000">
              <a:schemeClr val="accent1"/>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517064"/>
          </a:xfrm>
          <a:prstGeom prst="rect">
            <a:avLst/>
          </a:prstGeom>
        </p:spPr>
        <p:txBody>
          <a:bodyPr wrap="square" lIns="0" tIns="0" rIns="0" bIns="0">
            <a:spAutoFit/>
          </a:bodyPr>
          <a:lstStyle>
            <a:lvl1pPr>
              <a:defRPr sz="3733">
                <a:solidFill>
                  <a:schemeClr val="tx2"/>
                </a:solidFill>
                <a:latin typeface="Arial" panose="020B0604020202020204" pitchFamily="34" charset="0"/>
              </a:defRPr>
            </a:lvl1pPr>
          </a:lstStyle>
          <a:p>
            <a:r>
              <a:rPr lang="en-US"/>
              <a:t>Click to edit Master title style</a:t>
            </a:r>
            <a:endParaRPr lang="en-US" dirty="0"/>
          </a:p>
        </p:txBody>
      </p:sp>
      <p:pic>
        <p:nvPicPr>
          <p:cNvPr id="4" name="Picture 3">
            <a:extLst>
              <a:ext uri="{FF2B5EF4-FFF2-40B4-BE49-F238E27FC236}">
                <a16:creationId xmlns:a16="http://schemas.microsoft.com/office/drawing/2014/main" id="{4C96028D-2EA2-4306-A453-27336B73A96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0403083" y="6451744"/>
            <a:ext cx="1438648" cy="187024"/>
          </a:xfrm>
          <a:prstGeom prst="rect">
            <a:avLst/>
          </a:prstGeom>
        </p:spPr>
      </p:pic>
    </p:spTree>
    <p:extLst>
      <p:ext uri="{BB962C8B-B14F-4D97-AF65-F5344CB8AC3E}">
        <p14:creationId xmlns:p14="http://schemas.microsoft.com/office/powerpoint/2010/main" val="307311108"/>
      </p:ext>
    </p:extLst>
  </p:cSld>
  <p:clrMapOvr>
    <a:masterClrMapping/>
  </p:clrMapOvr>
  <p:extLst>
    <p:ext uri="{DCECCB84-F9BA-43D5-87BE-67443E8EF086}">
      <p15:sldGuideLst xmlns:p15="http://schemas.microsoft.com/office/powerpoint/2012/main"/>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Title, subtitle and content">
    <p:spTree>
      <p:nvGrpSpPr>
        <p:cNvPr id="1" name=""/>
        <p:cNvGrpSpPr/>
        <p:nvPr/>
      </p:nvGrpSpPr>
      <p:grpSpPr>
        <a:xfrm>
          <a:off x="0" y="0"/>
          <a:ext cx="0" cy="0"/>
          <a:chOff x="0" y="0"/>
          <a:chExt cx="0" cy="0"/>
        </a:xfrm>
      </p:grpSpPr>
      <p:sp>
        <p:nvSpPr>
          <p:cNvPr id="5" name="Content Placeholder 4"/>
          <p:cNvSpPr>
            <a:spLocks noGrp="1"/>
          </p:cNvSpPr>
          <p:nvPr>
            <p:ph sz="quarter" idx="10"/>
          </p:nvPr>
        </p:nvSpPr>
        <p:spPr>
          <a:xfrm>
            <a:off x="505884" y="1727201"/>
            <a:ext cx="11277600" cy="4313767"/>
          </a:xfrm>
          <a:prstGeom prst="rect">
            <a:avLst/>
          </a:prstGeom>
        </p:spPr>
        <p:txBody>
          <a:bodyPr vert="horz" lIns="0" tIns="0" rIns="0" bIns="0"/>
          <a:lstStyle>
            <a:lvl1pPr marL="304784" indent="-304784">
              <a:spcBef>
                <a:spcPts val="1600"/>
              </a:spcBef>
              <a:buClr>
                <a:schemeClr val="tx2"/>
              </a:buClr>
              <a:defRPr sz="3200">
                <a:solidFill>
                  <a:srgbClr val="717074"/>
                </a:solidFill>
              </a:defRPr>
            </a:lvl1pPr>
            <a:lvl2pPr>
              <a:spcBef>
                <a:spcPts val="400"/>
              </a:spcBef>
              <a:buClr>
                <a:schemeClr val="tx2"/>
              </a:buClr>
              <a:defRPr sz="2667">
                <a:solidFill>
                  <a:srgbClr val="717074"/>
                </a:solidFill>
              </a:defRPr>
            </a:lvl2pPr>
            <a:lvl3pPr marL="1445612" indent="-226473">
              <a:spcBef>
                <a:spcPts val="400"/>
              </a:spcBef>
              <a:buClr>
                <a:schemeClr val="tx2"/>
              </a:buClr>
              <a:defRPr sz="2133">
                <a:solidFill>
                  <a:srgbClr val="717074"/>
                </a:solidFill>
              </a:defRPr>
            </a:lvl3pPr>
            <a:lvl4pPr marL="1907023" indent="-224356">
              <a:spcBef>
                <a:spcPts val="400"/>
              </a:spcBef>
              <a:buClr>
                <a:schemeClr val="tx2"/>
              </a:buClr>
              <a:defRPr sz="1600">
                <a:solidFill>
                  <a:srgbClr val="717074"/>
                </a:solidFill>
              </a:defRPr>
            </a:lvl4pPr>
            <a:lvl5pPr marL="2359966" indent="-226473">
              <a:spcBef>
                <a:spcPts val="400"/>
              </a:spcBef>
              <a:buClr>
                <a:schemeClr val="tx2"/>
              </a:buClr>
              <a:buFont typeface="Arial"/>
              <a:buChar char="•"/>
              <a:defRPr sz="1467">
                <a:solidFill>
                  <a:srgbClr val="71707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p:cNvSpPr>
            <a:spLocks noGrp="1"/>
          </p:cNvSpPr>
          <p:nvPr>
            <p:ph type="ctrTitle" hasCustomPrompt="1"/>
          </p:nvPr>
        </p:nvSpPr>
        <p:spPr>
          <a:xfrm>
            <a:off x="505884" y="304800"/>
            <a:ext cx="11277600" cy="609600"/>
          </a:xfrm>
          <a:prstGeom prst="rect">
            <a:avLst/>
          </a:prstGeom>
        </p:spPr>
        <p:txBody>
          <a:bodyPr lIns="0" tIns="0" rIns="0" bIns="0" anchor="t" anchorCtr="0"/>
          <a:lstStyle>
            <a:lvl1pPr algn="l">
              <a:lnSpc>
                <a:spcPct val="100000"/>
              </a:lnSpc>
              <a:defRPr sz="3733">
                <a:solidFill>
                  <a:schemeClr val="tx2"/>
                </a:solidFill>
                <a:latin typeface="Architects Daughter"/>
                <a:cs typeface="Architects Daughter"/>
              </a:defRPr>
            </a:lvl1pPr>
          </a:lstStyle>
          <a:p>
            <a:r>
              <a:rPr lang="en-US"/>
              <a:t>CLICK TO EDIT MASTER TITLE STYLE</a:t>
            </a:r>
          </a:p>
        </p:txBody>
      </p:sp>
      <p:sp>
        <p:nvSpPr>
          <p:cNvPr id="8" name="Subtitle 2"/>
          <p:cNvSpPr>
            <a:spLocks noGrp="1"/>
          </p:cNvSpPr>
          <p:nvPr>
            <p:ph type="subTitle" idx="1" hasCustomPrompt="1"/>
          </p:nvPr>
        </p:nvSpPr>
        <p:spPr>
          <a:xfrm>
            <a:off x="505886" y="937335"/>
            <a:ext cx="11266311" cy="403223"/>
          </a:xfrm>
          <a:prstGeom prst="rect">
            <a:avLst/>
          </a:prstGeom>
        </p:spPr>
        <p:txBody>
          <a:bodyPr lIns="0" tIns="0" rIns="0" bIns="0"/>
          <a:lstStyle>
            <a:lvl1pPr marL="0" indent="0" algn="l">
              <a:lnSpc>
                <a:spcPct val="100000"/>
              </a:lnSpc>
              <a:buNone/>
              <a:defRPr sz="2133">
                <a:solidFill>
                  <a:schemeClr val="bg2"/>
                </a:solidFill>
                <a:latin typeface="Architects Daughter"/>
                <a:cs typeface="Architects Daughter"/>
              </a:defRPr>
            </a:lvl1pPr>
            <a:lvl2pPr marL="609570" indent="0" algn="ctr">
              <a:buNone/>
              <a:defRPr>
                <a:solidFill>
                  <a:schemeClr val="tx1">
                    <a:tint val="75000"/>
                  </a:schemeClr>
                </a:solidFill>
              </a:defRPr>
            </a:lvl2pPr>
            <a:lvl3pPr marL="1219140"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8"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58742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9" Type="http://schemas.openxmlformats.org/officeDocument/2006/relationships/slideLayout" Target="../slideLayouts/slideLayout56.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42" Type="http://schemas.openxmlformats.org/officeDocument/2006/relationships/image" Target="../media/image1.png"/><Relationship Id="rId7" Type="http://schemas.openxmlformats.org/officeDocument/2006/relationships/slideLayout" Target="../slideLayouts/slideLayout2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41" Type="http://schemas.openxmlformats.org/officeDocument/2006/relationships/theme" Target="../theme/theme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37" Type="http://schemas.openxmlformats.org/officeDocument/2006/relationships/slideLayout" Target="../slideLayouts/slideLayout54.xml"/><Relationship Id="rId40" Type="http://schemas.openxmlformats.org/officeDocument/2006/relationships/slideLayout" Target="../slideLayouts/slideLayout57.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36" Type="http://schemas.openxmlformats.org/officeDocument/2006/relationships/slideLayout" Target="../slideLayouts/slideLayout53.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slideLayout" Target="../slideLayouts/slideLayout52.xml"/><Relationship Id="rId8" Type="http://schemas.openxmlformats.org/officeDocument/2006/relationships/slideLayout" Target="../slideLayouts/slideLayout25.xml"/><Relationship Id="rId3" Type="http://schemas.openxmlformats.org/officeDocument/2006/relationships/slideLayout" Target="../slideLayouts/slideLayout20.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38" Type="http://schemas.openxmlformats.org/officeDocument/2006/relationships/slideLayout" Target="../slideLayouts/slideLayout5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slideLayout" Target="../slideLayouts/slideLayout70.xml"/><Relationship Id="rId18"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17" Type="http://schemas.openxmlformats.org/officeDocument/2006/relationships/theme" Target="../theme/theme4.xml"/><Relationship Id="rId2" Type="http://schemas.openxmlformats.org/officeDocument/2006/relationships/slideLayout" Target="../slideLayouts/slideLayout59.xml"/><Relationship Id="rId16" Type="http://schemas.openxmlformats.org/officeDocument/2006/relationships/slideLayout" Target="../slideLayouts/slideLayout73.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5" Type="http://schemas.openxmlformats.org/officeDocument/2006/relationships/slideLayout" Target="../slideLayouts/slideLayout7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5" Type="http://schemas.openxmlformats.org/officeDocument/2006/relationships/slideLayout" Target="../slideLayouts/slideLayout78.xml"/><Relationship Id="rId10" Type="http://schemas.openxmlformats.org/officeDocument/2006/relationships/image" Target="../media/image22.png"/><Relationship Id="rId4" Type="http://schemas.openxmlformats.org/officeDocument/2006/relationships/slideLayout" Target="../slideLayouts/slideLayout77.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slideLayout" Target="../slideLayouts/slideLayout94.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17" Type="http://schemas.openxmlformats.org/officeDocument/2006/relationships/image" Target="../media/image1.png"/><Relationship Id="rId2" Type="http://schemas.openxmlformats.org/officeDocument/2006/relationships/slideLayout" Target="../slideLayouts/slideLayout83.xml"/><Relationship Id="rId16" Type="http://schemas.openxmlformats.org/officeDocument/2006/relationships/theme" Target="../theme/theme6.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5" Type="http://schemas.openxmlformats.org/officeDocument/2006/relationships/slideLayout" Target="../slideLayouts/slideLayout9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18D512F-3418-48ED-BF3A-F063C588C10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A580E16-3D9B-4091-9899-8760674636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BFF5786-9457-4EF5-BA10-EB35B9400F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1D279A-CBBE-49B7-A68D-0A50123107E2}" type="datetimeFigureOut">
              <a:rPr kumimoji="1" lang="ja-JP" altLang="en-US" smtClean="0"/>
              <a:t>2022/4/6</a:t>
            </a:fld>
            <a:endParaRPr kumimoji="1" lang="ja-JP" altLang="en-US"/>
          </a:p>
        </p:txBody>
      </p:sp>
      <p:sp>
        <p:nvSpPr>
          <p:cNvPr id="5" name="フッター プレースホルダー 4">
            <a:extLst>
              <a:ext uri="{FF2B5EF4-FFF2-40B4-BE49-F238E27FC236}">
                <a16:creationId xmlns:a16="http://schemas.microsoft.com/office/drawing/2014/main" id="{5B29FB76-250E-4E02-9D6E-705112423D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62CC9DAB-542E-49A8-8886-EA23970D11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37AAA-CB7C-40DC-BFF8-CA5EED79F94F}" type="slidenum">
              <a:rPr kumimoji="1" lang="ja-JP" altLang="en-US" smtClean="0"/>
              <a:t>‹#›</a:t>
            </a:fld>
            <a:endParaRPr kumimoji="1" lang="ja-JP" altLang="en-US"/>
          </a:p>
        </p:txBody>
      </p:sp>
    </p:spTree>
    <p:extLst>
      <p:ext uri="{BB962C8B-B14F-4D97-AF65-F5344CB8AC3E}">
        <p14:creationId xmlns:p14="http://schemas.microsoft.com/office/powerpoint/2010/main" val="305283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sp>
        <p:nvSpPr>
          <p:cNvPr id="6" name="TextBox 19"/>
          <p:cNvSpPr txBox="1"/>
          <p:nvPr/>
        </p:nvSpPr>
        <p:spPr>
          <a:xfrm>
            <a:off x="5140350" y="6697379"/>
            <a:ext cx="105798"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667"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667" b="0" kern="1200" dirty="0" err="1">
              <a:solidFill>
                <a:srgbClr val="808080"/>
              </a:solidFill>
              <a:latin typeface="Arial" panose="020B0604020202020204" pitchFamily="34" charset="0"/>
              <a:ea typeface="+mn-ea"/>
              <a:cs typeface="+mn-cs"/>
            </a:endParaRPr>
          </a:p>
        </p:txBody>
      </p:sp>
    </p:spTree>
    <p:extLst>
      <p:ext uri="{BB962C8B-B14F-4D97-AF65-F5344CB8AC3E}">
        <p14:creationId xmlns:p14="http://schemas.microsoft.com/office/powerpoint/2010/main" val="28421526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Lst>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4" pos="5580">
          <p15:clr>
            <a:srgbClr val="F26B43"/>
          </p15:clr>
        </p15:guide>
        <p15:guide id="5" pos="18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42">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sp>
        <p:nvSpPr>
          <p:cNvPr id="6" name="TextBox 19"/>
          <p:cNvSpPr txBox="1"/>
          <p:nvPr userDrawn="1"/>
        </p:nvSpPr>
        <p:spPr>
          <a:xfrm>
            <a:off x="5140350" y="6697379"/>
            <a:ext cx="105798"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667"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667" b="0" kern="1200" dirty="0" err="1">
              <a:solidFill>
                <a:srgbClr val="808080"/>
              </a:solidFill>
              <a:latin typeface="Arial" panose="020B0604020202020204" pitchFamily="34" charset="0"/>
              <a:ea typeface="+mn-ea"/>
              <a:cs typeface="+mn-cs"/>
            </a:endParaRPr>
          </a:p>
        </p:txBody>
      </p:sp>
      <p:sp>
        <p:nvSpPr>
          <p:cNvPr id="9" name="TextBox 16"/>
          <p:cNvSpPr txBox="1"/>
          <p:nvPr userDrawn="1"/>
        </p:nvSpPr>
        <p:spPr>
          <a:xfrm>
            <a:off x="5276065" y="6697379"/>
            <a:ext cx="153888"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667" kern="1200" dirty="0">
                <a:solidFill>
                  <a:srgbClr val="808080"/>
                </a:solidFill>
                <a:latin typeface="Arial" panose="020B0604020202020204" pitchFamily="34" charset="0"/>
                <a:ea typeface="+mn-ea"/>
                <a:cs typeface="+mn-cs"/>
              </a:rPr>
              <a:t>of Y</a:t>
            </a:r>
          </a:p>
        </p:txBody>
      </p:sp>
    </p:spTree>
    <p:extLst>
      <p:ext uri="{BB962C8B-B14F-4D97-AF65-F5344CB8AC3E}">
        <p14:creationId xmlns:p14="http://schemas.microsoft.com/office/powerpoint/2010/main" val="200016892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 id="2147483686" r:id="rId15"/>
    <p:sldLayoutId id="2147483687" r:id="rId16"/>
    <p:sldLayoutId id="2147483688" r:id="rId17"/>
    <p:sldLayoutId id="2147483689" r:id="rId18"/>
    <p:sldLayoutId id="2147483690" r:id="rId19"/>
    <p:sldLayoutId id="2147483691" r:id="rId20"/>
    <p:sldLayoutId id="2147483692" r:id="rId21"/>
    <p:sldLayoutId id="2147483693" r:id="rId22"/>
    <p:sldLayoutId id="2147483694" r:id="rId23"/>
    <p:sldLayoutId id="2147483695" r:id="rId24"/>
    <p:sldLayoutId id="2147483696" r:id="rId25"/>
    <p:sldLayoutId id="2147483697" r:id="rId26"/>
    <p:sldLayoutId id="2147483698" r:id="rId27"/>
    <p:sldLayoutId id="2147483699" r:id="rId28"/>
    <p:sldLayoutId id="2147483700" r:id="rId29"/>
    <p:sldLayoutId id="2147483701" r:id="rId30"/>
    <p:sldLayoutId id="2147483703" r:id="rId31"/>
    <p:sldLayoutId id="2147483705" r:id="rId32"/>
    <p:sldLayoutId id="2147483706" r:id="rId33"/>
    <p:sldLayoutId id="2147483707" r:id="rId34"/>
    <p:sldLayoutId id="2147483708" r:id="rId35"/>
    <p:sldLayoutId id="2147483709" r:id="rId36"/>
    <p:sldLayoutId id="2147483710" r:id="rId37"/>
    <p:sldLayoutId id="2147483711" r:id="rId38"/>
    <p:sldLayoutId id="2147483712" r:id="rId39"/>
    <p:sldLayoutId id="2147483713" r:id="rId40"/>
  </p:sldLayoutIdLst>
  <p:txStyles>
    <p:titleStyle>
      <a:lvl1pPr algn="l" defTabSz="914377"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377" rtl="0" eaLnBrk="1" latinLnBrk="0" hangingPunct="1">
        <a:defRPr kumimoji="1" sz="1800" kern="1200">
          <a:solidFill>
            <a:schemeClr val="tx1"/>
          </a:solidFill>
          <a:latin typeface="+mn-lt"/>
          <a:ea typeface="+mn-ea"/>
          <a:cs typeface="+mn-cs"/>
        </a:defRPr>
      </a:lvl1pPr>
      <a:lvl2pPr marL="457189" algn="l" defTabSz="914377" rtl="0" eaLnBrk="1" latinLnBrk="0" hangingPunct="1">
        <a:defRPr kumimoji="1" sz="1800" kern="1200">
          <a:solidFill>
            <a:schemeClr val="tx1"/>
          </a:solidFill>
          <a:latin typeface="+mn-lt"/>
          <a:ea typeface="+mn-ea"/>
          <a:cs typeface="+mn-cs"/>
        </a:defRPr>
      </a:lvl2pPr>
      <a:lvl3pPr marL="914377" algn="l" defTabSz="914377" rtl="0" eaLnBrk="1" latinLnBrk="0" hangingPunct="1">
        <a:defRPr kumimoji="1" sz="1800" kern="1200">
          <a:solidFill>
            <a:schemeClr val="tx1"/>
          </a:solidFill>
          <a:latin typeface="+mn-lt"/>
          <a:ea typeface="+mn-ea"/>
          <a:cs typeface="+mn-cs"/>
        </a:defRPr>
      </a:lvl3pPr>
      <a:lvl4pPr marL="1371566" algn="l" defTabSz="914377" rtl="0" eaLnBrk="1" latinLnBrk="0" hangingPunct="1">
        <a:defRPr kumimoji="1" sz="1800" kern="1200">
          <a:solidFill>
            <a:schemeClr val="tx1"/>
          </a:solidFill>
          <a:latin typeface="+mn-lt"/>
          <a:ea typeface="+mn-ea"/>
          <a:cs typeface="+mn-cs"/>
        </a:defRPr>
      </a:lvl4pPr>
      <a:lvl5pPr marL="1828754" algn="l" defTabSz="914377" rtl="0" eaLnBrk="1" latinLnBrk="0" hangingPunct="1">
        <a:defRPr kumimoji="1" sz="1800" kern="1200">
          <a:solidFill>
            <a:schemeClr val="tx1"/>
          </a:solidFill>
          <a:latin typeface="+mn-lt"/>
          <a:ea typeface="+mn-ea"/>
          <a:cs typeface="+mn-cs"/>
        </a:defRPr>
      </a:lvl5pPr>
      <a:lvl6pPr marL="2285943" algn="l" defTabSz="914377" rtl="0" eaLnBrk="1" latinLnBrk="0" hangingPunct="1">
        <a:defRPr kumimoji="1" sz="1800" kern="1200">
          <a:solidFill>
            <a:schemeClr val="tx1"/>
          </a:solidFill>
          <a:latin typeface="+mn-lt"/>
          <a:ea typeface="+mn-ea"/>
          <a:cs typeface="+mn-cs"/>
        </a:defRPr>
      </a:lvl6pPr>
      <a:lvl7pPr marL="2743131" algn="l" defTabSz="914377" rtl="0" eaLnBrk="1" latinLnBrk="0" hangingPunct="1">
        <a:defRPr kumimoji="1" sz="1800" kern="1200">
          <a:solidFill>
            <a:schemeClr val="tx1"/>
          </a:solidFill>
          <a:latin typeface="+mn-lt"/>
          <a:ea typeface="+mn-ea"/>
          <a:cs typeface="+mn-cs"/>
        </a:defRPr>
      </a:lvl7pPr>
      <a:lvl8pPr marL="3200320" algn="l" defTabSz="914377" rtl="0" eaLnBrk="1" latinLnBrk="0" hangingPunct="1">
        <a:defRPr kumimoji="1" sz="1800" kern="1200">
          <a:solidFill>
            <a:schemeClr val="tx1"/>
          </a:solidFill>
          <a:latin typeface="+mn-lt"/>
          <a:ea typeface="+mn-ea"/>
          <a:cs typeface="+mn-cs"/>
        </a:defRPr>
      </a:lvl8pPr>
      <a:lvl9pPr marL="3657509" algn="l" defTabSz="914377" rtl="0" eaLnBrk="1" latinLnBrk="0" hangingPunct="1">
        <a:defRPr kumimoji="1"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guide id="5" pos="792">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8">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sp>
        <p:nvSpPr>
          <p:cNvPr id="6" name="TextBox 19"/>
          <p:cNvSpPr txBox="1"/>
          <p:nvPr userDrawn="1"/>
        </p:nvSpPr>
        <p:spPr>
          <a:xfrm>
            <a:off x="5140350" y="6697379"/>
            <a:ext cx="105798"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rtl="0" fontAlgn="base">
              <a:lnSpc>
                <a:spcPct val="90000"/>
              </a:lnSpc>
              <a:spcBef>
                <a:spcPct val="0"/>
              </a:spcBef>
              <a:spcAft>
                <a:spcPct val="0"/>
              </a:spcAft>
              <a:buClr>
                <a:schemeClr val="bg1"/>
              </a:buClr>
            </a:pPr>
            <a:fld id="{58EC7406-F4CC-4ABF-902E-2AF4E70E5C0F}" type="slidenum">
              <a:rPr lang="en-US" sz="667" b="0" kern="1200" smtClean="0">
                <a:solidFill>
                  <a:srgbClr val="808080"/>
                </a:solidFill>
                <a:latin typeface="Arial" panose="020B0604020202020204" pitchFamily="34" charset="0"/>
                <a:ea typeface="+mn-ea"/>
                <a:cs typeface="+mn-cs"/>
              </a:rPr>
              <a:pPr algn="r" rtl="0" fontAlgn="base">
                <a:lnSpc>
                  <a:spcPct val="90000"/>
                </a:lnSpc>
                <a:spcBef>
                  <a:spcPct val="0"/>
                </a:spcBef>
                <a:spcAft>
                  <a:spcPct val="0"/>
                </a:spcAft>
                <a:buClr>
                  <a:schemeClr val="bg1"/>
                </a:buClr>
              </a:pPr>
              <a:t>‹#›</a:t>
            </a:fld>
            <a:endParaRPr lang="en-US" sz="667" b="0" kern="1200" dirty="0" err="1">
              <a:solidFill>
                <a:srgbClr val="808080"/>
              </a:solidFill>
              <a:latin typeface="Arial" panose="020B0604020202020204" pitchFamily="34" charset="0"/>
              <a:ea typeface="+mn-ea"/>
              <a:cs typeface="+mn-cs"/>
            </a:endParaRPr>
          </a:p>
        </p:txBody>
      </p:sp>
      <p:sp>
        <p:nvSpPr>
          <p:cNvPr id="9" name="TextBox 16"/>
          <p:cNvSpPr txBox="1"/>
          <p:nvPr userDrawn="1"/>
        </p:nvSpPr>
        <p:spPr>
          <a:xfrm>
            <a:off x="5276065" y="6697379"/>
            <a:ext cx="153888"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l" rtl="0" fontAlgn="base">
              <a:lnSpc>
                <a:spcPct val="90000"/>
              </a:lnSpc>
              <a:spcBef>
                <a:spcPct val="0"/>
              </a:spcBef>
              <a:spcAft>
                <a:spcPct val="0"/>
              </a:spcAft>
              <a:buClr>
                <a:schemeClr val="bg1"/>
              </a:buClr>
            </a:pPr>
            <a:r>
              <a:rPr lang="en-US" sz="667" kern="1200" dirty="0">
                <a:solidFill>
                  <a:srgbClr val="808080"/>
                </a:solidFill>
                <a:latin typeface="Arial" panose="020B0604020202020204" pitchFamily="34" charset="0"/>
                <a:ea typeface="+mn-ea"/>
                <a:cs typeface="+mn-cs"/>
              </a:rPr>
              <a:t>of Y</a:t>
            </a:r>
          </a:p>
        </p:txBody>
      </p:sp>
    </p:spTree>
    <p:extLst>
      <p:ext uri="{BB962C8B-B14F-4D97-AF65-F5344CB8AC3E}">
        <p14:creationId xmlns:p14="http://schemas.microsoft.com/office/powerpoint/2010/main" val="119052145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9" r:id="rId14"/>
    <p:sldLayoutId id="2147483730" r:id="rId15"/>
    <p:sldLayoutId id="2147483732" r:id="rId1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6" name="TextBox 15" hidden="1"/>
          <p:cNvSpPr txBox="1"/>
          <p:nvPr/>
        </p:nvSpPr>
        <p:spPr>
          <a:xfrm>
            <a:off x="2527302" y="6433773"/>
            <a:ext cx="866049" cy="166199"/>
          </a:xfrm>
          <a:prstGeom prst="rect">
            <a:avLst/>
          </a:prstGeom>
          <a:noFill/>
        </p:spPr>
        <p:txBody>
          <a:bodyPr wrap="square" lIns="0" tIns="0" rIns="0" bIns="0" rtlCol="0" anchor="ctr">
            <a:spAutoFit/>
          </a:bodyPr>
          <a:lstStyle/>
          <a:p>
            <a:pPr defTabSz="1219170" fontAlgn="base">
              <a:lnSpc>
                <a:spcPct val="90000"/>
              </a:lnSpc>
              <a:spcBef>
                <a:spcPts val="800"/>
              </a:spcBef>
              <a:buClr>
                <a:srgbClr val="007DB8"/>
              </a:buClr>
            </a:pPr>
            <a:fld id="{E00CF047-7350-4707-AA1A-E56FA69586CC}" type="datetime1">
              <a:rPr lang="en-US" sz="1200" smtClean="0">
                <a:solidFill>
                  <a:srgbClr val="000000">
                    <a:lumMod val="50000"/>
                    <a:lumOff val="50000"/>
                  </a:srgbClr>
                </a:solidFill>
              </a:rPr>
              <a:pPr defTabSz="1219170" fontAlgn="base">
                <a:lnSpc>
                  <a:spcPct val="90000"/>
                </a:lnSpc>
                <a:spcBef>
                  <a:spcPts val="800"/>
                </a:spcBef>
                <a:buClr>
                  <a:srgbClr val="007DB8"/>
                </a:buClr>
              </a:pPr>
              <a:t>4/6/2022</a:t>
            </a:fld>
            <a:endParaRPr lang="en-US" sz="1200" dirty="0">
              <a:solidFill>
                <a:srgbClr val="000000">
                  <a:lumMod val="50000"/>
                  <a:lumOff val="50000"/>
                </a:srgbClr>
              </a:solidFill>
            </a:endParaRPr>
          </a:p>
        </p:txBody>
      </p:sp>
      <p:sp>
        <p:nvSpPr>
          <p:cNvPr id="13" name="TextBox 12" hidden="1"/>
          <p:cNvSpPr txBox="1"/>
          <p:nvPr/>
        </p:nvSpPr>
        <p:spPr>
          <a:xfrm>
            <a:off x="2527302" y="6433773"/>
            <a:ext cx="866049" cy="166199"/>
          </a:xfrm>
          <a:prstGeom prst="rect">
            <a:avLst/>
          </a:prstGeom>
          <a:noFill/>
        </p:spPr>
        <p:txBody>
          <a:bodyPr wrap="square" lIns="0" tIns="0" rIns="0" bIns="0" rtlCol="0" anchor="ctr">
            <a:spAutoFit/>
          </a:bodyPr>
          <a:lstStyle/>
          <a:p>
            <a:pPr defTabSz="1219170" fontAlgn="base">
              <a:lnSpc>
                <a:spcPct val="90000"/>
              </a:lnSpc>
              <a:spcBef>
                <a:spcPts val="800"/>
              </a:spcBef>
              <a:buClr>
                <a:srgbClr val="007DB8"/>
              </a:buClr>
            </a:pPr>
            <a:fld id="{E00CF047-7350-4707-AA1A-E56FA69586CC}" type="datetime1">
              <a:rPr lang="en-US" sz="1200" smtClean="0">
                <a:solidFill>
                  <a:srgbClr val="000000">
                    <a:lumMod val="50000"/>
                    <a:lumOff val="50000"/>
                  </a:srgbClr>
                </a:solidFill>
              </a:rPr>
              <a:pPr defTabSz="1219170" fontAlgn="base">
                <a:lnSpc>
                  <a:spcPct val="90000"/>
                </a:lnSpc>
                <a:spcBef>
                  <a:spcPts val="800"/>
                </a:spcBef>
                <a:buClr>
                  <a:srgbClr val="007DB8"/>
                </a:buClr>
              </a:pPr>
              <a:t>4/6/2022</a:t>
            </a:fld>
            <a:endParaRPr lang="en-US" sz="1200" dirty="0">
              <a:solidFill>
                <a:srgbClr val="000000">
                  <a:lumMod val="50000"/>
                  <a:lumOff val="50000"/>
                </a:srgbClr>
              </a:solidFill>
            </a:endParaRPr>
          </a:p>
        </p:txBody>
      </p:sp>
      <p:sp>
        <p:nvSpPr>
          <p:cNvPr id="11" name="TextBox 10"/>
          <p:cNvSpPr txBox="1"/>
          <p:nvPr/>
        </p:nvSpPr>
        <p:spPr>
          <a:xfrm>
            <a:off x="393635" y="6641937"/>
            <a:ext cx="65" cy="156902"/>
          </a:xfrm>
          <a:prstGeom prst="rect">
            <a:avLst/>
          </a:prstGeom>
        </p:spPr>
        <p:txBody>
          <a:bodyPr vert="horz" wrap="none" lIns="0" tIns="0" rIns="0" bIns="0" rtlCol="0" anchor="ctr" anchorCtr="0">
            <a:spAutoFit/>
          </a:bodyPr>
          <a:lstStyle/>
          <a:p>
            <a:pPr algn="r" defTabSz="1219170" fontAlgn="base">
              <a:lnSpc>
                <a:spcPct val="90000"/>
              </a:lnSpc>
              <a:spcBef>
                <a:spcPct val="0"/>
              </a:spcBef>
              <a:spcAft>
                <a:spcPct val="0"/>
              </a:spcAft>
              <a:buClr>
                <a:srgbClr val="007DB8"/>
              </a:buClr>
            </a:pPr>
            <a:endParaRPr lang="en-US" sz="1133" dirty="0" err="1">
              <a:solidFill>
                <a:srgbClr val="000000">
                  <a:lumMod val="50000"/>
                  <a:lumOff val="50000"/>
                </a:srgbClr>
              </a:solidFill>
            </a:endParaRPr>
          </a:p>
        </p:txBody>
      </p:sp>
      <p:sp>
        <p:nvSpPr>
          <p:cNvPr id="18" name="TextBox 17"/>
          <p:cNvSpPr txBox="1"/>
          <p:nvPr/>
        </p:nvSpPr>
        <p:spPr>
          <a:xfrm>
            <a:off x="393635" y="6641937"/>
            <a:ext cx="65" cy="156902"/>
          </a:xfrm>
          <a:prstGeom prst="rect">
            <a:avLst/>
          </a:prstGeom>
        </p:spPr>
        <p:txBody>
          <a:bodyPr vert="horz" wrap="none" lIns="0" tIns="0" rIns="0" bIns="0" rtlCol="0" anchor="ctr" anchorCtr="0">
            <a:spAutoFit/>
          </a:bodyPr>
          <a:lstStyle/>
          <a:p>
            <a:pPr algn="r" defTabSz="1219170" fontAlgn="base">
              <a:lnSpc>
                <a:spcPct val="90000"/>
              </a:lnSpc>
              <a:spcBef>
                <a:spcPct val="0"/>
              </a:spcBef>
              <a:spcAft>
                <a:spcPct val="0"/>
              </a:spcAft>
              <a:buClr>
                <a:srgbClr val="007DB8"/>
              </a:buClr>
            </a:pPr>
            <a:endParaRPr lang="en-US" sz="1133" dirty="0" err="1">
              <a:solidFill>
                <a:srgbClr val="000000">
                  <a:lumMod val="50000"/>
                  <a:lumOff val="50000"/>
                </a:srgbClr>
              </a:solidFill>
            </a:endParaRPr>
          </a:p>
        </p:txBody>
      </p:sp>
      <p:sp>
        <p:nvSpPr>
          <p:cNvPr id="20" name="TextBox 19"/>
          <p:cNvSpPr txBox="1"/>
          <p:nvPr/>
        </p:nvSpPr>
        <p:spPr>
          <a:xfrm>
            <a:off x="405454" y="6641937"/>
            <a:ext cx="176330" cy="156902"/>
          </a:xfrm>
          <a:prstGeom prst="rect">
            <a:avLst/>
          </a:prstGeom>
        </p:spPr>
        <p:txBody>
          <a:bodyPr vert="horz" wrap="none" lIns="0" tIns="0" rIns="0" bIns="0" rtlCol="0" anchor="ctr" anchorCtr="0">
            <a:spAutoFit/>
          </a:bodyPr>
          <a:lstStyle/>
          <a:p>
            <a:pPr algn="r" defTabSz="1219170" fontAlgn="base">
              <a:lnSpc>
                <a:spcPct val="90000"/>
              </a:lnSpc>
              <a:spcBef>
                <a:spcPct val="0"/>
              </a:spcBef>
              <a:spcAft>
                <a:spcPct val="0"/>
              </a:spcAft>
              <a:buClr>
                <a:srgbClr val="007DB8"/>
              </a:buClr>
            </a:pPr>
            <a:fld id="{58EC7406-F4CC-4ABF-902E-2AF4E70E5C0F}" type="slidenum">
              <a:rPr lang="en-US" sz="1133" smtClean="0">
                <a:solidFill>
                  <a:srgbClr val="000000">
                    <a:lumMod val="50000"/>
                    <a:lumOff val="50000"/>
                  </a:srgbClr>
                </a:solidFill>
              </a:rPr>
              <a:pPr algn="r" defTabSz="1219170" fontAlgn="base">
                <a:lnSpc>
                  <a:spcPct val="90000"/>
                </a:lnSpc>
                <a:spcBef>
                  <a:spcPct val="0"/>
                </a:spcBef>
                <a:spcAft>
                  <a:spcPct val="0"/>
                </a:spcAft>
                <a:buClr>
                  <a:srgbClr val="007DB8"/>
                </a:buClr>
              </a:pPr>
              <a:t>‹#›</a:t>
            </a:fld>
            <a:endParaRPr lang="en-US" sz="1133" dirty="0" err="1">
              <a:solidFill>
                <a:srgbClr val="000000">
                  <a:lumMod val="50000"/>
                  <a:lumOff val="50000"/>
                </a:srgbClr>
              </a:solidFill>
            </a:endParaRPr>
          </a:p>
        </p:txBody>
      </p:sp>
      <p:pic>
        <p:nvPicPr>
          <p:cNvPr id="14" name="Picture 6">
            <a:extLst>
              <a:ext uri="{FF2B5EF4-FFF2-40B4-BE49-F238E27FC236}">
                <a16:creationId xmlns:a16="http://schemas.microsoft.com/office/drawing/2014/main" id="{DEFCF4E4-C6E3-4190-A467-5ED9BE8DFC1F}"/>
              </a:ext>
            </a:extLst>
          </p:cNvPr>
          <p:cNvPicPr>
            <a:picLocks noChangeAspect="1"/>
          </p:cNvPicPr>
          <p:nvPr userDrawn="1"/>
        </p:nvPicPr>
        <p:blipFill>
          <a:blip r:embed="rId10" cstate="email">
            <a:extLst>
              <a:ext uri="{28A0092B-C50C-407E-A947-70E740481C1C}">
                <a14:useLocalDpi xmlns:a14="http://schemas.microsoft.com/office/drawing/2010/main"/>
              </a:ext>
            </a:extLst>
          </a:blip>
          <a:stretch>
            <a:fillRect/>
          </a:stretch>
        </p:blipFill>
        <p:spPr>
          <a:xfrm>
            <a:off x="10403079" y="6452065"/>
            <a:ext cx="1438656" cy="186705"/>
          </a:xfrm>
          <a:prstGeom prst="rect">
            <a:avLst/>
          </a:prstGeom>
        </p:spPr>
      </p:pic>
    </p:spTree>
    <p:extLst>
      <p:ext uri="{BB962C8B-B14F-4D97-AF65-F5344CB8AC3E}">
        <p14:creationId xmlns:p14="http://schemas.microsoft.com/office/powerpoint/2010/main" val="1945706357"/>
      </p:ext>
    </p:extLst>
  </p:cSld>
  <p:clrMap bg1="dk2" tx1="lt1" bg2="dk1" tx2="lt2" accent1="accent1" accent2="accent2" accent3="accent3" accent4="accent4" accent5="accent5" accent6="accent6" hlink="hlink" folHlink="folHlink"/>
  <p:sldLayoutIdLst>
    <p:sldLayoutId id="2147483737" r:id="rId1"/>
    <p:sldLayoutId id="2147483738" r:id="rId2"/>
    <p:sldLayoutId id="2147483739" r:id="rId3"/>
    <p:sldLayoutId id="2147483741" r:id="rId4"/>
    <p:sldLayoutId id="2147483742" r:id="rId5"/>
    <p:sldLayoutId id="2147483745" r:id="rId6"/>
    <p:sldLayoutId id="2147483748" r:id="rId7"/>
    <p:sldLayoutId id="2147483749" r:id="rId8"/>
  </p:sldLayoutIdLst>
  <p:transition spd="med">
    <p:wipe dir="r"/>
  </p:transition>
  <p:hf hdr="0" ftr="0" dt="0"/>
  <p:txStyles>
    <p:titleStyle>
      <a:lvl1pPr algn="l" rtl="0" eaLnBrk="1" fontAlgn="base" hangingPunct="1">
        <a:lnSpc>
          <a:spcPct val="90000"/>
        </a:lnSpc>
        <a:spcBef>
          <a:spcPct val="0"/>
        </a:spcBef>
        <a:spcAft>
          <a:spcPct val="0"/>
        </a:spcAft>
        <a:defRPr sz="3733" b="0" cap="none" baseline="0">
          <a:solidFill>
            <a:schemeClr val="bg1"/>
          </a:solidFill>
          <a:latin typeface="+mj-lt"/>
          <a:ea typeface="Museo Sans For Dell" panose="02000000000000000000" pitchFamily="2" charset="0"/>
          <a:cs typeface="+mj-cs"/>
        </a:defRPr>
      </a:lvl1pPr>
      <a:lvl2pPr algn="l" rtl="0" eaLnBrk="1" fontAlgn="base" hangingPunct="1">
        <a:lnSpc>
          <a:spcPct val="80000"/>
        </a:lnSpc>
        <a:spcBef>
          <a:spcPct val="0"/>
        </a:spcBef>
        <a:spcAft>
          <a:spcPct val="0"/>
        </a:spcAft>
        <a:defRPr sz="4267" b="1">
          <a:solidFill>
            <a:schemeClr val="accent1"/>
          </a:solidFill>
          <a:latin typeface="Arial Black" pitchFamily="34" charset="0"/>
        </a:defRPr>
      </a:lvl2pPr>
      <a:lvl3pPr algn="l" rtl="0" eaLnBrk="1" fontAlgn="base" hangingPunct="1">
        <a:lnSpc>
          <a:spcPct val="80000"/>
        </a:lnSpc>
        <a:spcBef>
          <a:spcPct val="0"/>
        </a:spcBef>
        <a:spcAft>
          <a:spcPct val="0"/>
        </a:spcAft>
        <a:defRPr sz="4267" b="1">
          <a:solidFill>
            <a:schemeClr val="accent1"/>
          </a:solidFill>
          <a:latin typeface="Arial Black" pitchFamily="34" charset="0"/>
        </a:defRPr>
      </a:lvl3pPr>
      <a:lvl4pPr algn="l" rtl="0" eaLnBrk="1" fontAlgn="base" hangingPunct="1">
        <a:lnSpc>
          <a:spcPct val="80000"/>
        </a:lnSpc>
        <a:spcBef>
          <a:spcPct val="0"/>
        </a:spcBef>
        <a:spcAft>
          <a:spcPct val="0"/>
        </a:spcAft>
        <a:defRPr sz="4267" b="1">
          <a:solidFill>
            <a:schemeClr val="accent1"/>
          </a:solidFill>
          <a:latin typeface="Arial Black" pitchFamily="34" charset="0"/>
        </a:defRPr>
      </a:lvl4pPr>
      <a:lvl5pPr algn="l" rtl="0" eaLnBrk="1" fontAlgn="base" hangingPunct="1">
        <a:lnSpc>
          <a:spcPct val="80000"/>
        </a:lnSpc>
        <a:spcBef>
          <a:spcPct val="0"/>
        </a:spcBef>
        <a:spcAft>
          <a:spcPct val="0"/>
        </a:spcAft>
        <a:defRPr sz="4267" b="1">
          <a:solidFill>
            <a:schemeClr val="accent1"/>
          </a:solidFill>
          <a:latin typeface="Arial Black" pitchFamily="34" charset="0"/>
        </a:defRPr>
      </a:lvl5pPr>
      <a:lvl6pPr marL="609585" algn="l" rtl="0" eaLnBrk="1" fontAlgn="base" hangingPunct="1">
        <a:lnSpc>
          <a:spcPct val="70000"/>
        </a:lnSpc>
        <a:spcBef>
          <a:spcPct val="0"/>
        </a:spcBef>
        <a:spcAft>
          <a:spcPct val="0"/>
        </a:spcAft>
        <a:defRPr sz="5867" b="1">
          <a:solidFill>
            <a:schemeClr val="accent1"/>
          </a:solidFill>
          <a:latin typeface="Arial Black" pitchFamily="34" charset="0"/>
        </a:defRPr>
      </a:lvl6pPr>
      <a:lvl7pPr marL="1219170" algn="l" rtl="0" eaLnBrk="1" fontAlgn="base" hangingPunct="1">
        <a:lnSpc>
          <a:spcPct val="70000"/>
        </a:lnSpc>
        <a:spcBef>
          <a:spcPct val="0"/>
        </a:spcBef>
        <a:spcAft>
          <a:spcPct val="0"/>
        </a:spcAft>
        <a:defRPr sz="5867" b="1">
          <a:solidFill>
            <a:schemeClr val="accent1"/>
          </a:solidFill>
          <a:latin typeface="Arial Black" pitchFamily="34" charset="0"/>
        </a:defRPr>
      </a:lvl7pPr>
      <a:lvl8pPr marL="1828754" algn="l" rtl="0" eaLnBrk="1" fontAlgn="base" hangingPunct="1">
        <a:lnSpc>
          <a:spcPct val="70000"/>
        </a:lnSpc>
        <a:spcBef>
          <a:spcPct val="0"/>
        </a:spcBef>
        <a:spcAft>
          <a:spcPct val="0"/>
        </a:spcAft>
        <a:defRPr sz="5867" b="1">
          <a:solidFill>
            <a:schemeClr val="accent1"/>
          </a:solidFill>
          <a:latin typeface="Arial Black" pitchFamily="34" charset="0"/>
        </a:defRPr>
      </a:lvl8pPr>
      <a:lvl9pPr marL="2438339" algn="l" rtl="0" eaLnBrk="1" fontAlgn="base" hangingPunct="1">
        <a:lnSpc>
          <a:spcPct val="70000"/>
        </a:lnSpc>
        <a:spcBef>
          <a:spcPct val="0"/>
        </a:spcBef>
        <a:spcAft>
          <a:spcPct val="0"/>
        </a:spcAft>
        <a:defRPr sz="5867" b="1">
          <a:solidFill>
            <a:schemeClr val="accent1"/>
          </a:solidFill>
          <a:latin typeface="Arial Black" pitchFamily="34" charset="0"/>
        </a:defRPr>
      </a:lvl9pPr>
    </p:titleStyle>
    <p:bodyStyle>
      <a:lvl1pPr marL="304792" indent="-304792" algn="l" rtl="0" eaLnBrk="1" fontAlgn="base" hangingPunct="1">
        <a:lnSpc>
          <a:spcPct val="100000"/>
        </a:lnSpc>
        <a:spcBef>
          <a:spcPts val="1600"/>
        </a:spcBef>
        <a:spcAft>
          <a:spcPts val="0"/>
        </a:spcAft>
        <a:buClr>
          <a:srgbClr val="AAAAAA"/>
        </a:buClr>
        <a:buFont typeface="Arial" pitchFamily="34" charset="0"/>
        <a:buChar char="•"/>
        <a:defRPr sz="1867">
          <a:solidFill>
            <a:srgbClr val="000000"/>
          </a:solidFill>
          <a:latin typeface="+mj-lt"/>
          <a:ea typeface="Museo Sans For Dell" pitchFamily="2" charset="0"/>
          <a:cs typeface="+mn-cs"/>
        </a:defRPr>
      </a:lvl1pPr>
      <a:lvl2pPr marL="766214" indent="-311143" algn="l" rtl="0" eaLnBrk="1" fontAlgn="base" hangingPunct="1">
        <a:lnSpc>
          <a:spcPct val="100000"/>
        </a:lnSpc>
        <a:spcBef>
          <a:spcPts val="400"/>
        </a:spcBef>
        <a:spcAft>
          <a:spcPts val="0"/>
        </a:spcAft>
        <a:buClr>
          <a:srgbClr val="AAAAAA"/>
        </a:buClr>
        <a:buFont typeface="Museo Sans For Dell" pitchFamily="2" charset="0"/>
        <a:buChar char="–"/>
        <a:defRPr sz="1600" baseline="0">
          <a:solidFill>
            <a:srgbClr val="000000"/>
          </a:solidFill>
          <a:latin typeface="+mj-lt"/>
          <a:ea typeface="Museo Sans For Dell" pitchFamily="2" charset="0"/>
        </a:defRPr>
      </a:lvl2pPr>
      <a:lvl3pPr marL="1212820" indent="-294210" algn="l" rtl="0" eaLnBrk="1" fontAlgn="base" hangingPunct="1">
        <a:lnSpc>
          <a:spcPct val="100000"/>
        </a:lnSpc>
        <a:spcBef>
          <a:spcPts val="400"/>
        </a:spcBef>
        <a:spcAft>
          <a:spcPts val="0"/>
        </a:spcAft>
        <a:buClr>
          <a:srgbClr val="AAAAAA"/>
        </a:buClr>
        <a:buFont typeface="Museo Sans For Dell" pitchFamily="2" charset="0"/>
        <a:buChar char="›"/>
        <a:defRPr sz="1333" baseline="0">
          <a:solidFill>
            <a:srgbClr val="000000"/>
          </a:solidFill>
          <a:latin typeface="+mj-lt"/>
          <a:ea typeface="Museo Sans For Dell" pitchFamily="2" charset="0"/>
        </a:defRPr>
      </a:lvl3pPr>
      <a:lvl4pPr marL="1661542" indent="-296326" algn="l" rtl="0" eaLnBrk="1" fontAlgn="base" hangingPunct="1">
        <a:lnSpc>
          <a:spcPct val="90000"/>
        </a:lnSpc>
        <a:spcBef>
          <a:spcPts val="400"/>
        </a:spcBef>
        <a:spcAft>
          <a:spcPts val="0"/>
        </a:spcAft>
        <a:buClr>
          <a:srgbClr val="AAAAAA"/>
        </a:buClr>
        <a:buFont typeface="Courier New" panose="02070309020205020404" pitchFamily="49" charset="0"/>
        <a:buChar char="o"/>
        <a:defRPr sz="1333" baseline="0">
          <a:solidFill>
            <a:srgbClr val="000000"/>
          </a:solidFill>
          <a:latin typeface="+mj-lt"/>
          <a:ea typeface="Museo Sans For Dell" pitchFamily="2" charset="0"/>
        </a:defRPr>
      </a:lvl4pPr>
      <a:lvl5pPr marL="2144130" indent="-315376" algn="l" rtl="0" eaLnBrk="1" fontAlgn="base" hangingPunct="1">
        <a:lnSpc>
          <a:spcPct val="90000"/>
        </a:lnSpc>
        <a:spcBef>
          <a:spcPts val="1067"/>
        </a:spcBef>
        <a:spcAft>
          <a:spcPct val="0"/>
        </a:spcAft>
        <a:buClr>
          <a:schemeClr val="bg1"/>
        </a:buClr>
        <a:buFont typeface="Museo For Dell 300" pitchFamily="50" charset="0"/>
        <a:buChar char="–"/>
        <a:defRPr sz="2400">
          <a:solidFill>
            <a:schemeClr val="bg2"/>
          </a:solidFill>
          <a:latin typeface="Museo Sans For Dell" pitchFamily="2" charset="0"/>
          <a:ea typeface="Museo Sans For Dell" pitchFamily="2" charset="0"/>
        </a:defRPr>
      </a:lvl5pPr>
      <a:lvl6pPr marL="2753715"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6pPr>
      <a:lvl7pPr marL="3363300"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7pPr>
      <a:lvl8pPr marL="3972885"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8pPr>
      <a:lvl9pPr marL="4582469" indent="-315376" algn="l" rtl="0" eaLnBrk="1" fontAlgn="base" hangingPunct="1">
        <a:lnSpc>
          <a:spcPct val="95000"/>
        </a:lnSpc>
        <a:spcBef>
          <a:spcPct val="30000"/>
        </a:spcBef>
        <a:spcAft>
          <a:spcPct val="0"/>
        </a:spcAft>
        <a:buClr>
          <a:schemeClr val="accent1"/>
        </a:buClr>
        <a:buFont typeface="Arial" charset="0"/>
        <a:buChar char="–"/>
        <a:defRPr sz="2133">
          <a:solidFill>
            <a:schemeClr val="accent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84">
          <p15:clr>
            <a:srgbClr val="F26B43"/>
          </p15:clr>
        </p15:guide>
        <p15:guide id="2" pos="288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17">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sp>
        <p:nvSpPr>
          <p:cNvPr id="10" name="TextBox 19">
            <a:extLst>
              <a:ext uri="{FF2B5EF4-FFF2-40B4-BE49-F238E27FC236}">
                <a16:creationId xmlns:a16="http://schemas.microsoft.com/office/drawing/2014/main" id="{7626A4B4-9473-4492-A86D-1B63393A8777}"/>
              </a:ext>
            </a:extLst>
          </p:cNvPr>
          <p:cNvSpPr txBox="1"/>
          <p:nvPr userDrawn="1"/>
        </p:nvSpPr>
        <p:spPr>
          <a:xfrm>
            <a:off x="5193333" y="6687188"/>
            <a:ext cx="126104" cy="110800"/>
          </a:xfrm>
          <a:prstGeom prst="rect">
            <a:avLst/>
          </a:prstGeom>
        </p:spPr>
        <p:txBody>
          <a:bodyPr vert="horz" wrap="squar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marL="0" marR="0" lvl="0" indent="0" algn="r" defTabSz="914377" rtl="0" eaLnBrk="1" fontAlgn="base" latinLnBrk="0" hangingPunct="1">
              <a:lnSpc>
                <a:spcPct val="90000"/>
              </a:lnSpc>
              <a:spcBef>
                <a:spcPct val="0"/>
              </a:spcBef>
              <a:spcAft>
                <a:spcPct val="0"/>
              </a:spcAft>
              <a:buClr>
                <a:srgbClr val="0076CE"/>
              </a:buClr>
              <a:buSzTx/>
              <a:buFontTx/>
              <a:buNone/>
              <a:tabLst/>
              <a:defRPr/>
            </a:pPr>
            <a:fld id="{58EC7406-F4CC-4ABF-902E-2AF4E70E5C0F}" type="slidenum">
              <a:rPr kumimoji="0" lang="en-US" sz="800" b="0" i="0" u="none" strike="noStrike" kern="1200" cap="none" spc="0" normalizeH="0" baseline="0" noProof="0" smtClean="0">
                <a:ln>
                  <a:noFill/>
                </a:ln>
                <a:solidFill>
                  <a:srgbClr val="808080"/>
                </a:solidFill>
                <a:effectLst/>
                <a:uLnTx/>
                <a:uFillTx/>
                <a:latin typeface="Arial" panose="020B0604020202020204" pitchFamily="34" charset="0"/>
                <a:ea typeface="+mn-ea"/>
                <a:cs typeface="+mn-cs"/>
              </a:rPr>
              <a:pPr marL="0" marR="0" lvl="0" indent="0" algn="r" defTabSz="914377" rtl="0" eaLnBrk="1" fontAlgn="base" latinLnBrk="0" hangingPunct="1">
                <a:lnSpc>
                  <a:spcPct val="90000"/>
                </a:lnSpc>
                <a:spcBef>
                  <a:spcPct val="0"/>
                </a:spcBef>
                <a:spcAft>
                  <a:spcPct val="0"/>
                </a:spcAft>
                <a:buClr>
                  <a:srgbClr val="0076CE"/>
                </a:buClr>
                <a:buSzTx/>
                <a:buFontTx/>
                <a:buNone/>
                <a:tabLst/>
                <a:defRPr/>
              </a:pPr>
              <a:t>‹#›</a:t>
            </a:fld>
            <a:endParaRPr kumimoji="0" lang="en-US" sz="800" b="0" i="0" u="none" strike="noStrike" kern="1200" cap="none" spc="0" normalizeH="0" baseline="0" noProof="0">
              <a:ln>
                <a:noFill/>
              </a:ln>
              <a:solidFill>
                <a:srgbClr val="80808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23759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7" r:id="rId12"/>
    <p:sldLayoutId id="2147483768" r:id="rId13"/>
    <p:sldLayoutId id="2147483769" r:id="rId14"/>
    <p:sldLayoutId id="2147483770" r:id="rId1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180">
          <p15:clr>
            <a:srgbClr val="F26B43"/>
          </p15:clr>
        </p15:guide>
        <p15:guide id="4" pos="5580">
          <p15:clr>
            <a:srgbClr val="F26B43"/>
          </p15:clr>
        </p15:guide>
        <p15:guide id="5" pos="79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9.jpeg"/><Relationship Id="rId7"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17.xml"/><Relationship Id="rId6" Type="http://schemas.microsoft.com/office/2007/relationships/hdphoto" Target="../media/hdphoto4.wdp"/><Relationship Id="rId5" Type="http://schemas.openxmlformats.org/officeDocument/2006/relationships/image" Target="../media/image40.png"/><Relationship Id="rId4" Type="http://schemas.microsoft.com/office/2007/relationships/hdphoto" Target="../media/hdphoto3.wdp"/><Relationship Id="rId9" Type="http://schemas.openxmlformats.org/officeDocument/2006/relationships/image" Target="../media/image43.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microsoft.com/office/2007/relationships/hdphoto" Target="../media/hdphoto4.wdp"/><Relationship Id="rId5" Type="http://schemas.openxmlformats.org/officeDocument/2006/relationships/image" Target="../media/image40.png"/><Relationship Id="rId4" Type="http://schemas.microsoft.com/office/2007/relationships/hdphoto" Target="../media/hdphoto3.wdp"/><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45.png"/><Relationship Id="rId5" Type="http://schemas.openxmlformats.org/officeDocument/2006/relationships/image" Target="../media/image37.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xml"/><Relationship Id="rId1" Type="http://schemas.openxmlformats.org/officeDocument/2006/relationships/slideLayout" Target="../slideLayouts/slideLayout16.xml"/><Relationship Id="rId5" Type="http://schemas.openxmlformats.org/officeDocument/2006/relationships/image" Target="../media/image4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1.png"/><Relationship Id="rId4" Type="http://schemas.openxmlformats.org/officeDocument/2006/relationships/image" Target="../media/image50.emf"/></Relationships>
</file>

<file path=ppt/slides/_rels/slide21.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emf"/><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84.xml"/></Relationships>
</file>

<file path=ppt/slides/_rels/slide2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0.xml"/><Relationship Id="rId1" Type="http://schemas.openxmlformats.org/officeDocument/2006/relationships/slideLayout" Target="../slideLayouts/slideLayout84.xml"/><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1.xml"/><Relationship Id="rId1" Type="http://schemas.openxmlformats.org/officeDocument/2006/relationships/slideLayout" Target="../slideLayouts/slideLayout84.xml"/><Relationship Id="rId5" Type="http://schemas.openxmlformats.org/officeDocument/2006/relationships/image" Target="../media/image41.png"/><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84.xml"/><Relationship Id="rId6" Type="http://schemas.openxmlformats.org/officeDocument/2006/relationships/image" Target="../media/image41.png"/><Relationship Id="rId5" Type="http://schemas.openxmlformats.org/officeDocument/2006/relationships/image" Target="../media/image63.png"/><Relationship Id="rId4" Type="http://schemas.openxmlformats.org/officeDocument/2006/relationships/image" Target="../media/image62.pn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3.xml"/><Relationship Id="rId1" Type="http://schemas.openxmlformats.org/officeDocument/2006/relationships/slideLayout" Target="../slideLayouts/slideLayout84.xml"/><Relationship Id="rId4" Type="http://schemas.openxmlformats.org/officeDocument/2006/relationships/hyperlink" Target="https://japancatalog.dell.com/c/wp-content/uploads/dell-emc-Data-Domain.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hyperlink" Target="https://japancatalog.dell.com/c/wp-content/uploads/DELL_EMC_buckup_result.pdf" TargetMode="External"/><Relationship Id="rId5" Type="http://schemas.openxmlformats.org/officeDocument/2006/relationships/image" Target="../media/image26.png"/><Relationship Id="rId4"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32.png"/><Relationship Id="rId2" Type="http://schemas.openxmlformats.org/officeDocument/2006/relationships/image" Target="../media/image65.emf"/><Relationship Id="rId1" Type="http://schemas.openxmlformats.org/officeDocument/2006/relationships/slideLayout" Target="../slideLayouts/slideLayout20.xml"/><Relationship Id="rId6" Type="http://schemas.microsoft.com/office/2007/relationships/hdphoto" Target="../media/hdphoto5.wdp"/><Relationship Id="rId5" Type="http://schemas.openxmlformats.org/officeDocument/2006/relationships/image" Target="../media/image68.png"/><Relationship Id="rId4"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0.xml"/><Relationship Id="rId5" Type="http://schemas.openxmlformats.org/officeDocument/2006/relationships/hyperlink" Target="https://www.dell.com/support/kbdoc/ja-jp/000004225/1359-vtl-best-practices-guide" TargetMode="External"/><Relationship Id="rId4" Type="http://schemas.openxmlformats.org/officeDocument/2006/relationships/hyperlink" Target="https://japancatalog.dell.com/c/partner-technical-portal/"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25.xml"/><Relationship Id="rId1" Type="http://schemas.openxmlformats.org/officeDocument/2006/relationships/slideLayout" Target="../slideLayouts/slideLayout20.xml"/><Relationship Id="rId6" Type="http://schemas.openxmlformats.org/officeDocument/2006/relationships/image" Target="../media/image75.png"/><Relationship Id="rId5" Type="http://schemas.openxmlformats.org/officeDocument/2006/relationships/image" Target="../media/image74.jpeg"/><Relationship Id="rId10" Type="http://schemas.openxmlformats.org/officeDocument/2006/relationships/image" Target="../media/image79.png"/><Relationship Id="rId4" Type="http://schemas.openxmlformats.org/officeDocument/2006/relationships/image" Target="../media/image73.png"/><Relationship Id="rId9"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0.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9.xml"/><Relationship Id="rId1" Type="http://schemas.openxmlformats.org/officeDocument/2006/relationships/slideLayout" Target="../slideLayouts/slideLayout20.x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3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japancatalog.dell.com/c/wp-content/uploads/DELL_EMC_buckup_result.pdf" TargetMode="Externa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20.xml"/><Relationship Id="rId6" Type="http://schemas.openxmlformats.org/officeDocument/2006/relationships/image" Target="../media/image92.png"/><Relationship Id="rId5" Type="http://schemas.openxmlformats.org/officeDocument/2006/relationships/image" Target="../media/image48.png"/><Relationship Id="rId4" Type="http://schemas.openxmlformats.org/officeDocument/2006/relationships/image" Target="../media/image91.png"/></Relationships>
</file>

<file path=ppt/slides/_rels/slide41.xml.rels><?xml version="1.0" encoding="UTF-8" standalone="yes"?>
<Relationships xmlns="http://schemas.openxmlformats.org/package/2006/relationships"><Relationship Id="rId3" Type="http://schemas.openxmlformats.org/officeDocument/2006/relationships/hyperlink" Target="https://salesproductivity.dell.com/#/sb" TargetMode="External"/><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hyperlink" Target="https://japancatalog.dell.com/c/partner-technical-portal/"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hyperlink" Target="https://japancatalog.dell.com/c/wp-content/uploads/Dell-Technologies-Consulting-and-Deployment-Service-Handbook.pdf" TargetMode="External"/><Relationship Id="rId5" Type="http://schemas.openxmlformats.org/officeDocument/2006/relationships/hyperlink" Target="https://i.dell.com/sites/csdocuments/Legal_Docs/ja/jp/prodeploy-plus-for-enterprise-sd-ja.pdf" TargetMode="External"/><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2.xml"/></Relationships>
</file>

<file path=ppt/slides/_rels/slide45.xml.rels><?xml version="1.0" encoding="UTF-8" standalone="yes"?>
<Relationships xmlns="http://schemas.openxmlformats.org/package/2006/relationships"><Relationship Id="rId2" Type="http://schemas.openxmlformats.org/officeDocument/2006/relationships/hyperlink" Target="https://www.delltechnologies.com/ja-jp/customer-services/product-warranty-and-service-descriptions.htm" TargetMode="External"/><Relationship Id="rId1" Type="http://schemas.openxmlformats.org/officeDocument/2006/relationships/slideLayout" Target="../slideLayouts/slideLayout59.xml"/></Relationships>
</file>

<file path=ppt/slides/_rels/slide46.xml.rels><?xml version="1.0" encoding="UTF-8" standalone="yes"?>
<Relationships xmlns="http://schemas.openxmlformats.org/package/2006/relationships"><Relationship Id="rId3" Type="http://schemas.openxmlformats.org/officeDocument/2006/relationships/hyperlink" Target="https://www.dell.com/support/home/ja-jp/product-support/product/data-domain-3300/docs" TargetMode="External"/><Relationship Id="rId2" Type="http://schemas.openxmlformats.org/officeDocument/2006/relationships/notesSlide" Target="../notesSlides/notesSlide37.xml"/><Relationship Id="rId1" Type="http://schemas.openxmlformats.org/officeDocument/2006/relationships/slideLayout" Target="../slideLayouts/slideLayout59.xml"/><Relationship Id="rId5" Type="http://schemas.openxmlformats.org/officeDocument/2006/relationships/hyperlink" Target="https://i.dell.com/sites/csdocuments/Legal_Docs/ja/jp/dell-emc-prosupport-for-enterprise-sd-ja-jp.pdf" TargetMode="External"/><Relationship Id="rId4" Type="http://schemas.openxmlformats.org/officeDocument/2006/relationships/hyperlink" Target="https://www.dell.com/support/manuals/en-us/data-domain-3300/dd_p_dd3300_hw_overview_install_guide/revision-history?guid=guid-80492414-f98a-4dbb-bd2d-0a493e809e59&amp;lang=en-us"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2.xml"/></Relationships>
</file>

<file path=ppt/slides/_rels/slide48.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hyperlink" Target="https://japancatalog.dell.com/c/ent_storage/" TargetMode="External"/><Relationship Id="rId7" Type="http://schemas.openxmlformats.org/officeDocument/2006/relationships/image" Target="../media/image96.png"/><Relationship Id="rId2" Type="http://schemas.openxmlformats.org/officeDocument/2006/relationships/notesSlide" Target="../notesSlides/notesSlide39.xml"/><Relationship Id="rId1" Type="http://schemas.openxmlformats.org/officeDocument/2006/relationships/slideLayout" Target="../slideLayouts/slideLayout59.xml"/><Relationship Id="rId6" Type="http://schemas.openxmlformats.org/officeDocument/2006/relationships/image" Target="../media/image95.png"/><Relationship Id="rId11" Type="http://schemas.openxmlformats.org/officeDocument/2006/relationships/image" Target="../media/image99.png"/><Relationship Id="rId5" Type="http://schemas.openxmlformats.org/officeDocument/2006/relationships/hyperlink" Target="https://japancatalog.dell.com/c/isg_blog_dd3300_installation/" TargetMode="External"/><Relationship Id="rId10" Type="http://schemas.openxmlformats.org/officeDocument/2006/relationships/hyperlink" Target="https://japancatalog.dell.com/c/ent/" TargetMode="External"/><Relationship Id="rId4" Type="http://schemas.openxmlformats.org/officeDocument/2006/relationships/hyperlink" Target="https://japancatalog.dell.com/c/isg_blog_dd3300_completely_understood/" TargetMode="External"/><Relationship Id="rId9" Type="http://schemas.openxmlformats.org/officeDocument/2006/relationships/image" Target="../media/image98.png"/></Relationships>
</file>

<file path=ppt/slides/_rels/slide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59.xml"/><Relationship Id="rId5" Type="http://schemas.openxmlformats.org/officeDocument/2006/relationships/image" Target="../media/image103.png"/><Relationship Id="rId4" Type="http://schemas.openxmlformats.org/officeDocument/2006/relationships/image" Target="../media/image102.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0.xml"/><Relationship Id="rId1" Type="http://schemas.openxmlformats.org/officeDocument/2006/relationships/slideLayout" Target="../slideLayouts/slideLayout20.xml"/><Relationship Id="rId5" Type="http://schemas.openxmlformats.org/officeDocument/2006/relationships/image" Target="../media/image106.png"/><Relationship Id="rId4" Type="http://schemas.openxmlformats.org/officeDocument/2006/relationships/image" Target="../media/image105.png"/></Relationships>
</file>

<file path=ppt/slides/_rels/slide5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s://elabnavigator.dell.com/eln/modernHomeDataProtection" TargetMode="External"/><Relationship Id="rId1" Type="http://schemas.openxmlformats.org/officeDocument/2006/relationships/slideLayout" Target="../slideLayouts/slideLayout59.xml"/><Relationship Id="rId4" Type="http://schemas.openxmlformats.org/officeDocument/2006/relationships/image" Target="../media/image108.png"/></Relationships>
</file>

<file path=ppt/slides/_rels/slide52.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92.png"/><Relationship Id="rId2" Type="http://schemas.openxmlformats.org/officeDocument/2006/relationships/notesSlide" Target="../notesSlides/notesSlide41.xml"/><Relationship Id="rId1" Type="http://schemas.openxmlformats.org/officeDocument/2006/relationships/slideLayout" Target="../slideLayouts/slideLayout59.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3" Type="http://schemas.openxmlformats.org/officeDocument/2006/relationships/hyperlink" Target="https://dl.dell.com/content/manual75879402-powerprotect-dd3300-%E3%83%8F%E3%83%BC%E3%83%89%E3%82%A6%E3%82%A7%E3%82%A2%E3%81%AE%E6%A6%82%E8%A6%81%E3%81%A8%E8%A8%AD%E7%BD%AE%E3%82%AC%E3%82%A4%E3%83%89.pdf?language=ja-jp&amp;ps=true" TargetMode="External"/><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59.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9.png"/><Relationship Id="rId7" Type="http://schemas.openxmlformats.org/officeDocument/2006/relationships/image" Target="../media/image121.png"/><Relationship Id="rId2" Type="http://schemas.openxmlformats.org/officeDocument/2006/relationships/image" Target="../media/image118.png"/><Relationship Id="rId1" Type="http://schemas.openxmlformats.org/officeDocument/2006/relationships/slideLayout" Target="../slideLayouts/slideLayout59.xml"/><Relationship Id="rId6" Type="http://schemas.openxmlformats.org/officeDocument/2006/relationships/hyperlink" Target="https://www.youtube.com/watch?v=kBQfZihk9yI&amp;t=11s" TargetMode="External"/><Relationship Id="rId5" Type="http://schemas.openxmlformats.org/officeDocument/2006/relationships/hyperlink" Target="https://www.youtube.com/watch?v=0GC18IwXc-w" TargetMode="External"/><Relationship Id="rId4" Type="http://schemas.openxmlformats.org/officeDocument/2006/relationships/image" Target="../media/image120.png"/><Relationship Id="rId9" Type="http://schemas.openxmlformats.org/officeDocument/2006/relationships/image" Target="../media/image123.png"/></Relationships>
</file>

<file path=ppt/slides/_rels/slide5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6.png"/><Relationship Id="rId7" Type="http://schemas.openxmlformats.org/officeDocument/2006/relationships/image" Target="../media/image128.png"/><Relationship Id="rId2" Type="http://schemas.openxmlformats.org/officeDocument/2006/relationships/image" Target="../media/image125.png"/><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hyperlink" Target="https://www.dell.com/community/%E3%82%B9%E3%83%88%E3%83%AC%E3%83%BC%E3%82%B8-Wiki/DDVE%E3%82%92%E6%A7%8B%E7%AF%89%E3%81%97%E3%81%A6%E3%81%BF%E3%81%9F-2-%E5%88%9D%E6%9C%9F%E8%A8%AD%E5%AE%9A%E7%B7%A8/ta-p/8064581" TargetMode="External"/><Relationship Id="rId4" Type="http://schemas.openxmlformats.org/officeDocument/2006/relationships/hyperlink" Target="https://www.dell.com/community/%E3%82%B9%E3%83%88%E3%83%AC%E3%83%BC%E3%82%B8-Wiki/DDVE%E3%82%92%E6%A7%8B%E7%AF%89%E3%81%97%E3%81%A6%E3%81%BF%E3%81%9F-1-%E3%83%87%E3%83%97%E3%83%AD%E3%82%A4%E7%B7%A8/ta-p/8061841" TargetMode="External"/></Relationships>
</file>

<file path=ppt/slides/_rels/slide5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hyperlink" Target="https://www.dell.com/support/home/en-us/product-support/product/dd-virtual-edition/drivers" TargetMode="External"/><Relationship Id="rId1" Type="http://schemas.openxmlformats.org/officeDocument/2006/relationships/slideLayout" Target="../slideLayouts/slideLayout13.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hyperlink" Target="https://www.dell.com/support/home/en-us/product-support/product/dd-virtual-edition/drivers" TargetMode="External"/><Relationship Id="rId1" Type="http://schemas.openxmlformats.org/officeDocument/2006/relationships/slideLayout" Target="../slideLayouts/slideLayout13.xml"/><Relationship Id="rId5" Type="http://schemas.openxmlformats.org/officeDocument/2006/relationships/image" Target="../media/image138.png"/><Relationship Id="rId4" Type="http://schemas.openxmlformats.org/officeDocument/2006/relationships/image" Target="../media/image137.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13.xml"/><Relationship Id="rId6" Type="http://schemas.openxmlformats.org/officeDocument/2006/relationships/image" Target="../media/image142.png"/><Relationship Id="rId5" Type="http://schemas.openxmlformats.org/officeDocument/2006/relationships/image" Target="../media/image141.png"/><Relationship Id="rId4" Type="http://schemas.openxmlformats.org/officeDocument/2006/relationships/hyperlink" Target="https://www.dell.com/support/home/en-us/product-support/product/dd-virtual-edition/drivers"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2.xml"/></Relationships>
</file>

<file path=ppt/slides/_rels/slide62.xml.rels><?xml version="1.0" encoding="UTF-8" standalone="yes"?>
<Relationships xmlns="http://schemas.openxmlformats.org/package/2006/relationships"><Relationship Id="rId3" Type="http://schemas.openxmlformats.org/officeDocument/2006/relationships/image" Target="../media/image144.emf"/><Relationship Id="rId2" Type="http://schemas.openxmlformats.org/officeDocument/2006/relationships/image" Target="../media/image143.jpeg"/><Relationship Id="rId1" Type="http://schemas.openxmlformats.org/officeDocument/2006/relationships/slideLayout" Target="../slideLayouts/slideLayout13.xml"/><Relationship Id="rId6" Type="http://schemas.openxmlformats.org/officeDocument/2006/relationships/image" Target="../media/image147.png"/><Relationship Id="rId5" Type="http://schemas.openxmlformats.org/officeDocument/2006/relationships/image" Target="../media/image146.emf"/><Relationship Id="rId4" Type="http://schemas.openxmlformats.org/officeDocument/2006/relationships/image" Target="../media/image145.emf"/></Relationships>
</file>

<file path=ppt/slides/_rels/slide63.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sv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13.xml"/><Relationship Id="rId6" Type="http://schemas.openxmlformats.org/officeDocument/2006/relationships/image" Target="../media/image152.png"/><Relationship Id="rId5" Type="http://schemas.openxmlformats.org/officeDocument/2006/relationships/image" Target="../media/image151.svg"/><Relationship Id="rId4" Type="http://schemas.openxmlformats.org/officeDocument/2006/relationships/image" Target="../media/image150.png"/><Relationship Id="rId9" Type="http://schemas.openxmlformats.org/officeDocument/2006/relationships/image" Target="../media/image147.png"/></Relationships>
</file>

<file path=ppt/slides/_rels/slide6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3.xml"/><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31A230E-4C32-4640-8A6C-6D7379EB334B}"/>
              </a:ext>
            </a:extLst>
          </p:cNvPr>
          <p:cNvSpPr>
            <a:spLocks noGrp="1"/>
          </p:cNvSpPr>
          <p:nvPr>
            <p:ph type="ctrTitle"/>
          </p:nvPr>
        </p:nvSpPr>
        <p:spPr/>
        <p:txBody>
          <a:bodyPr>
            <a:noAutofit/>
          </a:bodyPr>
          <a:lstStyle/>
          <a:p>
            <a:r>
              <a:rPr lang="en-US" altLang="ja-JP" sz="4800" dirty="0" err="1">
                <a:solidFill>
                  <a:srgbClr val="FFFFFF"/>
                </a:solidFill>
                <a:latin typeface="Meiryo UI" panose="020B0604030504040204" pitchFamily="50" charset="-128"/>
                <a:ea typeface="Meiryo UI" panose="020B0604030504040204" pitchFamily="50" charset="-128"/>
              </a:rPr>
              <a:t>PowerProtect</a:t>
            </a:r>
            <a:r>
              <a:rPr lang="en-US" altLang="ja-JP" sz="4800" dirty="0">
                <a:solidFill>
                  <a:srgbClr val="FFFFFF"/>
                </a:solidFill>
                <a:latin typeface="Meiryo UI" panose="020B0604030504040204" pitchFamily="50" charset="-128"/>
                <a:ea typeface="Meiryo UI" panose="020B0604030504040204" pitchFamily="50" charset="-128"/>
              </a:rPr>
              <a:t> DD</a:t>
            </a:r>
            <a:br>
              <a:rPr lang="en-US" altLang="ja-JP" sz="4800" dirty="0">
                <a:solidFill>
                  <a:srgbClr val="FFFFFF"/>
                </a:solidFill>
                <a:latin typeface="Meiryo UI" panose="020B0604030504040204" pitchFamily="50" charset="-128"/>
                <a:ea typeface="Meiryo UI" panose="020B0604030504040204" pitchFamily="50" charset="-128"/>
              </a:rPr>
            </a:br>
            <a:endParaRPr lang="en-US" sz="4800" dirty="0">
              <a:latin typeface="Meiryo UI" panose="020B0604030504040204" pitchFamily="50" charset="-128"/>
              <a:ea typeface="Meiryo UI" panose="020B0604030504040204" pitchFamily="50" charset="-128"/>
            </a:endParaRPr>
          </a:p>
        </p:txBody>
      </p:sp>
      <p:sp>
        <p:nvSpPr>
          <p:cNvPr id="9" name="Subtitle 8">
            <a:extLst>
              <a:ext uri="{FF2B5EF4-FFF2-40B4-BE49-F238E27FC236}">
                <a16:creationId xmlns:a16="http://schemas.microsoft.com/office/drawing/2014/main" id="{B76A617B-FF13-467C-831E-0D4BA40C073C}"/>
              </a:ext>
            </a:extLst>
          </p:cNvPr>
          <p:cNvSpPr>
            <a:spLocks noGrp="1"/>
          </p:cNvSpPr>
          <p:nvPr>
            <p:ph type="subTitle" idx="1"/>
          </p:nvPr>
        </p:nvSpPr>
        <p:spPr/>
        <p:txBody>
          <a:bodyPr/>
          <a:lstStyle/>
          <a:p>
            <a:r>
              <a:rPr lang="ja-JP" altLang="en-US" dirty="0">
                <a:ea typeface="Meiryo UI" panose="020B0604030504040204" pitchFamily="50" charset="-128"/>
              </a:rPr>
              <a:t>バックアップの悩みを解決！</a:t>
            </a:r>
          </a:p>
        </p:txBody>
      </p:sp>
    </p:spTree>
    <p:extLst>
      <p:ext uri="{BB962C8B-B14F-4D97-AF65-F5344CB8AC3E}">
        <p14:creationId xmlns:p14="http://schemas.microsoft.com/office/powerpoint/2010/main" val="443544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cstate="screen">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0" name="Rectangle 19"/>
          <p:cNvSpPr/>
          <p:nvPr/>
        </p:nvSpPr>
        <p:spPr>
          <a:xfrm rot="10800000">
            <a:off x="0" y="-3048"/>
            <a:ext cx="12192000" cy="6864096"/>
          </a:xfrm>
          <a:custGeom>
            <a:avLst/>
            <a:gdLst>
              <a:gd name="connsiteX0" fmla="*/ 0 w 9161084"/>
              <a:gd name="connsiteY0" fmla="*/ 0 h 1828761"/>
              <a:gd name="connsiteX1" fmla="*/ 9161084 w 9161084"/>
              <a:gd name="connsiteY1" fmla="*/ 0 h 1828761"/>
              <a:gd name="connsiteX2" fmla="*/ 9161084 w 9161084"/>
              <a:gd name="connsiteY2" fmla="*/ 1828761 h 1828761"/>
              <a:gd name="connsiteX3" fmla="*/ 0 w 9161084"/>
              <a:gd name="connsiteY3" fmla="*/ 1828761 h 1828761"/>
              <a:gd name="connsiteX4" fmla="*/ 0 w 9161084"/>
              <a:gd name="connsiteY4" fmla="*/ 0 h 1828761"/>
              <a:gd name="connsiteX5" fmla="*/ 0 w 9161084"/>
              <a:gd name="connsiteY5" fmla="*/ 0 h 1836999"/>
              <a:gd name="connsiteX6" fmla="*/ 0 w 9161084"/>
              <a:gd name="connsiteY6" fmla="*/ 0 h 1836999"/>
              <a:gd name="connsiteX7" fmla="*/ 0 w 9161084"/>
              <a:gd name="connsiteY7" fmla="*/ 0 h 1836999"/>
              <a:gd name="connsiteX8" fmla="*/ 0 w 9161084"/>
              <a:gd name="connsiteY8" fmla="*/ 0 h 183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084" h="1828761">
                <a:moveTo>
                  <a:pt x="0" y="0"/>
                </a:moveTo>
                <a:lnTo>
                  <a:pt x="9161084" y="0"/>
                </a:lnTo>
                <a:lnTo>
                  <a:pt x="9161084" y="1828761"/>
                </a:lnTo>
                <a:lnTo>
                  <a:pt x="0" y="1828761"/>
                </a:lnTo>
                <a:lnTo>
                  <a:pt x="0" y="0"/>
                </a:lnTo>
                <a:close/>
              </a:path>
            </a:pathLst>
          </a:custGeom>
          <a:gradFill flip="none" rotWithShape="1">
            <a:gsLst>
              <a:gs pos="35000">
                <a:schemeClr val="bg2">
                  <a:alpha val="35000"/>
                </a:schemeClr>
              </a:gs>
              <a:gs pos="100000">
                <a:schemeClr val="bg2">
                  <a:alpha val="0"/>
                </a:schemeClr>
              </a:gs>
            </a:gsLst>
            <a:lin ang="16200000" scaled="1"/>
          </a:gra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endParaRPr kumimoji="0" lang="en-US" sz="2667" err="1">
              <a:solidFill>
                <a:srgbClr val="FFFFFF"/>
              </a:solidFill>
              <a:latin typeface="Arial" panose="020B0604020202020204" pitchFamily="34" charset="0"/>
              <a:ea typeface="Meiryo UI" panose="020B0604030504040204" pitchFamily="50" charset="-128"/>
            </a:endParaRPr>
          </a:p>
        </p:txBody>
      </p:sp>
      <p:sp>
        <p:nvSpPr>
          <p:cNvPr id="108" name="Rectangle 107"/>
          <p:cNvSpPr/>
          <p:nvPr/>
        </p:nvSpPr>
        <p:spPr>
          <a:xfrm>
            <a:off x="410348" y="648452"/>
            <a:ext cx="11428632" cy="748988"/>
          </a:xfrm>
          <a:prstGeom prst="rect">
            <a:avLst/>
          </a:prstGeom>
        </p:spPr>
        <p:txBody>
          <a:bodyPr wrap="square">
            <a:spAutoFit/>
          </a:bodyPr>
          <a:lstStyle/>
          <a:p>
            <a:pPr algn="ctr" defTabSz="609585"/>
            <a:r>
              <a:rPr kumimoji="0" lang="ja-JP" altLang="en-US" sz="4267" dirty="0">
                <a:solidFill>
                  <a:srgbClr val="FFFFFF"/>
                </a:solidFill>
                <a:latin typeface="Arial" panose="020B0604020202020204" pitchFamily="34" charset="0"/>
                <a:ea typeface="Meiryo UI" panose="020B0604030504040204" pitchFamily="50" charset="-128"/>
              </a:rPr>
              <a:t>エントリーで且つクラウドレディ</a:t>
            </a:r>
          </a:p>
        </p:txBody>
      </p:sp>
      <p:sp>
        <p:nvSpPr>
          <p:cNvPr id="36" name="TextBox 35"/>
          <p:cNvSpPr txBox="1"/>
          <p:nvPr/>
        </p:nvSpPr>
        <p:spPr>
          <a:xfrm>
            <a:off x="3566855" y="384263"/>
            <a:ext cx="5058293" cy="379656"/>
          </a:xfrm>
          <a:prstGeom prst="rect">
            <a:avLst/>
          </a:prstGeom>
          <a:noFill/>
        </p:spPr>
        <p:txBody>
          <a:bodyPr wrap="square" rtlCol="0">
            <a:spAutoFit/>
          </a:bodyPr>
          <a:lstStyle/>
          <a:p>
            <a:pPr algn="ctr" defTabSz="914377">
              <a:spcBef>
                <a:spcPct val="0"/>
              </a:spcBef>
              <a:spcAft>
                <a:spcPct val="0"/>
              </a:spcAft>
              <a:buClr>
                <a:srgbClr val="0076CE"/>
              </a:buClr>
            </a:pPr>
            <a:r>
              <a:rPr kumimoji="0" lang="en-US" altLang="ja-JP" sz="1867">
                <a:solidFill>
                  <a:srgbClr val="FFFFFF"/>
                </a:solidFill>
                <a:latin typeface="Arial" panose="020B0604020202020204" pitchFamily="34" charset="0"/>
                <a:ea typeface="Meiryo UI" panose="020B0604030504040204" pitchFamily="50" charset="-128"/>
              </a:rPr>
              <a:t>Dell EMC Data Protection</a:t>
            </a:r>
            <a:endParaRPr kumimoji="0" lang="ja-JP" altLang="en-US" sz="1867" dirty="0">
              <a:solidFill>
                <a:srgbClr val="FFFFFF"/>
              </a:solidFill>
              <a:latin typeface="Arial" panose="020B0604020202020204" pitchFamily="34" charset="0"/>
              <a:ea typeface="Meiryo UI" panose="020B0604030504040204" pitchFamily="50" charset="-128"/>
            </a:endParaRPr>
          </a:p>
        </p:txBody>
      </p:sp>
      <p:sp>
        <p:nvSpPr>
          <p:cNvPr id="57" name="Rectangle 1"/>
          <p:cNvSpPr/>
          <p:nvPr/>
        </p:nvSpPr>
        <p:spPr>
          <a:xfrm>
            <a:off x="8446333" y="5033471"/>
            <a:ext cx="3386939" cy="748795"/>
          </a:xfrm>
          <a:prstGeom prst="rect">
            <a:avLst/>
          </a:prstGeom>
        </p:spPr>
        <p:txBody>
          <a:bodyPr wrap="square">
            <a:spAutoFit/>
          </a:bodyPr>
          <a:lstStyle/>
          <a:p>
            <a:pPr algn="ctr" defTabSz="914377"/>
            <a:r>
              <a:rPr kumimoji="0" lang="ja-JP" altLang="en-US" sz="2133" dirty="0">
                <a:solidFill>
                  <a:schemeClr val="tx2"/>
                </a:solidFill>
                <a:latin typeface="Arial" panose="020B0604020202020204" pitchFamily="34" charset="0"/>
                <a:ea typeface="Meiryo UI" panose="020B0604030504040204" pitchFamily="50" charset="-128"/>
              </a:rPr>
              <a:t>高い重複排除率だから</a:t>
            </a:r>
            <a:br>
              <a:rPr kumimoji="0" lang="en-US" altLang="ja-JP" sz="2133" dirty="0">
                <a:solidFill>
                  <a:schemeClr val="tx2"/>
                </a:solidFill>
                <a:latin typeface="Arial" panose="020B0604020202020204" pitchFamily="34" charset="0"/>
                <a:ea typeface="Meiryo UI" panose="020B0604030504040204" pitchFamily="50" charset="-128"/>
              </a:rPr>
            </a:br>
            <a:r>
              <a:rPr kumimoji="0" lang="ja-JP" altLang="en-US" sz="2133" dirty="0">
                <a:solidFill>
                  <a:schemeClr val="tx2"/>
                </a:solidFill>
                <a:latin typeface="Arial" panose="020B0604020202020204" pitchFamily="34" charset="0"/>
                <a:ea typeface="Meiryo UI" panose="020B0604030504040204" pitchFamily="50" charset="-128"/>
              </a:rPr>
              <a:t>クラウド側のコストも最小化</a:t>
            </a:r>
            <a:endParaRPr kumimoji="0" lang="en-US" sz="2133" dirty="0">
              <a:solidFill>
                <a:schemeClr val="tx2"/>
              </a:solidFill>
              <a:latin typeface="Arial" panose="020B0604020202020204" pitchFamily="34" charset="0"/>
              <a:ea typeface="Meiryo UI" panose="020B0604030504040204" pitchFamily="50" charset="-128"/>
            </a:endParaRPr>
          </a:p>
        </p:txBody>
      </p:sp>
      <p:sp>
        <p:nvSpPr>
          <p:cNvPr id="58" name="Rectangle 93"/>
          <p:cNvSpPr/>
          <p:nvPr/>
        </p:nvSpPr>
        <p:spPr>
          <a:xfrm>
            <a:off x="548213" y="5033471"/>
            <a:ext cx="3148619" cy="707886"/>
          </a:xfrm>
          <a:prstGeom prst="rect">
            <a:avLst/>
          </a:prstGeom>
        </p:spPr>
        <p:txBody>
          <a:bodyPr wrap="none">
            <a:spAutoFit/>
          </a:bodyPr>
          <a:lstStyle/>
          <a:p>
            <a:pPr algn="ctr" defTabSz="914377"/>
            <a:r>
              <a:rPr kumimoji="0" lang="ja-JP" altLang="en-US" sz="2133" dirty="0">
                <a:solidFill>
                  <a:schemeClr val="tx2"/>
                </a:solidFill>
                <a:latin typeface="Arial" panose="020B0604020202020204" pitchFamily="34" charset="0"/>
                <a:ea typeface="Meiryo UI" panose="020B0604030504040204" pitchFamily="50" charset="-128"/>
              </a:rPr>
              <a:t>自動でクラウドにデータ移動</a:t>
            </a:r>
            <a:br>
              <a:rPr kumimoji="0" lang="en-US" altLang="ja-JP" sz="2133" dirty="0">
                <a:solidFill>
                  <a:schemeClr val="tx2"/>
                </a:solidFill>
                <a:latin typeface="Arial" panose="020B0604020202020204" pitchFamily="34" charset="0"/>
                <a:ea typeface="Meiryo UI" panose="020B0604030504040204" pitchFamily="50" charset="-128"/>
              </a:rPr>
            </a:br>
            <a:r>
              <a:rPr kumimoji="0" lang="ja-JP" altLang="en-US" sz="1867" dirty="0">
                <a:solidFill>
                  <a:schemeClr val="tx2"/>
                </a:solidFill>
                <a:latin typeface="Arial" panose="020B0604020202020204" pitchFamily="34" charset="0"/>
                <a:ea typeface="Meiryo UI" panose="020B0604030504040204" pitchFamily="50" charset="-128"/>
              </a:rPr>
              <a:t>（事前設定ポリシーに基づき）</a:t>
            </a:r>
            <a:endParaRPr kumimoji="0" lang="en-US" sz="1867" dirty="0">
              <a:solidFill>
                <a:schemeClr val="tx2"/>
              </a:solidFill>
              <a:latin typeface="Arial" panose="020B0604020202020204" pitchFamily="34" charset="0"/>
              <a:ea typeface="Meiryo UI" panose="020B0604030504040204" pitchFamily="50" charset="-128"/>
            </a:endParaRPr>
          </a:p>
        </p:txBody>
      </p:sp>
      <p:sp>
        <p:nvSpPr>
          <p:cNvPr id="59" name="Rectangle 95"/>
          <p:cNvSpPr/>
          <p:nvPr/>
        </p:nvSpPr>
        <p:spPr>
          <a:xfrm>
            <a:off x="3915435" y="5033472"/>
            <a:ext cx="4446460" cy="748795"/>
          </a:xfrm>
          <a:prstGeom prst="rect">
            <a:avLst/>
          </a:prstGeom>
        </p:spPr>
        <p:txBody>
          <a:bodyPr wrap="square">
            <a:spAutoFit/>
          </a:bodyPr>
          <a:lstStyle/>
          <a:p>
            <a:pPr algn="ctr" defTabSz="914377"/>
            <a:r>
              <a:rPr kumimoji="0" lang="ja-JP" altLang="en-US" sz="2133" dirty="0">
                <a:solidFill>
                  <a:schemeClr val="tx2"/>
                </a:solidFill>
                <a:latin typeface="Arial" panose="020B0604020202020204" pitchFamily="34" charset="0"/>
                <a:ea typeface="Meiryo UI" panose="020B0604030504040204" pitchFamily="50" charset="-128"/>
              </a:rPr>
              <a:t>接続にクラウドゲートウェイ</a:t>
            </a:r>
            <a:br>
              <a:rPr kumimoji="0" lang="en-US" altLang="ja-JP" sz="2133" dirty="0">
                <a:solidFill>
                  <a:schemeClr val="tx2"/>
                </a:solidFill>
                <a:latin typeface="Arial" panose="020B0604020202020204" pitchFamily="34" charset="0"/>
                <a:ea typeface="Meiryo UI" panose="020B0604030504040204" pitchFamily="50" charset="-128"/>
              </a:rPr>
            </a:br>
            <a:r>
              <a:rPr kumimoji="0" lang="ja-JP" altLang="en-US" sz="2133" dirty="0">
                <a:solidFill>
                  <a:schemeClr val="tx2"/>
                </a:solidFill>
                <a:latin typeface="Arial" panose="020B0604020202020204" pitchFamily="34" charset="0"/>
                <a:ea typeface="Meiryo UI" panose="020B0604030504040204" pitchFamily="50" charset="-128"/>
              </a:rPr>
              <a:t>製品を入れる必要無し！</a:t>
            </a:r>
            <a:endParaRPr kumimoji="0" lang="en-US" sz="2133" dirty="0">
              <a:solidFill>
                <a:schemeClr val="tx2"/>
              </a:solidFill>
              <a:latin typeface="Arial" panose="020B0604020202020204" pitchFamily="34" charset="0"/>
              <a:ea typeface="Meiryo UI" panose="020B0604030504040204" pitchFamily="50" charset="-128"/>
            </a:endParaRPr>
          </a:p>
        </p:txBody>
      </p:sp>
      <p:sp>
        <p:nvSpPr>
          <p:cNvPr id="62" name="TextBox 3"/>
          <p:cNvSpPr txBox="1"/>
          <p:nvPr/>
        </p:nvSpPr>
        <p:spPr>
          <a:xfrm>
            <a:off x="8960595" y="2288723"/>
            <a:ext cx="2358415" cy="543867"/>
          </a:xfrm>
          <a:prstGeom prst="rect">
            <a:avLst/>
          </a:prstGeom>
          <a:noFill/>
        </p:spPr>
        <p:txBody>
          <a:bodyPr wrap="square" rtlCol="0">
            <a:spAutoFit/>
          </a:bodyPr>
          <a:lstStyle/>
          <a:p>
            <a:pPr defTabSz="914377">
              <a:buClr>
                <a:srgbClr val="007DB8"/>
              </a:buClr>
            </a:pPr>
            <a:r>
              <a:rPr kumimoji="0" lang="ja-JP" altLang="en-US" sz="1467" dirty="0">
                <a:solidFill>
                  <a:srgbClr val="FFFFFF"/>
                </a:solidFill>
                <a:latin typeface="Arial" panose="020B0604020202020204" pitchFamily="34" charset="0"/>
                <a:ea typeface="Meiryo UI" panose="020B0604030504040204" pitchFamily="50" charset="-128"/>
              </a:rPr>
              <a:t>長期保管データの階層化</a:t>
            </a:r>
            <a:br>
              <a:rPr kumimoji="0" lang="en-US" altLang="ja-JP" sz="1467" dirty="0">
                <a:solidFill>
                  <a:srgbClr val="FFFFFF"/>
                </a:solidFill>
                <a:latin typeface="Arial" panose="020B0604020202020204" pitchFamily="34" charset="0"/>
                <a:ea typeface="Meiryo UI" panose="020B0604030504040204" pitchFamily="50" charset="-128"/>
              </a:rPr>
            </a:br>
            <a:r>
              <a:rPr kumimoji="0" lang="ja-JP" altLang="en-US" sz="1467" dirty="0">
                <a:solidFill>
                  <a:srgbClr val="FFFFFF"/>
                </a:solidFill>
                <a:latin typeface="Arial" panose="020B0604020202020204" pitchFamily="34" charset="0"/>
                <a:ea typeface="Meiryo UI" panose="020B0604030504040204" pitchFamily="50" charset="-128"/>
              </a:rPr>
              <a:t>（</a:t>
            </a:r>
            <a:r>
              <a:rPr kumimoji="0" lang="en-US" altLang="ja-JP" sz="1467" dirty="0">
                <a:solidFill>
                  <a:srgbClr val="FFFFFF"/>
                </a:solidFill>
                <a:latin typeface="Arial" panose="020B0604020202020204" pitchFamily="34" charset="0"/>
                <a:ea typeface="Meiryo UI" panose="020B0604030504040204" pitchFamily="50" charset="-128"/>
              </a:rPr>
              <a:t>DD</a:t>
            </a:r>
            <a:r>
              <a:rPr kumimoji="0" lang="ja-JP" altLang="en-US" sz="1467" dirty="0">
                <a:solidFill>
                  <a:srgbClr val="FFFFFF"/>
                </a:solidFill>
                <a:latin typeface="Arial" panose="020B0604020202020204" pitchFamily="34" charset="0"/>
                <a:ea typeface="Meiryo UI" panose="020B0604030504040204" pitchFamily="50" charset="-128"/>
              </a:rPr>
              <a:t> </a:t>
            </a:r>
            <a:r>
              <a:rPr kumimoji="0" lang="en-US" altLang="ja-JP" sz="1467" dirty="0">
                <a:solidFill>
                  <a:srgbClr val="FFFFFF"/>
                </a:solidFill>
                <a:latin typeface="Arial" panose="020B0604020202020204" pitchFamily="34" charset="0"/>
                <a:ea typeface="Meiryo UI" panose="020B0604030504040204" pitchFamily="50" charset="-128"/>
              </a:rPr>
              <a:t>Cloud</a:t>
            </a:r>
            <a:r>
              <a:rPr kumimoji="0" lang="ja-JP" altLang="en-US" sz="1467" dirty="0">
                <a:solidFill>
                  <a:srgbClr val="FFFFFF"/>
                </a:solidFill>
                <a:latin typeface="Arial" panose="020B0604020202020204" pitchFamily="34" charset="0"/>
                <a:ea typeface="Meiryo UI" panose="020B0604030504040204" pitchFamily="50" charset="-128"/>
              </a:rPr>
              <a:t> </a:t>
            </a:r>
            <a:r>
              <a:rPr kumimoji="0" lang="en-US" altLang="ja-JP" sz="1467" dirty="0">
                <a:solidFill>
                  <a:srgbClr val="FFFFFF"/>
                </a:solidFill>
                <a:latin typeface="Arial" panose="020B0604020202020204" pitchFamily="34" charset="0"/>
                <a:ea typeface="Meiryo UI" panose="020B0604030504040204" pitchFamily="50" charset="-128"/>
              </a:rPr>
              <a:t>Tier</a:t>
            </a:r>
            <a:r>
              <a:rPr kumimoji="0" lang="ja-JP" altLang="en-US" sz="1467" dirty="0">
                <a:solidFill>
                  <a:srgbClr val="FFFFFF"/>
                </a:solidFill>
                <a:latin typeface="Arial" panose="020B0604020202020204" pitchFamily="34" charset="0"/>
                <a:ea typeface="Meiryo UI" panose="020B0604030504040204" pitchFamily="50" charset="-128"/>
              </a:rPr>
              <a:t>）</a:t>
            </a:r>
            <a:r>
              <a:rPr kumimoji="0" lang="en-US" altLang="ja-JP" sz="1467" baseline="30000" dirty="0">
                <a:solidFill>
                  <a:srgbClr val="FFFFFF"/>
                </a:solidFill>
                <a:latin typeface="Arial" panose="020B0604020202020204" pitchFamily="34" charset="0"/>
                <a:ea typeface="Meiryo UI" panose="020B0604030504040204" pitchFamily="50" charset="-128"/>
              </a:rPr>
              <a:t>※</a:t>
            </a:r>
            <a:endParaRPr kumimoji="0" lang="en-US" sz="1467" baseline="30000" dirty="0">
              <a:solidFill>
                <a:srgbClr val="FFFFFF"/>
              </a:solidFill>
              <a:latin typeface="Arial" panose="020B0604020202020204" pitchFamily="34" charset="0"/>
              <a:ea typeface="Meiryo UI" panose="020B0604030504040204" pitchFamily="50" charset="-128"/>
            </a:endParaRPr>
          </a:p>
        </p:txBody>
      </p:sp>
      <p:sp>
        <p:nvSpPr>
          <p:cNvPr id="63" name="TextBox 96"/>
          <p:cNvSpPr txBox="1"/>
          <p:nvPr/>
        </p:nvSpPr>
        <p:spPr>
          <a:xfrm>
            <a:off x="5068693" y="3246165"/>
            <a:ext cx="2054615" cy="369332"/>
          </a:xfrm>
          <a:prstGeom prst="rect">
            <a:avLst/>
          </a:prstGeom>
          <a:noFill/>
        </p:spPr>
        <p:txBody>
          <a:bodyPr wrap="square" lIns="0" tIns="0" rIns="0" bIns="0" rtlCol="0">
            <a:spAutoFit/>
          </a:bodyPr>
          <a:lstStyle/>
          <a:p>
            <a:pPr algn="ctr" defTabSz="914377"/>
            <a:r>
              <a:rPr kumimoji="0" lang="ja-JP" altLang="en-US" sz="1200" dirty="0">
                <a:solidFill>
                  <a:srgbClr val="FFFFFF"/>
                </a:solidFill>
                <a:latin typeface="Arial" panose="020B0604020202020204" pitchFamily="34" charset="0"/>
                <a:ea typeface="Meiryo UI" panose="020B0604030504040204" pitchFamily="50" charset="-128"/>
              </a:rPr>
              <a:t>重複排除後の</a:t>
            </a:r>
            <a:br>
              <a:rPr kumimoji="0" lang="en-US" altLang="ja-JP" sz="1200" dirty="0">
                <a:solidFill>
                  <a:srgbClr val="FFFFFF"/>
                </a:solidFill>
                <a:latin typeface="Arial" panose="020B0604020202020204" pitchFamily="34" charset="0"/>
                <a:ea typeface="Meiryo UI" panose="020B0604030504040204" pitchFamily="50" charset="-128"/>
              </a:rPr>
            </a:br>
            <a:r>
              <a:rPr kumimoji="0" lang="ja-JP" altLang="en-US" sz="1200" dirty="0">
                <a:solidFill>
                  <a:srgbClr val="FFFFFF"/>
                </a:solidFill>
                <a:latin typeface="Arial" panose="020B0604020202020204" pitchFamily="34" charset="0"/>
                <a:ea typeface="Meiryo UI" panose="020B0604030504040204" pitchFamily="50" charset="-128"/>
              </a:rPr>
              <a:t>データのみ転送</a:t>
            </a:r>
            <a:endParaRPr kumimoji="0" lang="en-US" sz="1200" dirty="0">
              <a:solidFill>
                <a:srgbClr val="FFFFFF"/>
              </a:solidFill>
              <a:latin typeface="Arial" panose="020B0604020202020204" pitchFamily="34" charset="0"/>
              <a:ea typeface="Meiryo UI" panose="020B0604030504040204" pitchFamily="50" charset="-128"/>
            </a:endParaRPr>
          </a:p>
        </p:txBody>
      </p:sp>
      <p:sp>
        <p:nvSpPr>
          <p:cNvPr id="70" name="TextBox 41"/>
          <p:cNvSpPr txBox="1"/>
          <p:nvPr/>
        </p:nvSpPr>
        <p:spPr>
          <a:xfrm>
            <a:off x="9623601" y="3867241"/>
            <a:ext cx="2580968" cy="543867"/>
          </a:xfrm>
          <a:prstGeom prst="rect">
            <a:avLst/>
          </a:prstGeom>
          <a:noFill/>
        </p:spPr>
        <p:txBody>
          <a:bodyPr wrap="square" rtlCol="0">
            <a:spAutoFit/>
          </a:bodyPr>
          <a:lstStyle/>
          <a:p>
            <a:pPr defTabSz="914377">
              <a:buClr>
                <a:srgbClr val="007DB8"/>
              </a:buClr>
            </a:pPr>
            <a:r>
              <a:rPr kumimoji="0" lang="en-US" altLang="ja-JP" sz="1467" dirty="0">
                <a:solidFill>
                  <a:srgbClr val="FFFFFF"/>
                </a:solidFill>
                <a:latin typeface="Arial" panose="020B0604020202020204" pitchFamily="34" charset="0"/>
                <a:ea typeface="Meiryo UI" panose="020B0604030504040204" pitchFamily="50" charset="-128"/>
              </a:rPr>
              <a:t>VMware</a:t>
            </a:r>
            <a:r>
              <a:rPr kumimoji="0" lang="ja-JP" altLang="en-US" sz="1467" dirty="0">
                <a:solidFill>
                  <a:srgbClr val="FFFFFF"/>
                </a:solidFill>
                <a:latin typeface="Arial" panose="020B0604020202020204" pitchFamily="34" charset="0"/>
                <a:ea typeface="Meiryo UI" panose="020B0604030504040204" pitchFamily="50" charset="-128"/>
              </a:rPr>
              <a:t>のディザスタリカバリ</a:t>
            </a:r>
            <a:br>
              <a:rPr kumimoji="0" lang="en-US" altLang="ja-JP" sz="1467" dirty="0">
                <a:solidFill>
                  <a:srgbClr val="FFFFFF"/>
                </a:solidFill>
                <a:latin typeface="Arial" panose="020B0604020202020204" pitchFamily="34" charset="0"/>
                <a:ea typeface="Meiryo UI" panose="020B0604030504040204" pitchFamily="50" charset="-128"/>
              </a:rPr>
            </a:br>
            <a:r>
              <a:rPr kumimoji="0" lang="ja-JP" altLang="en-US" sz="1467" dirty="0">
                <a:solidFill>
                  <a:srgbClr val="FFFFFF"/>
                </a:solidFill>
                <a:latin typeface="Arial" panose="020B0604020202020204" pitchFamily="34" charset="0"/>
                <a:ea typeface="Meiryo UI" panose="020B0604030504040204" pitchFamily="50" charset="-128"/>
              </a:rPr>
              <a:t>（</a:t>
            </a:r>
            <a:r>
              <a:rPr kumimoji="0" lang="en-US" altLang="ja-JP" sz="1467" dirty="0">
                <a:solidFill>
                  <a:srgbClr val="FFFFFF"/>
                </a:solidFill>
                <a:latin typeface="Arial" panose="020B0604020202020204" pitchFamily="34" charset="0"/>
                <a:ea typeface="Meiryo UI" panose="020B0604030504040204" pitchFamily="50" charset="-128"/>
              </a:rPr>
              <a:t>DD</a:t>
            </a:r>
            <a:r>
              <a:rPr kumimoji="0" lang="ja-JP" altLang="en-US" sz="1467" dirty="0">
                <a:solidFill>
                  <a:srgbClr val="FFFFFF"/>
                </a:solidFill>
                <a:latin typeface="Arial" panose="020B0604020202020204" pitchFamily="34" charset="0"/>
                <a:ea typeface="Meiryo UI" panose="020B0604030504040204" pitchFamily="50" charset="-128"/>
              </a:rPr>
              <a:t> </a:t>
            </a:r>
            <a:r>
              <a:rPr kumimoji="0" lang="en-US" altLang="ja-JP" sz="1467" dirty="0">
                <a:solidFill>
                  <a:srgbClr val="FFFFFF"/>
                </a:solidFill>
                <a:latin typeface="Arial" panose="020B0604020202020204" pitchFamily="34" charset="0"/>
                <a:ea typeface="Meiryo UI" panose="020B0604030504040204" pitchFamily="50" charset="-128"/>
              </a:rPr>
              <a:t>Cloud</a:t>
            </a:r>
            <a:r>
              <a:rPr kumimoji="0" lang="ja-JP" altLang="en-US" sz="1467" dirty="0">
                <a:solidFill>
                  <a:srgbClr val="FFFFFF"/>
                </a:solidFill>
                <a:latin typeface="Arial" panose="020B0604020202020204" pitchFamily="34" charset="0"/>
                <a:ea typeface="Meiryo UI" panose="020B0604030504040204" pitchFamily="50" charset="-128"/>
              </a:rPr>
              <a:t> </a:t>
            </a:r>
            <a:r>
              <a:rPr kumimoji="0" lang="en-US" altLang="ja-JP" sz="1467" dirty="0">
                <a:solidFill>
                  <a:srgbClr val="FFFFFF"/>
                </a:solidFill>
                <a:latin typeface="Arial" panose="020B0604020202020204" pitchFamily="34" charset="0"/>
                <a:ea typeface="Meiryo UI" panose="020B0604030504040204" pitchFamily="50" charset="-128"/>
              </a:rPr>
              <a:t>DR</a:t>
            </a:r>
            <a:r>
              <a:rPr kumimoji="0" lang="ja-JP" altLang="en-US" sz="1467" dirty="0">
                <a:solidFill>
                  <a:srgbClr val="FFFFFF"/>
                </a:solidFill>
                <a:latin typeface="Arial" panose="020B0604020202020204" pitchFamily="34" charset="0"/>
                <a:ea typeface="Meiryo UI" panose="020B0604030504040204" pitchFamily="50" charset="-128"/>
              </a:rPr>
              <a:t>）</a:t>
            </a:r>
            <a:r>
              <a:rPr kumimoji="0" lang="en-US" altLang="ja-JP" sz="1467" baseline="30000" dirty="0">
                <a:solidFill>
                  <a:srgbClr val="FFFFFF"/>
                </a:solidFill>
                <a:latin typeface="Arial" panose="020B0604020202020204" pitchFamily="34" charset="0"/>
                <a:ea typeface="Meiryo UI" panose="020B0604030504040204" pitchFamily="50" charset="-128"/>
              </a:rPr>
              <a:t>※</a:t>
            </a:r>
            <a:endParaRPr kumimoji="0" lang="en-US" sz="1467" baseline="30000" dirty="0">
              <a:solidFill>
                <a:srgbClr val="FFFFFF"/>
              </a:solidFill>
              <a:latin typeface="Arial" panose="020B0604020202020204" pitchFamily="34" charset="0"/>
              <a:ea typeface="Meiryo UI" panose="020B0604030504040204" pitchFamily="50" charset="-128"/>
            </a:endParaRPr>
          </a:p>
        </p:txBody>
      </p:sp>
      <p:cxnSp>
        <p:nvCxnSpPr>
          <p:cNvPr id="71" name="Elbow Connector 16"/>
          <p:cNvCxnSpPr>
            <a:cxnSpLocks/>
          </p:cNvCxnSpPr>
          <p:nvPr/>
        </p:nvCxnSpPr>
        <p:spPr>
          <a:xfrm rot="10800000" flipV="1">
            <a:off x="2678087" y="2828688"/>
            <a:ext cx="4905071" cy="217793"/>
          </a:xfrm>
          <a:prstGeom prst="bentConnector3">
            <a:avLst>
              <a:gd name="adj1" fmla="val 99848"/>
            </a:avLst>
          </a:prstGeom>
          <a:ln w="12700"/>
        </p:spPr>
        <p:style>
          <a:lnRef idx="1">
            <a:schemeClr val="accent1"/>
          </a:lnRef>
          <a:fillRef idx="0">
            <a:schemeClr val="accent1"/>
          </a:fillRef>
          <a:effectRef idx="0">
            <a:schemeClr val="accent1"/>
          </a:effectRef>
          <a:fontRef idx="minor">
            <a:schemeClr val="tx1"/>
          </a:fontRef>
        </p:style>
      </p:cxnSp>
      <p:cxnSp>
        <p:nvCxnSpPr>
          <p:cNvPr id="72" name="Elbow Connector 45"/>
          <p:cNvCxnSpPr>
            <a:cxnSpLocks/>
          </p:cNvCxnSpPr>
          <p:nvPr/>
        </p:nvCxnSpPr>
        <p:spPr>
          <a:xfrm rot="10800000">
            <a:off x="2678086" y="3782873"/>
            <a:ext cx="5410405" cy="289888"/>
          </a:xfrm>
          <a:prstGeom prst="bentConnector3">
            <a:avLst>
              <a:gd name="adj1" fmla="val 99898"/>
            </a:avLst>
          </a:prstGeom>
          <a:ln w="12700"/>
        </p:spPr>
        <p:style>
          <a:lnRef idx="1">
            <a:schemeClr val="accent1"/>
          </a:lnRef>
          <a:fillRef idx="0">
            <a:schemeClr val="accent1"/>
          </a:fillRef>
          <a:effectRef idx="0">
            <a:schemeClr val="accent1"/>
          </a:effectRef>
          <a:fontRef idx="minor">
            <a:schemeClr val="tx1"/>
          </a:fontRef>
        </p:style>
      </p:cxnSp>
      <p:pic>
        <p:nvPicPr>
          <p:cNvPr id="73" name="Picture 7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09635" y="2652671"/>
            <a:ext cx="334684" cy="334684"/>
          </a:xfrm>
          <a:prstGeom prst="rect">
            <a:avLst/>
          </a:prstGeom>
        </p:spPr>
      </p:pic>
      <p:pic>
        <p:nvPicPr>
          <p:cNvPr id="74" name="Picture 11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09635" y="3874307"/>
            <a:ext cx="334684" cy="334684"/>
          </a:xfrm>
          <a:prstGeom prst="rect">
            <a:avLst/>
          </a:prstGeom>
        </p:spPr>
      </p:pic>
      <p:sp>
        <p:nvSpPr>
          <p:cNvPr id="75" name="Rectangle 43"/>
          <p:cNvSpPr/>
          <p:nvPr/>
        </p:nvSpPr>
        <p:spPr>
          <a:xfrm>
            <a:off x="416057" y="1910495"/>
            <a:ext cx="6280307" cy="683136"/>
          </a:xfrm>
          <a:prstGeom prst="rect">
            <a:avLst/>
          </a:prstGeom>
        </p:spPr>
        <p:txBody>
          <a:bodyPr wrap="square">
            <a:spAutoFit/>
          </a:bodyPr>
          <a:lstStyle/>
          <a:p>
            <a:pPr defTabSz="914377">
              <a:lnSpc>
                <a:spcPct val="90000"/>
              </a:lnSpc>
              <a:spcBef>
                <a:spcPts val="800"/>
              </a:spcBef>
              <a:buClr>
                <a:srgbClr val="007DB8"/>
              </a:buClr>
            </a:pPr>
            <a:r>
              <a:rPr kumimoji="0" lang="ja-JP" altLang="en-US" sz="2133" dirty="0">
                <a:solidFill>
                  <a:srgbClr val="FFFFFF"/>
                </a:solidFill>
                <a:latin typeface="Arial" panose="020B0604020202020204" pitchFamily="34" charset="0"/>
                <a:ea typeface="Meiryo UI" panose="020B0604030504040204" pitchFamily="50" charset="-128"/>
                <a:cs typeface="Arial" charset="0"/>
              </a:rPr>
              <a:t>エントリレベル・モデルながら、</a:t>
            </a:r>
            <a:br>
              <a:rPr kumimoji="0" lang="en-US" altLang="ja-JP" sz="2133" dirty="0">
                <a:solidFill>
                  <a:srgbClr val="FFFFFF"/>
                </a:solidFill>
                <a:latin typeface="Arial" panose="020B0604020202020204" pitchFamily="34" charset="0"/>
                <a:ea typeface="Meiryo UI" panose="020B0604030504040204" pitchFamily="50" charset="-128"/>
                <a:cs typeface="Arial" charset="0"/>
              </a:rPr>
            </a:br>
            <a:r>
              <a:rPr kumimoji="0" lang="ja-JP" altLang="en-US" sz="2133" dirty="0">
                <a:solidFill>
                  <a:srgbClr val="FFFFFF"/>
                </a:solidFill>
                <a:latin typeface="Arial" panose="020B0604020202020204" pitchFamily="34" charset="0"/>
                <a:ea typeface="Meiryo UI" panose="020B0604030504040204" pitchFamily="50" charset="-128"/>
                <a:cs typeface="Arial" charset="0"/>
              </a:rPr>
              <a:t>最新のクラウド連携機能オプションをサポート</a:t>
            </a:r>
            <a:endParaRPr kumimoji="0" lang="en-US" sz="2133" dirty="0">
              <a:solidFill>
                <a:srgbClr val="FFFFFF"/>
              </a:solidFill>
              <a:latin typeface="Arial" panose="020B0604020202020204" pitchFamily="34" charset="0"/>
              <a:ea typeface="Meiryo UI" panose="020B0604030504040204" pitchFamily="50" charset="-128"/>
              <a:cs typeface="Arial" charset="0"/>
            </a:endParaRPr>
          </a:p>
        </p:txBody>
      </p:sp>
      <p:sp>
        <p:nvSpPr>
          <p:cNvPr id="87" name="テキスト ボックス 86"/>
          <p:cNvSpPr txBox="1"/>
          <p:nvPr/>
        </p:nvSpPr>
        <p:spPr>
          <a:xfrm>
            <a:off x="7286171" y="6020276"/>
            <a:ext cx="4905829" cy="295530"/>
          </a:xfrm>
          <a:prstGeom prst="rect">
            <a:avLst/>
          </a:prstGeom>
          <a:noFill/>
        </p:spPr>
        <p:txBody>
          <a:bodyPr wrap="square" rtlCol="0">
            <a:spAutoFit/>
          </a:bodyPr>
          <a:lstStyle/>
          <a:p>
            <a:pPr defTabSz="914377">
              <a:lnSpc>
                <a:spcPct val="90000"/>
              </a:lnSpc>
              <a:spcBef>
                <a:spcPts val="800"/>
              </a:spcBef>
              <a:buClr>
                <a:srgbClr val="0076CE"/>
              </a:buClr>
            </a:pPr>
            <a:r>
              <a:rPr lang="en-US" altLang="ja-JP" sz="1467" dirty="0">
                <a:solidFill>
                  <a:srgbClr val="FFFFFF"/>
                </a:solidFill>
                <a:latin typeface="Arial" panose="020B0604020202020204" pitchFamily="34" charset="0"/>
                <a:ea typeface="Meiryo UI" panose="020B0604030504040204" pitchFamily="50" charset="-128"/>
              </a:rPr>
              <a:t>※</a:t>
            </a:r>
            <a:r>
              <a:rPr lang="ja-JP" altLang="en-US" sz="1467" dirty="0">
                <a:solidFill>
                  <a:srgbClr val="FFFFFF"/>
                </a:solidFill>
                <a:latin typeface="Arial" panose="020B0604020202020204" pitchFamily="34" charset="0"/>
                <a:ea typeface="Meiryo UI" panose="020B0604030504040204" pitchFamily="50" charset="-128"/>
              </a:rPr>
              <a:t>利用には有償のソフトウェアオプションライセンスが必要</a:t>
            </a:r>
          </a:p>
        </p:txBody>
      </p:sp>
      <p:pic>
        <p:nvPicPr>
          <p:cNvPr id="35" name="Picture 63">
            <a:extLst>
              <a:ext uri="{FF2B5EF4-FFF2-40B4-BE49-F238E27FC236}">
                <a16:creationId xmlns:a16="http://schemas.microsoft.com/office/drawing/2014/main" id="{304588A5-107D-4A65-9BF5-512723557C7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8007" y="2367760"/>
            <a:ext cx="4704901" cy="2122481"/>
          </a:xfrm>
          <a:prstGeom prst="rect">
            <a:avLst/>
          </a:prstGeom>
        </p:spPr>
      </p:pic>
      <p:pic>
        <p:nvPicPr>
          <p:cNvPr id="2" name="図 1">
            <a:extLst>
              <a:ext uri="{FF2B5EF4-FFF2-40B4-BE49-F238E27FC236}">
                <a16:creationId xmlns:a16="http://schemas.microsoft.com/office/drawing/2014/main" id="{59D5D521-BC0B-40F4-B8B1-D4E35F8AB143}"/>
              </a:ext>
            </a:extLst>
          </p:cNvPr>
          <p:cNvPicPr>
            <a:picLocks noChangeAspect="1"/>
          </p:cNvPicPr>
          <p:nvPr/>
        </p:nvPicPr>
        <p:blipFill>
          <a:blip r:embed="rId8"/>
          <a:stretch>
            <a:fillRect/>
          </a:stretch>
        </p:blipFill>
        <p:spPr>
          <a:xfrm>
            <a:off x="7200537" y="1512020"/>
            <a:ext cx="1775907" cy="1775907"/>
          </a:xfrm>
          <a:prstGeom prst="rect">
            <a:avLst/>
          </a:prstGeom>
        </p:spPr>
      </p:pic>
      <p:pic>
        <p:nvPicPr>
          <p:cNvPr id="4" name="図 3">
            <a:extLst>
              <a:ext uri="{FF2B5EF4-FFF2-40B4-BE49-F238E27FC236}">
                <a16:creationId xmlns:a16="http://schemas.microsoft.com/office/drawing/2014/main" id="{1A216807-FDB9-4FC0-8F0C-D250690A4B66}"/>
              </a:ext>
            </a:extLst>
          </p:cNvPr>
          <p:cNvPicPr>
            <a:picLocks noChangeAspect="1"/>
          </p:cNvPicPr>
          <p:nvPr/>
        </p:nvPicPr>
        <p:blipFill>
          <a:blip r:embed="rId9"/>
          <a:stretch>
            <a:fillRect/>
          </a:stretch>
        </p:blipFill>
        <p:spPr>
          <a:xfrm>
            <a:off x="7838677" y="3177579"/>
            <a:ext cx="1848288" cy="1854368"/>
          </a:xfrm>
          <a:prstGeom prst="rect">
            <a:avLst/>
          </a:prstGeom>
        </p:spPr>
      </p:pic>
    </p:spTree>
    <p:extLst>
      <p:ext uri="{BB962C8B-B14F-4D97-AF65-F5344CB8AC3E}">
        <p14:creationId xmlns:p14="http://schemas.microsoft.com/office/powerpoint/2010/main" val="1323046106"/>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a:picLocks noChangeAspect="1"/>
          </p:cNvPicPr>
          <p:nvPr/>
        </p:nvPicPr>
        <p:blipFill>
          <a:blip r:embed="rId3" cstate="screen">
            <a:alphaModFix amt="50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0" name="Rectangle 19"/>
          <p:cNvSpPr/>
          <p:nvPr/>
        </p:nvSpPr>
        <p:spPr>
          <a:xfrm rot="10800000">
            <a:off x="0" y="-3048"/>
            <a:ext cx="12192000" cy="6864096"/>
          </a:xfrm>
          <a:custGeom>
            <a:avLst/>
            <a:gdLst>
              <a:gd name="connsiteX0" fmla="*/ 0 w 9161084"/>
              <a:gd name="connsiteY0" fmla="*/ 0 h 1828761"/>
              <a:gd name="connsiteX1" fmla="*/ 9161084 w 9161084"/>
              <a:gd name="connsiteY1" fmla="*/ 0 h 1828761"/>
              <a:gd name="connsiteX2" fmla="*/ 9161084 w 9161084"/>
              <a:gd name="connsiteY2" fmla="*/ 1828761 h 1828761"/>
              <a:gd name="connsiteX3" fmla="*/ 0 w 9161084"/>
              <a:gd name="connsiteY3" fmla="*/ 1828761 h 1828761"/>
              <a:gd name="connsiteX4" fmla="*/ 0 w 9161084"/>
              <a:gd name="connsiteY4" fmla="*/ 0 h 1828761"/>
              <a:gd name="connsiteX5" fmla="*/ 0 w 9161084"/>
              <a:gd name="connsiteY5" fmla="*/ 0 h 1836999"/>
              <a:gd name="connsiteX6" fmla="*/ 0 w 9161084"/>
              <a:gd name="connsiteY6" fmla="*/ 0 h 1836999"/>
              <a:gd name="connsiteX7" fmla="*/ 0 w 9161084"/>
              <a:gd name="connsiteY7" fmla="*/ 0 h 1836999"/>
              <a:gd name="connsiteX8" fmla="*/ 0 w 9161084"/>
              <a:gd name="connsiteY8" fmla="*/ 0 h 183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084" h="1828761">
                <a:moveTo>
                  <a:pt x="0" y="0"/>
                </a:moveTo>
                <a:lnTo>
                  <a:pt x="9161084" y="0"/>
                </a:lnTo>
                <a:lnTo>
                  <a:pt x="9161084" y="1828761"/>
                </a:lnTo>
                <a:lnTo>
                  <a:pt x="0" y="1828761"/>
                </a:lnTo>
                <a:lnTo>
                  <a:pt x="0" y="0"/>
                </a:lnTo>
                <a:close/>
              </a:path>
            </a:pathLst>
          </a:custGeom>
          <a:gradFill flip="none" rotWithShape="1">
            <a:gsLst>
              <a:gs pos="35000">
                <a:schemeClr val="bg2">
                  <a:alpha val="35000"/>
                </a:schemeClr>
              </a:gs>
              <a:gs pos="100000">
                <a:schemeClr val="bg2">
                  <a:alpha val="0"/>
                </a:schemeClr>
              </a:gs>
            </a:gsLst>
            <a:lin ang="16200000" scaled="1"/>
          </a:gra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endParaRPr kumimoji="0" lang="en-US" sz="2667" err="1">
              <a:solidFill>
                <a:srgbClr val="FFFFFF"/>
              </a:solidFill>
              <a:latin typeface="Arial" panose="020B0604020202020204" pitchFamily="34" charset="0"/>
              <a:ea typeface="Meiryo UI" panose="020B0604030504040204" pitchFamily="50" charset="-128"/>
            </a:endParaRPr>
          </a:p>
        </p:txBody>
      </p:sp>
      <p:sp>
        <p:nvSpPr>
          <p:cNvPr id="108" name="Rectangle 107"/>
          <p:cNvSpPr/>
          <p:nvPr/>
        </p:nvSpPr>
        <p:spPr>
          <a:xfrm>
            <a:off x="410348" y="648452"/>
            <a:ext cx="11428632" cy="748988"/>
          </a:xfrm>
          <a:prstGeom prst="rect">
            <a:avLst/>
          </a:prstGeom>
        </p:spPr>
        <p:txBody>
          <a:bodyPr wrap="square">
            <a:spAutoFit/>
          </a:bodyPr>
          <a:lstStyle/>
          <a:p>
            <a:pPr algn="ctr" defTabSz="609585"/>
            <a:r>
              <a:rPr kumimoji="0" lang="ja-JP" altLang="en-US" sz="4267" dirty="0">
                <a:solidFill>
                  <a:srgbClr val="FFFFFF"/>
                </a:solidFill>
                <a:latin typeface="Arial" panose="020B0604020202020204" pitchFamily="34" charset="0"/>
                <a:ea typeface="Meiryo UI" panose="020B0604030504040204" pitchFamily="50" charset="-128"/>
              </a:rPr>
              <a:t>エントリーで且つクラウドレディ</a:t>
            </a:r>
          </a:p>
        </p:txBody>
      </p:sp>
      <p:sp>
        <p:nvSpPr>
          <p:cNvPr id="36" name="TextBox 35"/>
          <p:cNvSpPr txBox="1"/>
          <p:nvPr/>
        </p:nvSpPr>
        <p:spPr>
          <a:xfrm>
            <a:off x="3566855" y="384263"/>
            <a:ext cx="5058293" cy="379656"/>
          </a:xfrm>
          <a:prstGeom prst="rect">
            <a:avLst/>
          </a:prstGeom>
          <a:noFill/>
        </p:spPr>
        <p:txBody>
          <a:bodyPr wrap="square" rtlCol="0">
            <a:spAutoFit/>
          </a:bodyPr>
          <a:lstStyle/>
          <a:p>
            <a:pPr algn="ctr" defTabSz="914377">
              <a:spcBef>
                <a:spcPct val="0"/>
              </a:spcBef>
              <a:spcAft>
                <a:spcPct val="0"/>
              </a:spcAft>
              <a:buClr>
                <a:srgbClr val="0076CE"/>
              </a:buClr>
            </a:pPr>
            <a:r>
              <a:rPr kumimoji="0" lang="en-US" altLang="ja-JP" sz="1867">
                <a:solidFill>
                  <a:srgbClr val="FFFFFF"/>
                </a:solidFill>
                <a:latin typeface="Arial" panose="020B0604020202020204" pitchFamily="34" charset="0"/>
                <a:ea typeface="Meiryo UI" panose="020B0604030504040204" pitchFamily="50" charset="-128"/>
              </a:rPr>
              <a:t>Dell EMC Data Protection</a:t>
            </a:r>
            <a:endParaRPr kumimoji="0" lang="ja-JP" altLang="en-US" sz="1867" dirty="0">
              <a:solidFill>
                <a:srgbClr val="FFFFFF"/>
              </a:solidFill>
              <a:latin typeface="Arial" panose="020B0604020202020204" pitchFamily="34" charset="0"/>
              <a:ea typeface="Meiryo UI" panose="020B0604030504040204" pitchFamily="50" charset="-128"/>
            </a:endParaRPr>
          </a:p>
        </p:txBody>
      </p:sp>
      <p:sp>
        <p:nvSpPr>
          <p:cNvPr id="61" name="Rectangle 68"/>
          <p:cNvSpPr/>
          <p:nvPr/>
        </p:nvSpPr>
        <p:spPr>
          <a:xfrm>
            <a:off x="183394" y="4906258"/>
            <a:ext cx="11825213" cy="871264"/>
          </a:xfrm>
          <a:prstGeom prst="rect">
            <a:avLst/>
          </a:prstGeom>
        </p:spPr>
        <p:txBody>
          <a:bodyPr wrap="square">
            <a:spAutoFit/>
          </a:bodyPr>
          <a:lstStyle/>
          <a:p>
            <a:pPr algn="ctr" defTabSz="914377">
              <a:lnSpc>
                <a:spcPts val="3200"/>
              </a:lnSpc>
            </a:pPr>
            <a:r>
              <a:rPr kumimoji="0" lang="ja-JP" altLang="en-US" sz="2133" dirty="0">
                <a:solidFill>
                  <a:schemeClr val="tx2"/>
                </a:solidFill>
                <a:latin typeface="Arial" panose="020B0604020202020204" pitchFamily="34" charset="0"/>
                <a:ea typeface="Meiryo UI" panose="020B0604030504040204" pitchFamily="50" charset="-128"/>
              </a:rPr>
              <a:t>最大で</a:t>
            </a:r>
            <a:r>
              <a:rPr kumimoji="0" lang="en-US" sz="2133" dirty="0">
                <a:solidFill>
                  <a:schemeClr val="tx2"/>
                </a:solidFill>
                <a:latin typeface="Arial" panose="020B0604020202020204" pitchFamily="34" charset="0"/>
                <a:ea typeface="Meiryo UI" panose="020B0604030504040204" pitchFamily="50" charset="-128"/>
              </a:rPr>
              <a:t> </a:t>
            </a:r>
            <a:r>
              <a:rPr kumimoji="0" lang="pl-PL" sz="5867" spc="-200" dirty="0">
                <a:solidFill>
                  <a:srgbClr val="FFFF00"/>
                </a:solidFill>
                <a:latin typeface="Arial" panose="020B0604020202020204" pitchFamily="34" charset="0"/>
                <a:ea typeface="Meiryo UI" panose="020B0604030504040204" pitchFamily="50" charset="-128"/>
              </a:rPr>
              <a:t>4.8</a:t>
            </a:r>
            <a:r>
              <a:rPr kumimoji="0" lang="pl-PL" sz="5867" dirty="0">
                <a:solidFill>
                  <a:srgbClr val="FFFF00"/>
                </a:solidFill>
                <a:latin typeface="Arial" panose="020B0604020202020204" pitchFamily="34" charset="0"/>
                <a:ea typeface="Meiryo UI" panose="020B0604030504040204" pitchFamily="50" charset="-128"/>
              </a:rPr>
              <a:t> PB</a:t>
            </a:r>
            <a:r>
              <a:rPr kumimoji="0" lang="ja-JP" altLang="en-US" sz="5867" dirty="0">
                <a:solidFill>
                  <a:schemeClr val="tx2"/>
                </a:solidFill>
                <a:latin typeface="Arial" panose="020B0604020202020204" pitchFamily="34" charset="0"/>
                <a:ea typeface="Meiryo UI" panose="020B0604030504040204" pitchFamily="50" charset="-128"/>
              </a:rPr>
              <a:t>！</a:t>
            </a:r>
            <a:r>
              <a:rPr kumimoji="0" lang="en-US" dirty="0">
                <a:solidFill>
                  <a:schemeClr val="tx2"/>
                </a:solidFill>
                <a:latin typeface="Arial" panose="020B0604020202020204" pitchFamily="34" charset="0"/>
                <a:ea typeface="Meiryo UI" panose="020B0604030504040204" pitchFamily="50" charset="-128"/>
              </a:rPr>
              <a:t> </a:t>
            </a:r>
          </a:p>
          <a:p>
            <a:pPr algn="ctr" defTabSz="914377">
              <a:lnSpc>
                <a:spcPts val="3200"/>
              </a:lnSpc>
            </a:pPr>
            <a:r>
              <a:rPr kumimoji="0" lang="ja-JP" altLang="en-US" sz="2133" dirty="0">
                <a:solidFill>
                  <a:schemeClr val="tx2"/>
                </a:solidFill>
                <a:latin typeface="Arial" panose="020B0604020202020204" pitchFamily="34" charset="0"/>
                <a:ea typeface="Meiryo UI" panose="020B0604030504040204" pitchFamily="50" charset="-128"/>
              </a:rPr>
              <a:t>長期保管データ階層化機能：</a:t>
            </a:r>
            <a:r>
              <a:rPr kumimoji="0" lang="en-US" altLang="ja-JP" sz="2133" dirty="0">
                <a:solidFill>
                  <a:schemeClr val="tx2"/>
                </a:solidFill>
                <a:latin typeface="Arial" panose="020B0604020202020204" pitchFamily="34" charset="0"/>
                <a:ea typeface="Meiryo UI" panose="020B0604030504040204" pitchFamily="50" charset="-128"/>
              </a:rPr>
              <a:t>DD Cloud Tier</a:t>
            </a:r>
            <a:r>
              <a:rPr kumimoji="0" lang="ja-JP" altLang="en-US" sz="2133" dirty="0">
                <a:solidFill>
                  <a:schemeClr val="tx2"/>
                </a:solidFill>
                <a:latin typeface="Arial" panose="020B0604020202020204" pitchFamily="34" charset="0"/>
                <a:ea typeface="Meiryo UI" panose="020B0604030504040204" pitchFamily="50" charset="-128"/>
              </a:rPr>
              <a:t>を活用した場合の</a:t>
            </a:r>
            <a:r>
              <a:rPr kumimoji="0" lang="en-US" altLang="ja-JP" sz="2133" dirty="0">
                <a:solidFill>
                  <a:schemeClr val="tx2"/>
                </a:solidFill>
                <a:latin typeface="Arial" panose="020B0604020202020204" pitchFamily="34" charset="0"/>
                <a:ea typeface="Meiryo UI" panose="020B0604030504040204" pitchFamily="50" charset="-128"/>
              </a:rPr>
              <a:t>DD3300 1</a:t>
            </a:r>
            <a:r>
              <a:rPr kumimoji="0" lang="ja-JP" altLang="en-US" sz="2133" dirty="0">
                <a:solidFill>
                  <a:schemeClr val="tx2"/>
                </a:solidFill>
                <a:latin typeface="Arial" panose="020B0604020202020204" pitchFamily="34" charset="0"/>
                <a:ea typeface="Meiryo UI" panose="020B0604030504040204" pitchFamily="50" charset="-128"/>
              </a:rPr>
              <a:t>台における最大論理容量</a:t>
            </a:r>
            <a:endParaRPr kumimoji="0" lang="en-US" sz="2133" dirty="0">
              <a:solidFill>
                <a:schemeClr val="tx2"/>
              </a:solidFill>
              <a:latin typeface="Arial" panose="020B0604020202020204" pitchFamily="34" charset="0"/>
              <a:ea typeface="Meiryo UI" panose="020B0604030504040204" pitchFamily="50" charset="-128"/>
            </a:endParaRPr>
          </a:p>
        </p:txBody>
      </p:sp>
      <p:sp>
        <p:nvSpPr>
          <p:cNvPr id="62" name="TextBox 3"/>
          <p:cNvSpPr txBox="1"/>
          <p:nvPr/>
        </p:nvSpPr>
        <p:spPr>
          <a:xfrm>
            <a:off x="8960595" y="2288723"/>
            <a:ext cx="2358415" cy="543867"/>
          </a:xfrm>
          <a:prstGeom prst="rect">
            <a:avLst/>
          </a:prstGeom>
          <a:noFill/>
        </p:spPr>
        <p:txBody>
          <a:bodyPr wrap="square" rtlCol="0">
            <a:spAutoFit/>
          </a:bodyPr>
          <a:lstStyle/>
          <a:p>
            <a:pPr defTabSz="914377">
              <a:buClr>
                <a:srgbClr val="007DB8"/>
              </a:buClr>
            </a:pPr>
            <a:r>
              <a:rPr kumimoji="0" lang="ja-JP" altLang="en-US" sz="1467" dirty="0">
                <a:solidFill>
                  <a:srgbClr val="FFFFFF"/>
                </a:solidFill>
                <a:latin typeface="Arial" panose="020B0604020202020204" pitchFamily="34" charset="0"/>
                <a:ea typeface="Meiryo UI" panose="020B0604030504040204" pitchFamily="50" charset="-128"/>
              </a:rPr>
              <a:t>長期保管データの階層化</a:t>
            </a:r>
            <a:br>
              <a:rPr kumimoji="0" lang="en-US" altLang="ja-JP" sz="1467" dirty="0">
                <a:solidFill>
                  <a:srgbClr val="FFFFFF"/>
                </a:solidFill>
                <a:latin typeface="Arial" panose="020B0604020202020204" pitchFamily="34" charset="0"/>
                <a:ea typeface="Meiryo UI" panose="020B0604030504040204" pitchFamily="50" charset="-128"/>
              </a:rPr>
            </a:br>
            <a:r>
              <a:rPr kumimoji="0" lang="ja-JP" altLang="en-US" sz="1467" dirty="0">
                <a:solidFill>
                  <a:srgbClr val="FFFFFF"/>
                </a:solidFill>
                <a:latin typeface="Arial" panose="020B0604020202020204" pitchFamily="34" charset="0"/>
                <a:ea typeface="Meiryo UI" panose="020B0604030504040204" pitchFamily="50" charset="-128"/>
              </a:rPr>
              <a:t>（</a:t>
            </a:r>
            <a:r>
              <a:rPr kumimoji="0" lang="en-US" altLang="ja-JP" sz="1467" dirty="0">
                <a:solidFill>
                  <a:srgbClr val="FFFFFF"/>
                </a:solidFill>
                <a:latin typeface="Arial" panose="020B0604020202020204" pitchFamily="34" charset="0"/>
                <a:ea typeface="Meiryo UI" panose="020B0604030504040204" pitchFamily="50" charset="-128"/>
              </a:rPr>
              <a:t>DD</a:t>
            </a:r>
            <a:r>
              <a:rPr kumimoji="0" lang="ja-JP" altLang="en-US" sz="1467" dirty="0">
                <a:solidFill>
                  <a:srgbClr val="FFFFFF"/>
                </a:solidFill>
                <a:latin typeface="Arial" panose="020B0604020202020204" pitchFamily="34" charset="0"/>
                <a:ea typeface="Meiryo UI" panose="020B0604030504040204" pitchFamily="50" charset="-128"/>
              </a:rPr>
              <a:t> </a:t>
            </a:r>
            <a:r>
              <a:rPr kumimoji="0" lang="en-US" altLang="ja-JP" sz="1467" dirty="0">
                <a:solidFill>
                  <a:srgbClr val="FFFFFF"/>
                </a:solidFill>
                <a:latin typeface="Arial" panose="020B0604020202020204" pitchFamily="34" charset="0"/>
                <a:ea typeface="Meiryo UI" panose="020B0604030504040204" pitchFamily="50" charset="-128"/>
              </a:rPr>
              <a:t>Cloud</a:t>
            </a:r>
            <a:r>
              <a:rPr kumimoji="0" lang="ja-JP" altLang="en-US" sz="1467" dirty="0">
                <a:solidFill>
                  <a:srgbClr val="FFFFFF"/>
                </a:solidFill>
                <a:latin typeface="Arial" panose="020B0604020202020204" pitchFamily="34" charset="0"/>
                <a:ea typeface="Meiryo UI" panose="020B0604030504040204" pitchFamily="50" charset="-128"/>
              </a:rPr>
              <a:t> </a:t>
            </a:r>
            <a:r>
              <a:rPr kumimoji="0" lang="en-US" altLang="ja-JP" sz="1467" dirty="0">
                <a:solidFill>
                  <a:srgbClr val="FFFFFF"/>
                </a:solidFill>
                <a:latin typeface="Arial" panose="020B0604020202020204" pitchFamily="34" charset="0"/>
                <a:ea typeface="Meiryo UI" panose="020B0604030504040204" pitchFamily="50" charset="-128"/>
              </a:rPr>
              <a:t>Tier</a:t>
            </a:r>
            <a:r>
              <a:rPr kumimoji="0" lang="ja-JP" altLang="en-US" sz="1467" dirty="0">
                <a:solidFill>
                  <a:srgbClr val="FFFFFF"/>
                </a:solidFill>
                <a:latin typeface="Arial" panose="020B0604020202020204" pitchFamily="34" charset="0"/>
                <a:ea typeface="Meiryo UI" panose="020B0604030504040204" pitchFamily="50" charset="-128"/>
              </a:rPr>
              <a:t>）</a:t>
            </a:r>
            <a:r>
              <a:rPr kumimoji="0" lang="en-US" altLang="ja-JP" sz="1467" baseline="30000" dirty="0">
                <a:solidFill>
                  <a:srgbClr val="FFFFFF"/>
                </a:solidFill>
                <a:latin typeface="Arial" panose="020B0604020202020204" pitchFamily="34" charset="0"/>
                <a:ea typeface="Meiryo UI" panose="020B0604030504040204" pitchFamily="50" charset="-128"/>
              </a:rPr>
              <a:t>※</a:t>
            </a:r>
            <a:endParaRPr kumimoji="0" lang="en-US" sz="1467" baseline="30000" dirty="0">
              <a:solidFill>
                <a:srgbClr val="FFFFFF"/>
              </a:solidFill>
              <a:latin typeface="Arial" panose="020B0604020202020204" pitchFamily="34" charset="0"/>
              <a:ea typeface="Meiryo UI" panose="020B0604030504040204" pitchFamily="50" charset="-128"/>
            </a:endParaRPr>
          </a:p>
        </p:txBody>
      </p:sp>
      <p:sp>
        <p:nvSpPr>
          <p:cNvPr id="63" name="TextBox 96"/>
          <p:cNvSpPr txBox="1"/>
          <p:nvPr/>
        </p:nvSpPr>
        <p:spPr>
          <a:xfrm>
            <a:off x="5068693" y="3246165"/>
            <a:ext cx="2054615" cy="369332"/>
          </a:xfrm>
          <a:prstGeom prst="rect">
            <a:avLst/>
          </a:prstGeom>
          <a:noFill/>
        </p:spPr>
        <p:txBody>
          <a:bodyPr wrap="square" lIns="0" tIns="0" rIns="0" bIns="0" rtlCol="0">
            <a:spAutoFit/>
          </a:bodyPr>
          <a:lstStyle/>
          <a:p>
            <a:pPr algn="ctr" defTabSz="914377"/>
            <a:r>
              <a:rPr kumimoji="0" lang="ja-JP" altLang="en-US" sz="1200" dirty="0">
                <a:solidFill>
                  <a:srgbClr val="FFFFFF"/>
                </a:solidFill>
                <a:latin typeface="Arial" panose="020B0604020202020204" pitchFamily="34" charset="0"/>
                <a:ea typeface="Meiryo UI" panose="020B0604030504040204" pitchFamily="50" charset="-128"/>
              </a:rPr>
              <a:t>重複排除後の</a:t>
            </a:r>
            <a:br>
              <a:rPr kumimoji="0" lang="en-US" altLang="ja-JP" sz="1200" dirty="0">
                <a:solidFill>
                  <a:srgbClr val="FFFFFF"/>
                </a:solidFill>
                <a:latin typeface="Arial" panose="020B0604020202020204" pitchFamily="34" charset="0"/>
                <a:ea typeface="Meiryo UI" panose="020B0604030504040204" pitchFamily="50" charset="-128"/>
              </a:rPr>
            </a:br>
            <a:r>
              <a:rPr kumimoji="0" lang="ja-JP" altLang="en-US" sz="1200" dirty="0">
                <a:solidFill>
                  <a:srgbClr val="FFFFFF"/>
                </a:solidFill>
                <a:latin typeface="Arial" panose="020B0604020202020204" pitchFamily="34" charset="0"/>
                <a:ea typeface="Meiryo UI" panose="020B0604030504040204" pitchFamily="50" charset="-128"/>
              </a:rPr>
              <a:t>データのみ転送</a:t>
            </a:r>
            <a:endParaRPr kumimoji="0" lang="en-US" sz="1200" dirty="0">
              <a:solidFill>
                <a:srgbClr val="FFFFFF"/>
              </a:solidFill>
              <a:latin typeface="Arial" panose="020B0604020202020204" pitchFamily="34" charset="0"/>
              <a:ea typeface="Meiryo UI" panose="020B0604030504040204" pitchFamily="50" charset="-128"/>
            </a:endParaRPr>
          </a:p>
        </p:txBody>
      </p:sp>
      <p:sp>
        <p:nvSpPr>
          <p:cNvPr id="70" name="TextBox 41"/>
          <p:cNvSpPr txBox="1"/>
          <p:nvPr/>
        </p:nvSpPr>
        <p:spPr>
          <a:xfrm>
            <a:off x="9623601" y="3867241"/>
            <a:ext cx="2580968" cy="543867"/>
          </a:xfrm>
          <a:prstGeom prst="rect">
            <a:avLst/>
          </a:prstGeom>
          <a:noFill/>
        </p:spPr>
        <p:txBody>
          <a:bodyPr wrap="square" rtlCol="0">
            <a:spAutoFit/>
          </a:bodyPr>
          <a:lstStyle/>
          <a:p>
            <a:pPr defTabSz="914377">
              <a:buClr>
                <a:srgbClr val="007DB8"/>
              </a:buClr>
            </a:pPr>
            <a:r>
              <a:rPr kumimoji="0" lang="en-US" altLang="ja-JP" sz="1467" dirty="0">
                <a:solidFill>
                  <a:srgbClr val="FFFFFF"/>
                </a:solidFill>
                <a:latin typeface="Arial" panose="020B0604020202020204" pitchFamily="34" charset="0"/>
                <a:ea typeface="Meiryo UI" panose="020B0604030504040204" pitchFamily="50" charset="-128"/>
              </a:rPr>
              <a:t>VMware</a:t>
            </a:r>
            <a:r>
              <a:rPr kumimoji="0" lang="ja-JP" altLang="en-US" sz="1467" dirty="0">
                <a:solidFill>
                  <a:srgbClr val="FFFFFF"/>
                </a:solidFill>
                <a:latin typeface="Arial" panose="020B0604020202020204" pitchFamily="34" charset="0"/>
                <a:ea typeface="Meiryo UI" panose="020B0604030504040204" pitchFamily="50" charset="-128"/>
              </a:rPr>
              <a:t>のディザスタリカバリ</a:t>
            </a:r>
            <a:br>
              <a:rPr kumimoji="0" lang="en-US" altLang="ja-JP" sz="1467" dirty="0">
                <a:solidFill>
                  <a:srgbClr val="FFFFFF"/>
                </a:solidFill>
                <a:latin typeface="Arial" panose="020B0604020202020204" pitchFamily="34" charset="0"/>
                <a:ea typeface="Meiryo UI" panose="020B0604030504040204" pitchFamily="50" charset="-128"/>
              </a:rPr>
            </a:br>
            <a:r>
              <a:rPr kumimoji="0" lang="ja-JP" altLang="en-US" sz="1467" dirty="0">
                <a:solidFill>
                  <a:srgbClr val="FFFFFF"/>
                </a:solidFill>
                <a:latin typeface="Arial" panose="020B0604020202020204" pitchFamily="34" charset="0"/>
                <a:ea typeface="Meiryo UI" panose="020B0604030504040204" pitchFamily="50" charset="-128"/>
              </a:rPr>
              <a:t>（</a:t>
            </a:r>
            <a:r>
              <a:rPr kumimoji="0" lang="en-US" altLang="ja-JP" sz="1467" dirty="0">
                <a:solidFill>
                  <a:srgbClr val="FFFFFF"/>
                </a:solidFill>
                <a:latin typeface="Arial" panose="020B0604020202020204" pitchFamily="34" charset="0"/>
                <a:ea typeface="Meiryo UI" panose="020B0604030504040204" pitchFamily="50" charset="-128"/>
              </a:rPr>
              <a:t>DD</a:t>
            </a:r>
            <a:r>
              <a:rPr kumimoji="0" lang="ja-JP" altLang="en-US" sz="1467" dirty="0">
                <a:solidFill>
                  <a:srgbClr val="FFFFFF"/>
                </a:solidFill>
                <a:latin typeface="Arial" panose="020B0604020202020204" pitchFamily="34" charset="0"/>
                <a:ea typeface="Meiryo UI" panose="020B0604030504040204" pitchFamily="50" charset="-128"/>
              </a:rPr>
              <a:t> </a:t>
            </a:r>
            <a:r>
              <a:rPr kumimoji="0" lang="en-US" altLang="ja-JP" sz="1467" dirty="0">
                <a:solidFill>
                  <a:srgbClr val="FFFFFF"/>
                </a:solidFill>
                <a:latin typeface="Arial" panose="020B0604020202020204" pitchFamily="34" charset="0"/>
                <a:ea typeface="Meiryo UI" panose="020B0604030504040204" pitchFamily="50" charset="-128"/>
              </a:rPr>
              <a:t>Cloud</a:t>
            </a:r>
            <a:r>
              <a:rPr kumimoji="0" lang="ja-JP" altLang="en-US" sz="1467" dirty="0">
                <a:solidFill>
                  <a:srgbClr val="FFFFFF"/>
                </a:solidFill>
                <a:latin typeface="Arial" panose="020B0604020202020204" pitchFamily="34" charset="0"/>
                <a:ea typeface="Meiryo UI" panose="020B0604030504040204" pitchFamily="50" charset="-128"/>
              </a:rPr>
              <a:t> </a:t>
            </a:r>
            <a:r>
              <a:rPr kumimoji="0" lang="en-US" altLang="ja-JP" sz="1467" dirty="0">
                <a:solidFill>
                  <a:srgbClr val="FFFFFF"/>
                </a:solidFill>
                <a:latin typeface="Arial" panose="020B0604020202020204" pitchFamily="34" charset="0"/>
                <a:ea typeface="Meiryo UI" panose="020B0604030504040204" pitchFamily="50" charset="-128"/>
              </a:rPr>
              <a:t>DR</a:t>
            </a:r>
            <a:r>
              <a:rPr kumimoji="0" lang="ja-JP" altLang="en-US" sz="1467" dirty="0">
                <a:solidFill>
                  <a:srgbClr val="FFFFFF"/>
                </a:solidFill>
                <a:latin typeface="Arial" panose="020B0604020202020204" pitchFamily="34" charset="0"/>
                <a:ea typeface="Meiryo UI" panose="020B0604030504040204" pitchFamily="50" charset="-128"/>
              </a:rPr>
              <a:t>）</a:t>
            </a:r>
            <a:r>
              <a:rPr kumimoji="0" lang="en-US" altLang="ja-JP" sz="1467" baseline="30000" dirty="0">
                <a:solidFill>
                  <a:srgbClr val="FFFFFF"/>
                </a:solidFill>
                <a:latin typeface="Arial" panose="020B0604020202020204" pitchFamily="34" charset="0"/>
                <a:ea typeface="Meiryo UI" panose="020B0604030504040204" pitchFamily="50" charset="-128"/>
              </a:rPr>
              <a:t>※</a:t>
            </a:r>
            <a:endParaRPr kumimoji="0" lang="en-US" sz="1467" baseline="30000" dirty="0">
              <a:solidFill>
                <a:srgbClr val="FFFFFF"/>
              </a:solidFill>
              <a:latin typeface="Arial" panose="020B0604020202020204" pitchFamily="34" charset="0"/>
              <a:ea typeface="Meiryo UI" panose="020B0604030504040204" pitchFamily="50" charset="-128"/>
            </a:endParaRPr>
          </a:p>
        </p:txBody>
      </p:sp>
      <p:cxnSp>
        <p:nvCxnSpPr>
          <p:cNvPr id="71" name="Elbow Connector 16"/>
          <p:cNvCxnSpPr>
            <a:cxnSpLocks/>
          </p:cNvCxnSpPr>
          <p:nvPr/>
        </p:nvCxnSpPr>
        <p:spPr>
          <a:xfrm rot="10800000" flipV="1">
            <a:off x="2678087" y="2828688"/>
            <a:ext cx="4905071" cy="217793"/>
          </a:xfrm>
          <a:prstGeom prst="bentConnector3">
            <a:avLst>
              <a:gd name="adj1" fmla="val 99848"/>
            </a:avLst>
          </a:prstGeom>
          <a:ln w="12700"/>
        </p:spPr>
        <p:style>
          <a:lnRef idx="1">
            <a:schemeClr val="accent1"/>
          </a:lnRef>
          <a:fillRef idx="0">
            <a:schemeClr val="accent1"/>
          </a:fillRef>
          <a:effectRef idx="0">
            <a:schemeClr val="accent1"/>
          </a:effectRef>
          <a:fontRef idx="minor">
            <a:schemeClr val="tx1"/>
          </a:fontRef>
        </p:style>
      </p:cxnSp>
      <p:cxnSp>
        <p:nvCxnSpPr>
          <p:cNvPr id="72" name="Elbow Connector 45"/>
          <p:cNvCxnSpPr>
            <a:cxnSpLocks/>
          </p:cNvCxnSpPr>
          <p:nvPr/>
        </p:nvCxnSpPr>
        <p:spPr>
          <a:xfrm rot="10800000">
            <a:off x="2678086" y="3782873"/>
            <a:ext cx="5410405" cy="289888"/>
          </a:xfrm>
          <a:prstGeom prst="bentConnector3">
            <a:avLst>
              <a:gd name="adj1" fmla="val 99898"/>
            </a:avLst>
          </a:prstGeom>
          <a:ln w="12700"/>
        </p:spPr>
        <p:style>
          <a:lnRef idx="1">
            <a:schemeClr val="accent1"/>
          </a:lnRef>
          <a:fillRef idx="0">
            <a:schemeClr val="accent1"/>
          </a:fillRef>
          <a:effectRef idx="0">
            <a:schemeClr val="accent1"/>
          </a:effectRef>
          <a:fontRef idx="minor">
            <a:schemeClr val="tx1"/>
          </a:fontRef>
        </p:style>
      </p:cxnSp>
      <p:pic>
        <p:nvPicPr>
          <p:cNvPr id="73" name="Picture 7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09635" y="2652671"/>
            <a:ext cx="334684" cy="334684"/>
          </a:xfrm>
          <a:prstGeom prst="rect">
            <a:avLst/>
          </a:prstGeom>
        </p:spPr>
      </p:pic>
      <p:pic>
        <p:nvPicPr>
          <p:cNvPr id="74" name="Picture 112"/>
          <p:cNvPicPr>
            <a:picLocks noChangeAspect="1"/>
          </p:cNvPicPr>
          <p:nvPr/>
        </p:nvPicPr>
        <p:blipFill>
          <a:blip r:embed="rId5" cstate="print">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a:ext>
            </a:extLst>
          </a:blip>
          <a:stretch>
            <a:fillRect/>
          </a:stretch>
        </p:blipFill>
        <p:spPr>
          <a:xfrm>
            <a:off x="5909635" y="3874307"/>
            <a:ext cx="334684" cy="334684"/>
          </a:xfrm>
          <a:prstGeom prst="rect">
            <a:avLst/>
          </a:prstGeom>
        </p:spPr>
      </p:pic>
      <p:sp>
        <p:nvSpPr>
          <p:cNvPr id="75" name="Rectangle 43"/>
          <p:cNvSpPr/>
          <p:nvPr/>
        </p:nvSpPr>
        <p:spPr>
          <a:xfrm>
            <a:off x="416057" y="1910495"/>
            <a:ext cx="6280307" cy="683136"/>
          </a:xfrm>
          <a:prstGeom prst="rect">
            <a:avLst/>
          </a:prstGeom>
        </p:spPr>
        <p:txBody>
          <a:bodyPr wrap="square">
            <a:spAutoFit/>
          </a:bodyPr>
          <a:lstStyle/>
          <a:p>
            <a:pPr defTabSz="914377">
              <a:lnSpc>
                <a:spcPct val="90000"/>
              </a:lnSpc>
              <a:spcBef>
                <a:spcPts val="800"/>
              </a:spcBef>
              <a:buClr>
                <a:srgbClr val="007DB8"/>
              </a:buClr>
            </a:pPr>
            <a:r>
              <a:rPr kumimoji="0" lang="ja-JP" altLang="en-US" sz="2133" dirty="0">
                <a:solidFill>
                  <a:srgbClr val="FFFFFF"/>
                </a:solidFill>
                <a:latin typeface="Arial" panose="020B0604020202020204" pitchFamily="34" charset="0"/>
                <a:ea typeface="Meiryo UI" panose="020B0604030504040204" pitchFamily="50" charset="-128"/>
                <a:cs typeface="Arial" charset="0"/>
              </a:rPr>
              <a:t>エントリレベル・モデルながら、</a:t>
            </a:r>
            <a:br>
              <a:rPr kumimoji="0" lang="en-US" altLang="ja-JP" sz="2133" dirty="0">
                <a:solidFill>
                  <a:srgbClr val="FFFFFF"/>
                </a:solidFill>
                <a:latin typeface="Arial" panose="020B0604020202020204" pitchFamily="34" charset="0"/>
                <a:ea typeface="Meiryo UI" panose="020B0604030504040204" pitchFamily="50" charset="-128"/>
                <a:cs typeface="Arial" charset="0"/>
              </a:rPr>
            </a:br>
            <a:r>
              <a:rPr kumimoji="0" lang="ja-JP" altLang="en-US" sz="2133" dirty="0">
                <a:solidFill>
                  <a:srgbClr val="FFFFFF"/>
                </a:solidFill>
                <a:latin typeface="Arial" panose="020B0604020202020204" pitchFamily="34" charset="0"/>
                <a:ea typeface="Meiryo UI" panose="020B0604030504040204" pitchFamily="50" charset="-128"/>
                <a:cs typeface="Arial" charset="0"/>
              </a:rPr>
              <a:t>最新のクラウド連携機能オプションをサポート</a:t>
            </a:r>
            <a:endParaRPr kumimoji="0" lang="en-US" sz="2133" dirty="0">
              <a:solidFill>
                <a:srgbClr val="FFFFFF"/>
              </a:solidFill>
              <a:latin typeface="Arial" panose="020B0604020202020204" pitchFamily="34" charset="0"/>
              <a:ea typeface="Meiryo UI" panose="020B0604030504040204" pitchFamily="50" charset="-128"/>
              <a:cs typeface="Arial" charset="0"/>
            </a:endParaRPr>
          </a:p>
        </p:txBody>
      </p:sp>
      <p:sp>
        <p:nvSpPr>
          <p:cNvPr id="87" name="テキスト ボックス 86"/>
          <p:cNvSpPr txBox="1"/>
          <p:nvPr/>
        </p:nvSpPr>
        <p:spPr>
          <a:xfrm>
            <a:off x="7286171" y="6020276"/>
            <a:ext cx="4905829" cy="295530"/>
          </a:xfrm>
          <a:prstGeom prst="rect">
            <a:avLst/>
          </a:prstGeom>
          <a:noFill/>
        </p:spPr>
        <p:txBody>
          <a:bodyPr wrap="square" rtlCol="0">
            <a:spAutoFit/>
          </a:bodyPr>
          <a:lstStyle/>
          <a:p>
            <a:pPr defTabSz="914377">
              <a:lnSpc>
                <a:spcPct val="90000"/>
              </a:lnSpc>
              <a:spcBef>
                <a:spcPts val="800"/>
              </a:spcBef>
              <a:buClr>
                <a:srgbClr val="0076CE"/>
              </a:buClr>
            </a:pPr>
            <a:r>
              <a:rPr lang="en-US" altLang="ja-JP" sz="1467" dirty="0">
                <a:solidFill>
                  <a:srgbClr val="FFFFFF"/>
                </a:solidFill>
                <a:latin typeface="Arial" panose="020B0604020202020204" pitchFamily="34" charset="0"/>
                <a:ea typeface="Meiryo UI" panose="020B0604030504040204" pitchFamily="50" charset="-128"/>
              </a:rPr>
              <a:t>※</a:t>
            </a:r>
            <a:r>
              <a:rPr lang="ja-JP" altLang="en-US" sz="1467" dirty="0">
                <a:solidFill>
                  <a:srgbClr val="FFFFFF"/>
                </a:solidFill>
                <a:latin typeface="Arial" panose="020B0604020202020204" pitchFamily="34" charset="0"/>
                <a:ea typeface="Meiryo UI" panose="020B0604030504040204" pitchFamily="50" charset="-128"/>
              </a:rPr>
              <a:t>利用には有償のソフトウェアオプションライセンスが必要</a:t>
            </a:r>
          </a:p>
        </p:txBody>
      </p:sp>
      <p:pic>
        <p:nvPicPr>
          <p:cNvPr id="2" name="図 1">
            <a:extLst>
              <a:ext uri="{FF2B5EF4-FFF2-40B4-BE49-F238E27FC236}">
                <a16:creationId xmlns:a16="http://schemas.microsoft.com/office/drawing/2014/main" id="{59D5D521-BC0B-40F4-B8B1-D4E35F8AB143}"/>
              </a:ext>
            </a:extLst>
          </p:cNvPr>
          <p:cNvPicPr>
            <a:picLocks noChangeAspect="1"/>
          </p:cNvPicPr>
          <p:nvPr/>
        </p:nvPicPr>
        <p:blipFill>
          <a:blip r:embed="rId7"/>
          <a:stretch>
            <a:fillRect/>
          </a:stretch>
        </p:blipFill>
        <p:spPr>
          <a:xfrm>
            <a:off x="7200537" y="1512020"/>
            <a:ext cx="1775907" cy="1775907"/>
          </a:xfrm>
          <a:prstGeom prst="rect">
            <a:avLst/>
          </a:prstGeom>
        </p:spPr>
      </p:pic>
      <p:pic>
        <p:nvPicPr>
          <p:cNvPr id="4" name="図 3">
            <a:extLst>
              <a:ext uri="{FF2B5EF4-FFF2-40B4-BE49-F238E27FC236}">
                <a16:creationId xmlns:a16="http://schemas.microsoft.com/office/drawing/2014/main" id="{1A216807-FDB9-4FC0-8F0C-D250690A4B66}"/>
              </a:ext>
            </a:extLst>
          </p:cNvPr>
          <p:cNvPicPr>
            <a:picLocks noChangeAspect="1"/>
          </p:cNvPicPr>
          <p:nvPr/>
        </p:nvPicPr>
        <p:blipFill>
          <a:blip r:embed="rId8"/>
          <a:stretch>
            <a:fillRect/>
          </a:stretch>
        </p:blipFill>
        <p:spPr>
          <a:xfrm>
            <a:off x="7838677" y="3177579"/>
            <a:ext cx="1848288" cy="1854368"/>
          </a:xfrm>
          <a:prstGeom prst="rect">
            <a:avLst/>
          </a:prstGeom>
        </p:spPr>
      </p:pic>
      <p:pic>
        <p:nvPicPr>
          <p:cNvPr id="19" name="Picture 63">
            <a:extLst>
              <a:ext uri="{FF2B5EF4-FFF2-40B4-BE49-F238E27FC236}">
                <a16:creationId xmlns:a16="http://schemas.microsoft.com/office/drawing/2014/main" id="{2F4909EB-83C8-4416-9E46-7B83A2D505C6}"/>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38007" y="2367760"/>
            <a:ext cx="4704901" cy="2122481"/>
          </a:xfrm>
          <a:prstGeom prst="rect">
            <a:avLst/>
          </a:prstGeom>
        </p:spPr>
      </p:pic>
    </p:spTree>
    <p:extLst>
      <p:ext uri="{BB962C8B-B14F-4D97-AF65-F5344CB8AC3E}">
        <p14:creationId xmlns:p14="http://schemas.microsoft.com/office/powerpoint/2010/main" val="2128835334"/>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165702"/>
            <a:ext cx="11617325" cy="812595"/>
          </a:xfrm>
        </p:spPr>
        <p:txBody>
          <a:bodyPr/>
          <a:lstStyle/>
          <a:p>
            <a:r>
              <a:rPr lang="ja-JP" altLang="en-US" sz="5867" dirty="0">
                <a:ea typeface="Meiryo UI" panose="020B0604030504040204" pitchFamily="50" charset="-128"/>
              </a:rPr>
              <a:t>旧モデル </a:t>
            </a:r>
            <a:r>
              <a:rPr lang="en-US" altLang="ja-JP" sz="5867" dirty="0">
                <a:ea typeface="Meiryo UI" panose="020B0604030504040204" pitchFamily="50" charset="-128"/>
              </a:rPr>
              <a:t>DD2200</a:t>
            </a:r>
            <a:r>
              <a:rPr lang="ja-JP" altLang="en-US" sz="5867" dirty="0">
                <a:ea typeface="Meiryo UI" panose="020B0604030504040204" pitchFamily="50" charset="-128"/>
              </a:rPr>
              <a:t>との比較</a:t>
            </a:r>
            <a:endParaRPr lang="en-US" sz="5867" dirty="0">
              <a:ea typeface="Meiryo UI" panose="020B0604030504040204" pitchFamily="50" charset="-128"/>
            </a:endParaRPr>
          </a:p>
        </p:txBody>
      </p:sp>
      <p:sp>
        <p:nvSpPr>
          <p:cNvPr id="4" name="テキスト ボックス 3">
            <a:extLst>
              <a:ext uri="{FF2B5EF4-FFF2-40B4-BE49-F238E27FC236}">
                <a16:creationId xmlns:a16="http://schemas.microsoft.com/office/drawing/2014/main" id="{6005CA6B-82E4-4E57-8527-86AE288BAF3D}"/>
              </a:ext>
            </a:extLst>
          </p:cNvPr>
          <p:cNvSpPr txBox="1"/>
          <p:nvPr/>
        </p:nvSpPr>
        <p:spPr>
          <a:xfrm>
            <a:off x="508000" y="5082659"/>
            <a:ext cx="2949575" cy="276999"/>
          </a:xfrm>
          <a:prstGeom prst="rect">
            <a:avLst/>
          </a:prstGeom>
          <a:noFill/>
        </p:spPr>
        <p:txBody>
          <a:bodyPr wrap="square">
            <a:spAutoFit/>
          </a:bodyPr>
          <a:lstStyle/>
          <a:p>
            <a:r>
              <a:rPr lang="ja-JP" altLang="en-US" sz="1200" dirty="0">
                <a:solidFill>
                  <a:schemeClr val="tx2"/>
                </a:solidFill>
                <a:ea typeface="Meiryo UI" panose="020B0604030504040204" pitchFamily="50" charset="-128"/>
              </a:rPr>
              <a:t>ソフトウェア機能と各モデルによる制限事項</a:t>
            </a:r>
            <a:endParaRPr lang="ja-JP" altLang="en-US" sz="1200" dirty="0">
              <a:solidFill>
                <a:schemeClr val="tx2"/>
              </a:solidFill>
            </a:endParaRPr>
          </a:p>
        </p:txBody>
      </p:sp>
    </p:spTree>
    <p:extLst>
      <p:ext uri="{BB962C8B-B14F-4D97-AF65-F5344CB8AC3E}">
        <p14:creationId xmlns:p14="http://schemas.microsoft.com/office/powerpoint/2010/main" val="1779119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60863"/>
          </a:xfrm>
          <a:prstGeom prst="rect">
            <a:avLst/>
          </a:prstGeom>
          <a:solidFill>
            <a:srgbClr val="131222"/>
          </a:soli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endParaRPr kumimoji="0" lang="en-US" sz="2667" err="1">
              <a:solidFill>
                <a:srgbClr val="FFFFFF"/>
              </a:solidFill>
              <a:latin typeface="Arial" panose="020B0604020202020204" pitchFamily="34" charset="0"/>
              <a:ea typeface="Meiryo UI" panose="020B0604030504040204" pitchFamily="50" charset="-128"/>
            </a:endParaRPr>
          </a:p>
        </p:txBody>
      </p:sp>
      <p:pic>
        <p:nvPicPr>
          <p:cNvPr id="15" name="Picture 14"/>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0" y="2863"/>
            <a:ext cx="12192000" cy="6858000"/>
          </a:xfrm>
          <a:prstGeom prst="rect">
            <a:avLst/>
          </a:prstGeom>
        </p:spPr>
      </p:pic>
      <p:sp>
        <p:nvSpPr>
          <p:cNvPr id="20" name="Rectangle 19" hidden="1"/>
          <p:cNvSpPr/>
          <p:nvPr/>
        </p:nvSpPr>
        <p:spPr>
          <a:xfrm>
            <a:off x="0" y="-3048"/>
            <a:ext cx="12192000" cy="6864096"/>
          </a:xfrm>
          <a:custGeom>
            <a:avLst/>
            <a:gdLst>
              <a:gd name="connsiteX0" fmla="*/ 0 w 9161084"/>
              <a:gd name="connsiteY0" fmla="*/ 0 h 1828761"/>
              <a:gd name="connsiteX1" fmla="*/ 9161084 w 9161084"/>
              <a:gd name="connsiteY1" fmla="*/ 0 h 1828761"/>
              <a:gd name="connsiteX2" fmla="*/ 9161084 w 9161084"/>
              <a:gd name="connsiteY2" fmla="*/ 1828761 h 1828761"/>
              <a:gd name="connsiteX3" fmla="*/ 0 w 9161084"/>
              <a:gd name="connsiteY3" fmla="*/ 1828761 h 1828761"/>
              <a:gd name="connsiteX4" fmla="*/ 0 w 9161084"/>
              <a:gd name="connsiteY4" fmla="*/ 0 h 1828761"/>
              <a:gd name="connsiteX5" fmla="*/ 0 w 9161084"/>
              <a:gd name="connsiteY5" fmla="*/ 0 h 1836999"/>
              <a:gd name="connsiteX6" fmla="*/ 0 w 9161084"/>
              <a:gd name="connsiteY6" fmla="*/ 0 h 1836999"/>
              <a:gd name="connsiteX7" fmla="*/ 0 w 9161084"/>
              <a:gd name="connsiteY7" fmla="*/ 0 h 1836999"/>
              <a:gd name="connsiteX8" fmla="*/ 0 w 9161084"/>
              <a:gd name="connsiteY8" fmla="*/ 0 h 183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084" h="1828761">
                <a:moveTo>
                  <a:pt x="0" y="0"/>
                </a:moveTo>
                <a:lnTo>
                  <a:pt x="9161084" y="0"/>
                </a:lnTo>
                <a:lnTo>
                  <a:pt x="9161084" y="1828761"/>
                </a:lnTo>
                <a:lnTo>
                  <a:pt x="0" y="1828761"/>
                </a:lnTo>
                <a:lnTo>
                  <a:pt x="0" y="0"/>
                </a:lnTo>
                <a:close/>
              </a:path>
            </a:pathLst>
          </a:custGeom>
          <a:gradFill flip="none" rotWithShape="1">
            <a:gsLst>
              <a:gs pos="35000">
                <a:schemeClr val="bg2">
                  <a:alpha val="35000"/>
                </a:schemeClr>
              </a:gs>
              <a:gs pos="100000">
                <a:schemeClr val="bg2">
                  <a:alpha val="0"/>
                </a:schemeClr>
              </a:gs>
            </a:gsLst>
            <a:lin ang="16200000" scaled="1"/>
          </a:gra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endParaRPr kumimoji="0" lang="en-US" sz="2667" err="1">
              <a:solidFill>
                <a:srgbClr val="FFFFFF"/>
              </a:solidFill>
              <a:latin typeface="Arial"/>
            </a:endParaRPr>
          </a:p>
        </p:txBody>
      </p:sp>
      <p:sp>
        <p:nvSpPr>
          <p:cNvPr id="35" name="Rectangle 34"/>
          <p:cNvSpPr/>
          <p:nvPr/>
        </p:nvSpPr>
        <p:spPr>
          <a:xfrm>
            <a:off x="381685" y="583080"/>
            <a:ext cx="11428632" cy="748988"/>
          </a:xfrm>
          <a:prstGeom prst="rect">
            <a:avLst/>
          </a:prstGeom>
        </p:spPr>
        <p:txBody>
          <a:bodyPr wrap="square">
            <a:spAutoFit/>
          </a:bodyPr>
          <a:lstStyle/>
          <a:p>
            <a:pPr algn="ctr" defTabSz="609585"/>
            <a:r>
              <a:rPr kumimoji="0" lang="en-US" altLang="ja-JP" sz="4267" dirty="0" err="1">
                <a:solidFill>
                  <a:srgbClr val="FFFFFF"/>
                </a:solidFill>
                <a:latin typeface="Arial" panose="020B0604020202020204" pitchFamily="34" charset="0"/>
                <a:ea typeface="Meiryo UI" panose="020B0604030504040204" pitchFamily="50" charset="-128"/>
              </a:rPr>
              <a:t>PowerProtect</a:t>
            </a:r>
            <a:r>
              <a:rPr kumimoji="0" lang="en-US" altLang="ja-JP" sz="4267" dirty="0">
                <a:solidFill>
                  <a:srgbClr val="FFFFFF"/>
                </a:solidFill>
                <a:latin typeface="Arial" panose="020B0604020202020204" pitchFamily="34" charset="0"/>
                <a:ea typeface="Meiryo UI" panose="020B0604030504040204" pitchFamily="50" charset="-128"/>
              </a:rPr>
              <a:t> DD3300</a:t>
            </a:r>
            <a:endParaRPr kumimoji="0" lang="ja-JP" altLang="en-US" sz="4267" dirty="0">
              <a:solidFill>
                <a:srgbClr val="FFFFFF"/>
              </a:solidFill>
              <a:latin typeface="Arial" panose="020B0604020202020204" pitchFamily="34" charset="0"/>
              <a:ea typeface="Meiryo UI" panose="020B0604030504040204" pitchFamily="50" charset="-128"/>
            </a:endParaRPr>
          </a:p>
        </p:txBody>
      </p:sp>
      <p:pic>
        <p:nvPicPr>
          <p:cNvPr id="26"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05951" y="5349585"/>
            <a:ext cx="3780099" cy="738563"/>
          </a:xfrm>
          <a:prstGeom prst="rect">
            <a:avLst/>
          </a:prstGeom>
        </p:spPr>
      </p:pic>
      <p:sp>
        <p:nvSpPr>
          <p:cNvPr id="27" name="Rectangle 10"/>
          <p:cNvSpPr/>
          <p:nvPr/>
        </p:nvSpPr>
        <p:spPr>
          <a:xfrm>
            <a:off x="381685" y="4829200"/>
            <a:ext cx="11428632" cy="461665"/>
          </a:xfrm>
          <a:prstGeom prst="rect">
            <a:avLst/>
          </a:prstGeom>
        </p:spPr>
        <p:txBody>
          <a:bodyPr wrap="square">
            <a:spAutoFit/>
          </a:bodyPr>
          <a:lstStyle/>
          <a:p>
            <a:pPr algn="ctr" defTabSz="609585"/>
            <a:r>
              <a:rPr kumimoji="0" lang="en-US" altLang="ja-JP" sz="2400" dirty="0">
                <a:solidFill>
                  <a:srgbClr val="FFFFFF"/>
                </a:solidFill>
                <a:latin typeface="Arial" panose="020B0604020202020204" pitchFamily="34" charset="0"/>
                <a:ea typeface="Meiryo UI" panose="020B0604030504040204" pitchFamily="50" charset="-128"/>
              </a:rPr>
              <a:t>Data Domain DD2200</a:t>
            </a:r>
            <a:r>
              <a:rPr kumimoji="0" lang="ja-JP" altLang="en-US" sz="2400" dirty="0">
                <a:solidFill>
                  <a:srgbClr val="FFFFFF"/>
                </a:solidFill>
                <a:latin typeface="Arial" panose="020B0604020202020204" pitchFamily="34" charset="0"/>
                <a:ea typeface="Meiryo UI" panose="020B0604030504040204" pitchFamily="50" charset="-128"/>
              </a:rPr>
              <a:t>との比較</a:t>
            </a:r>
          </a:p>
        </p:txBody>
      </p:sp>
      <p:sp>
        <p:nvSpPr>
          <p:cNvPr id="28" name="Rectangle 16"/>
          <p:cNvSpPr/>
          <p:nvPr/>
        </p:nvSpPr>
        <p:spPr>
          <a:xfrm>
            <a:off x="5145567" y="2994295"/>
            <a:ext cx="1924512" cy="461665"/>
          </a:xfrm>
          <a:prstGeom prst="rect">
            <a:avLst/>
          </a:prstGeom>
        </p:spPr>
        <p:txBody>
          <a:bodyPr wrap="square">
            <a:spAutoFit/>
          </a:bodyPr>
          <a:lstStyle/>
          <a:p>
            <a:pPr algn="ctr" defTabSz="914377"/>
            <a:r>
              <a:rPr kumimoji="0" lang="ja-JP" altLang="en-US" sz="2400">
                <a:solidFill>
                  <a:srgbClr val="3BC0FF"/>
                </a:solidFill>
                <a:latin typeface="Arial" panose="020B0604020202020204" pitchFamily="34" charset="0"/>
                <a:ea typeface="Meiryo UI" panose="020B0604030504040204" pitchFamily="50" charset="-128"/>
              </a:rPr>
              <a:t>クラウド対応</a:t>
            </a:r>
            <a:endParaRPr kumimoji="0" lang="ja-JP" altLang="en-US" sz="2400" dirty="0">
              <a:solidFill>
                <a:srgbClr val="3BC0FF"/>
              </a:solidFill>
              <a:latin typeface="Arial" panose="020B0604020202020204" pitchFamily="34" charset="0"/>
              <a:ea typeface="Meiryo UI" panose="020B0604030504040204" pitchFamily="50" charset="-128"/>
            </a:endParaRPr>
          </a:p>
        </p:txBody>
      </p:sp>
      <p:sp>
        <p:nvSpPr>
          <p:cNvPr id="29" name="Rectangle 17"/>
          <p:cNvSpPr/>
          <p:nvPr/>
        </p:nvSpPr>
        <p:spPr>
          <a:xfrm>
            <a:off x="7706095" y="2994295"/>
            <a:ext cx="3463205" cy="461665"/>
          </a:xfrm>
          <a:prstGeom prst="rect">
            <a:avLst/>
          </a:prstGeom>
        </p:spPr>
        <p:txBody>
          <a:bodyPr wrap="square">
            <a:spAutoFit/>
          </a:bodyPr>
          <a:lstStyle/>
          <a:p>
            <a:pPr algn="ctr" defTabSz="914377"/>
            <a:r>
              <a:rPr kumimoji="0" lang="en-US" altLang="ja-JP" sz="2400">
                <a:solidFill>
                  <a:srgbClr val="3BC0FF"/>
                </a:solidFill>
                <a:latin typeface="Arial" panose="020B0604020202020204" pitchFamily="34" charset="0"/>
                <a:ea typeface="Meiryo UI" panose="020B0604030504040204" pitchFamily="50" charset="-128"/>
              </a:rPr>
              <a:t>5.6</a:t>
            </a:r>
            <a:r>
              <a:rPr kumimoji="0" lang="ja-JP" altLang="en-US" sz="2400">
                <a:solidFill>
                  <a:srgbClr val="3BC0FF"/>
                </a:solidFill>
                <a:latin typeface="Arial" panose="020B0604020202020204" pitchFamily="34" charset="0"/>
                <a:ea typeface="Meiryo UI" panose="020B0604030504040204" pitchFamily="50" charset="-128"/>
              </a:rPr>
              <a:t>倍以上の拡張性</a:t>
            </a:r>
            <a:endParaRPr kumimoji="0" lang="ja-JP" altLang="en-US" sz="2400" dirty="0">
              <a:solidFill>
                <a:srgbClr val="3BC0FF"/>
              </a:solidFill>
              <a:latin typeface="Arial" panose="020B0604020202020204" pitchFamily="34" charset="0"/>
              <a:ea typeface="Meiryo UI" panose="020B0604030504040204" pitchFamily="50" charset="-128"/>
            </a:endParaRPr>
          </a:p>
        </p:txBody>
      </p:sp>
      <p:sp>
        <p:nvSpPr>
          <p:cNvPr id="30" name="TextBox 18"/>
          <p:cNvSpPr txBox="1"/>
          <p:nvPr/>
        </p:nvSpPr>
        <p:spPr>
          <a:xfrm>
            <a:off x="1246847" y="3684752"/>
            <a:ext cx="2970504" cy="579646"/>
          </a:xfrm>
          <a:prstGeom prst="rect">
            <a:avLst/>
          </a:prstGeom>
          <a:noFill/>
        </p:spPr>
        <p:txBody>
          <a:bodyPr wrap="square" rtlCol="0">
            <a:spAutoFit/>
          </a:bodyPr>
          <a:lstStyle/>
          <a:p>
            <a:pPr algn="ctr" defTabSz="914377">
              <a:lnSpc>
                <a:spcPts val="1867"/>
              </a:lnSpc>
              <a:spcBef>
                <a:spcPct val="0"/>
              </a:spcBef>
              <a:spcAft>
                <a:spcPts val="933"/>
              </a:spcAft>
              <a:buClr>
                <a:srgbClr val="007DB8"/>
              </a:buClr>
            </a:pPr>
            <a:r>
              <a:rPr kumimoji="0" lang="en-US" altLang="ja-JP" sz="2133">
                <a:solidFill>
                  <a:srgbClr val="F2AF00"/>
                </a:solidFill>
                <a:latin typeface="Arial" panose="020B0604020202020204" pitchFamily="34" charset="0"/>
                <a:ea typeface="Meiryo UI" panose="020B0604030504040204" pitchFamily="50" charset="-128"/>
              </a:rPr>
              <a:t>7.0 TB/</a:t>
            </a:r>
            <a:r>
              <a:rPr kumimoji="0" lang="ja-JP" altLang="en-US" sz="2133">
                <a:solidFill>
                  <a:srgbClr val="F2AF00"/>
                </a:solidFill>
                <a:latin typeface="Arial" panose="020B0604020202020204" pitchFamily="34" charset="0"/>
                <a:ea typeface="Meiryo UI" panose="020B0604030504040204" pitchFamily="50" charset="-128"/>
              </a:rPr>
              <a:t>時</a:t>
            </a:r>
            <a:br>
              <a:rPr kumimoji="0" lang="ja-JP" altLang="en-US" sz="2133">
                <a:solidFill>
                  <a:srgbClr val="F2AF00"/>
                </a:solidFill>
                <a:latin typeface="Arial" panose="020B0604020202020204" pitchFamily="34" charset="0"/>
                <a:ea typeface="Meiryo UI" panose="020B0604030504040204" pitchFamily="50" charset="-128"/>
              </a:rPr>
            </a:br>
            <a:r>
              <a:rPr kumimoji="0" lang="en-US" altLang="ja-JP" sz="1600" i="1">
                <a:solidFill>
                  <a:srgbClr val="FFFFFF"/>
                </a:solidFill>
                <a:latin typeface="Arial" panose="020B0604020202020204" pitchFamily="34" charset="0"/>
                <a:ea typeface="Meiryo UI" panose="020B0604030504040204" pitchFamily="50" charset="-128"/>
              </a:rPr>
              <a:t>DD Boost</a:t>
            </a:r>
            <a:r>
              <a:rPr kumimoji="0" lang="ja-JP" altLang="en-US" sz="1600" i="1">
                <a:solidFill>
                  <a:srgbClr val="FFFFFF"/>
                </a:solidFill>
                <a:latin typeface="Arial" panose="020B0604020202020204" pitchFamily="34" charset="0"/>
                <a:ea typeface="Meiryo UI" panose="020B0604030504040204" pitchFamily="50" charset="-128"/>
              </a:rPr>
              <a:t>使用時</a:t>
            </a:r>
            <a:endParaRPr kumimoji="0" lang="ja-JP" altLang="en-US" sz="1600" i="1" dirty="0">
              <a:solidFill>
                <a:srgbClr val="FFFFFF"/>
              </a:solidFill>
              <a:latin typeface="Arial" panose="020B0604020202020204" pitchFamily="34" charset="0"/>
              <a:ea typeface="Meiryo UI" panose="020B0604030504040204" pitchFamily="50" charset="-128"/>
            </a:endParaRPr>
          </a:p>
        </p:txBody>
      </p:sp>
      <p:sp>
        <p:nvSpPr>
          <p:cNvPr id="31" name="TextBox 20"/>
          <p:cNvSpPr txBox="1"/>
          <p:nvPr/>
        </p:nvSpPr>
        <p:spPr>
          <a:xfrm>
            <a:off x="4506217" y="3684753"/>
            <a:ext cx="3203208" cy="878510"/>
          </a:xfrm>
          <a:prstGeom prst="rect">
            <a:avLst/>
          </a:prstGeom>
          <a:noFill/>
        </p:spPr>
        <p:txBody>
          <a:bodyPr wrap="square" rtlCol="0">
            <a:spAutoFit/>
          </a:bodyPr>
          <a:lstStyle/>
          <a:p>
            <a:pPr algn="ctr" defTabSz="914377">
              <a:lnSpc>
                <a:spcPts val="2133"/>
              </a:lnSpc>
              <a:spcBef>
                <a:spcPct val="0"/>
              </a:spcBef>
              <a:spcAft>
                <a:spcPts val="1067"/>
              </a:spcAft>
              <a:buClr>
                <a:srgbClr val="007DB8"/>
              </a:buClr>
            </a:pPr>
            <a:r>
              <a:rPr kumimoji="0" lang="en-US" altLang="ja-JP" sz="2133" dirty="0">
                <a:solidFill>
                  <a:srgbClr val="F2AF00"/>
                </a:solidFill>
                <a:latin typeface="Arial" panose="020B0604020202020204" pitchFamily="34" charset="0"/>
                <a:ea typeface="Meiryo UI" panose="020B0604030504040204" pitchFamily="50" charset="-128"/>
              </a:rPr>
              <a:t>DD Cloud Tier</a:t>
            </a:r>
            <a:r>
              <a:rPr kumimoji="0" lang="ja-JP" altLang="en-US" sz="2133" dirty="0">
                <a:solidFill>
                  <a:srgbClr val="F2AF00"/>
                </a:solidFill>
                <a:latin typeface="Arial" panose="020B0604020202020204" pitchFamily="34" charset="0"/>
                <a:ea typeface="Meiryo UI" panose="020B0604030504040204" pitchFamily="50" charset="-128"/>
              </a:rPr>
              <a:t>のサポート</a:t>
            </a:r>
            <a:br>
              <a:rPr kumimoji="0" lang="ja-JP" altLang="en-US" sz="2133" dirty="0">
                <a:solidFill>
                  <a:srgbClr val="444444"/>
                </a:solidFill>
                <a:latin typeface="Arial" panose="020B0604020202020204" pitchFamily="34" charset="0"/>
                <a:ea typeface="Meiryo UI" panose="020B0604030504040204" pitchFamily="50" charset="-128"/>
              </a:rPr>
            </a:br>
            <a:r>
              <a:rPr kumimoji="0" lang="ja-JP" altLang="en-US" sz="1600" i="1" dirty="0">
                <a:solidFill>
                  <a:srgbClr val="FFFFFF"/>
                </a:solidFill>
                <a:latin typeface="Arial" panose="020B0604020202020204" pitchFamily="34" charset="0"/>
                <a:ea typeface="Meiryo UI" panose="020B0604030504040204" pitchFamily="50" charset="-128"/>
              </a:rPr>
              <a:t>クラウドでの長期保存を</a:t>
            </a:r>
            <a:br>
              <a:rPr kumimoji="0" lang="en-US" altLang="ja-JP" sz="1600" i="1" dirty="0">
                <a:solidFill>
                  <a:srgbClr val="FFFFFF"/>
                </a:solidFill>
                <a:latin typeface="Arial" panose="020B0604020202020204" pitchFamily="34" charset="0"/>
                <a:ea typeface="Meiryo UI" panose="020B0604030504040204" pitchFamily="50" charset="-128"/>
              </a:rPr>
            </a:br>
            <a:r>
              <a:rPr kumimoji="0" lang="ja-JP" altLang="en-US" sz="1600" i="1" dirty="0">
                <a:solidFill>
                  <a:srgbClr val="FFFFFF"/>
                </a:solidFill>
                <a:latin typeface="Arial" panose="020B0604020202020204" pitchFamily="34" charset="0"/>
                <a:ea typeface="Meiryo UI" panose="020B0604030504040204" pitchFamily="50" charset="-128"/>
              </a:rPr>
              <a:t>エントリーモデルでもサポート</a:t>
            </a:r>
          </a:p>
        </p:txBody>
      </p:sp>
      <p:sp>
        <p:nvSpPr>
          <p:cNvPr id="32" name="TextBox 21"/>
          <p:cNvSpPr txBox="1"/>
          <p:nvPr/>
        </p:nvSpPr>
        <p:spPr>
          <a:xfrm>
            <a:off x="7534933" y="3684752"/>
            <a:ext cx="3805528" cy="609206"/>
          </a:xfrm>
          <a:prstGeom prst="rect">
            <a:avLst/>
          </a:prstGeom>
          <a:noFill/>
        </p:spPr>
        <p:txBody>
          <a:bodyPr wrap="square" rtlCol="0">
            <a:spAutoFit/>
          </a:bodyPr>
          <a:lstStyle/>
          <a:p>
            <a:pPr algn="ctr" defTabSz="914377">
              <a:lnSpc>
                <a:spcPts val="2133"/>
              </a:lnSpc>
              <a:spcBef>
                <a:spcPct val="0"/>
              </a:spcBef>
              <a:spcAft>
                <a:spcPts val="1067"/>
              </a:spcAft>
              <a:buClr>
                <a:srgbClr val="007DB8"/>
              </a:buClr>
            </a:pPr>
            <a:r>
              <a:rPr kumimoji="0" lang="ja-JP" altLang="en-US" sz="2133" dirty="0">
                <a:solidFill>
                  <a:srgbClr val="F2AF00"/>
                </a:solidFill>
                <a:latin typeface="Arial" panose="020B0604020202020204" pitchFamily="34" charset="0"/>
                <a:ea typeface="Meiryo UI" panose="020B0604030504040204" pitchFamily="50" charset="-128"/>
              </a:rPr>
              <a:t>最大</a:t>
            </a:r>
            <a:r>
              <a:rPr kumimoji="0" lang="en-US" altLang="ja-JP" sz="2133" dirty="0">
                <a:solidFill>
                  <a:srgbClr val="F2AF00"/>
                </a:solidFill>
                <a:latin typeface="Arial" panose="020B0604020202020204" pitchFamily="34" charset="0"/>
                <a:ea typeface="Meiryo UI" panose="020B0604030504040204" pitchFamily="50" charset="-128"/>
              </a:rPr>
              <a:t>4.8 PB</a:t>
            </a:r>
            <a:br>
              <a:rPr kumimoji="0" lang="ja-JP" altLang="en-US" sz="2133" dirty="0">
                <a:solidFill>
                  <a:srgbClr val="444444"/>
                </a:solidFill>
                <a:latin typeface="Arial" panose="020B0604020202020204" pitchFamily="34" charset="0"/>
                <a:ea typeface="Meiryo UI" panose="020B0604030504040204" pitchFamily="50" charset="-128"/>
              </a:rPr>
            </a:br>
            <a:r>
              <a:rPr kumimoji="0" lang="ja-JP" altLang="en-US" sz="1600" i="1" dirty="0">
                <a:solidFill>
                  <a:srgbClr val="FFFFFF"/>
                </a:solidFill>
                <a:latin typeface="Arial" panose="020B0604020202020204" pitchFamily="34" charset="0"/>
                <a:ea typeface="Meiryo UI" panose="020B0604030504040204" pitchFamily="50" charset="-128"/>
              </a:rPr>
              <a:t>クラウド活用時の最大論理容量</a:t>
            </a:r>
          </a:p>
        </p:txBody>
      </p:sp>
      <p:cxnSp>
        <p:nvCxnSpPr>
          <p:cNvPr id="33" name="Straight Connector 22"/>
          <p:cNvCxnSpPr/>
          <p:nvPr/>
        </p:nvCxnSpPr>
        <p:spPr>
          <a:xfrm>
            <a:off x="8161249" y="3585744"/>
            <a:ext cx="2552896" cy="0"/>
          </a:xfrm>
          <a:prstGeom prst="line">
            <a:avLst/>
          </a:prstGeom>
          <a:ln w="12700" cmpd="sng">
            <a:solidFill>
              <a:srgbClr val="FFFFFF">
                <a:alpha val="30000"/>
              </a:srgbClr>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23"/>
          <p:cNvCxnSpPr/>
          <p:nvPr/>
        </p:nvCxnSpPr>
        <p:spPr>
          <a:xfrm>
            <a:off x="4831373" y="3585744"/>
            <a:ext cx="2552896" cy="0"/>
          </a:xfrm>
          <a:prstGeom prst="line">
            <a:avLst/>
          </a:prstGeom>
          <a:ln w="12700" cmpd="sng">
            <a:solidFill>
              <a:srgbClr val="FFFFFF">
                <a:alpha val="30000"/>
              </a:srgbClr>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24"/>
          <p:cNvCxnSpPr/>
          <p:nvPr/>
        </p:nvCxnSpPr>
        <p:spPr>
          <a:xfrm>
            <a:off x="1455649" y="3585744"/>
            <a:ext cx="2552896" cy="0"/>
          </a:xfrm>
          <a:prstGeom prst="line">
            <a:avLst/>
          </a:prstGeom>
          <a:ln w="12700" cmpd="sng">
            <a:solidFill>
              <a:srgbClr val="FFFFFF">
                <a:alpha val="30000"/>
              </a:srgbClr>
            </a:solidFill>
          </a:ln>
          <a:effectLst/>
        </p:spPr>
        <p:style>
          <a:lnRef idx="2">
            <a:schemeClr val="accent1"/>
          </a:lnRef>
          <a:fillRef idx="0">
            <a:schemeClr val="accent1"/>
          </a:fillRef>
          <a:effectRef idx="1">
            <a:schemeClr val="accent1"/>
          </a:effectRef>
          <a:fontRef idx="minor">
            <a:schemeClr val="tx1"/>
          </a:fontRef>
        </p:style>
      </p:cxnSp>
      <p:sp>
        <p:nvSpPr>
          <p:cNvPr id="39" name="Rectangle 25"/>
          <p:cNvSpPr/>
          <p:nvPr/>
        </p:nvSpPr>
        <p:spPr>
          <a:xfrm>
            <a:off x="1046343" y="2994296"/>
            <a:ext cx="3463205" cy="461665"/>
          </a:xfrm>
          <a:prstGeom prst="rect">
            <a:avLst/>
          </a:prstGeom>
        </p:spPr>
        <p:txBody>
          <a:bodyPr wrap="square">
            <a:spAutoFit/>
          </a:bodyPr>
          <a:lstStyle/>
          <a:p>
            <a:pPr algn="ctr" defTabSz="914377"/>
            <a:r>
              <a:rPr kumimoji="0" lang="en-US" altLang="ja-JP" sz="2400">
                <a:solidFill>
                  <a:srgbClr val="3BC0FF"/>
                </a:solidFill>
                <a:latin typeface="Arial" panose="020B0604020202020204" pitchFamily="34" charset="0"/>
                <a:ea typeface="Meiryo UI" panose="020B0604030504040204" pitchFamily="50" charset="-128"/>
              </a:rPr>
              <a:t>1.5</a:t>
            </a:r>
            <a:r>
              <a:rPr kumimoji="0" lang="ja-JP" altLang="en-US" sz="2400">
                <a:solidFill>
                  <a:srgbClr val="3BC0FF"/>
                </a:solidFill>
                <a:latin typeface="Arial" panose="020B0604020202020204" pitchFamily="34" charset="0"/>
                <a:ea typeface="Meiryo UI" panose="020B0604030504040204" pitchFamily="50" charset="-128"/>
              </a:rPr>
              <a:t>倍高速</a:t>
            </a:r>
            <a:endParaRPr kumimoji="0" lang="ja-JP" altLang="en-US" sz="2400" dirty="0">
              <a:solidFill>
                <a:srgbClr val="3BC0FF"/>
              </a:solidFill>
              <a:latin typeface="Arial" panose="020B0604020202020204" pitchFamily="34" charset="0"/>
              <a:ea typeface="Meiryo UI" panose="020B0604030504040204" pitchFamily="50" charset="-128"/>
            </a:endParaRPr>
          </a:p>
        </p:txBody>
      </p:sp>
      <p:sp>
        <p:nvSpPr>
          <p:cNvPr id="3" name="角丸四角形 2"/>
          <p:cNvSpPr/>
          <p:nvPr/>
        </p:nvSpPr>
        <p:spPr>
          <a:xfrm>
            <a:off x="6722593" y="5950854"/>
            <a:ext cx="1438656" cy="322001"/>
          </a:xfrm>
          <a:prstGeom prst="roundRect">
            <a:avLst>
              <a:gd name="adj" fmla="val 38363"/>
            </a:avLst>
          </a:prstGeom>
          <a:solidFill>
            <a:srgbClr val="FF0000"/>
          </a:solidFill>
          <a:ln w="12700" cmpd="sng">
            <a:noFill/>
          </a:ln>
          <a:effectLst/>
        </p:spPr>
        <p:txBody>
          <a:bodyPr wrap="square" lIns="108000" tIns="108000" rIns="108000" bIns="108000" rtlCol="0" anchor="ctr">
            <a:noAutofit/>
          </a:bodyPr>
          <a:lstStyle/>
          <a:p>
            <a:pPr algn="ctr" defTabSz="914377">
              <a:lnSpc>
                <a:spcPct val="90000"/>
              </a:lnSpc>
              <a:spcBef>
                <a:spcPts val="800"/>
              </a:spcBef>
            </a:pPr>
            <a:r>
              <a:rPr lang="ja-JP" altLang="en-US" dirty="0">
                <a:solidFill>
                  <a:srgbClr val="FFFFFF"/>
                </a:solidFill>
                <a:latin typeface="Arial" panose="020B0604020202020204" pitchFamily="34" charset="0"/>
                <a:ea typeface="Meiryo UI" panose="020B0604030504040204" pitchFamily="50" charset="-128"/>
              </a:rPr>
              <a:t>販売終了</a:t>
            </a:r>
          </a:p>
        </p:txBody>
      </p:sp>
      <p:pic>
        <p:nvPicPr>
          <p:cNvPr id="21" name="Picture 4">
            <a:extLst>
              <a:ext uri="{FF2B5EF4-FFF2-40B4-BE49-F238E27FC236}">
                <a16:creationId xmlns:a16="http://schemas.microsoft.com/office/drawing/2014/main" id="{32F1B585-09E0-45F0-9EA8-E21841A2B21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pic>
        <p:nvPicPr>
          <p:cNvPr id="36" name="Picture 63">
            <a:extLst>
              <a:ext uri="{FF2B5EF4-FFF2-40B4-BE49-F238E27FC236}">
                <a16:creationId xmlns:a16="http://schemas.microsoft.com/office/drawing/2014/main" id="{E9649775-40A6-4D58-B5E6-4A5EC40B642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917976" y="894766"/>
            <a:ext cx="6356049" cy="2867349"/>
          </a:xfrm>
          <a:prstGeom prst="rect">
            <a:avLst/>
          </a:prstGeom>
        </p:spPr>
      </p:pic>
      <p:sp>
        <p:nvSpPr>
          <p:cNvPr id="40" name="TextBox 19">
            <a:extLst>
              <a:ext uri="{FF2B5EF4-FFF2-40B4-BE49-F238E27FC236}">
                <a16:creationId xmlns:a16="http://schemas.microsoft.com/office/drawing/2014/main" id="{A7B3C99C-4728-44F0-9813-1159947DDF30}"/>
              </a:ext>
            </a:extLst>
          </p:cNvPr>
          <p:cNvSpPr txBox="1"/>
          <p:nvPr/>
        </p:nvSpPr>
        <p:spPr>
          <a:xfrm>
            <a:off x="5198058" y="6697379"/>
            <a:ext cx="48090"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defTabSz="914377">
              <a:lnSpc>
                <a:spcPct val="90000"/>
              </a:lnSpc>
              <a:buClr>
                <a:srgbClr val="0076CE"/>
              </a:buClr>
            </a:pPr>
            <a:fld id="{58EC7406-F4CC-4ABF-902E-2AF4E70E5C0F}" type="slidenum">
              <a:rPr kumimoji="0" lang="en-US" sz="667">
                <a:solidFill>
                  <a:srgbClr val="808080"/>
                </a:solidFill>
                <a:latin typeface="Arial" panose="020B0604020202020204" pitchFamily="34" charset="0"/>
              </a:rPr>
              <a:pPr algn="r" defTabSz="914377">
                <a:lnSpc>
                  <a:spcPct val="90000"/>
                </a:lnSpc>
                <a:buClr>
                  <a:srgbClr val="0076CE"/>
                </a:buClr>
              </a:pPr>
              <a:t>13</a:t>
            </a:fld>
            <a:endParaRPr kumimoji="0" lang="en-US" sz="667" dirty="0" err="1">
              <a:solidFill>
                <a:srgbClr val="808080"/>
              </a:solidFill>
              <a:latin typeface="Arial" panose="020B0604020202020204" pitchFamily="34" charset="0"/>
            </a:endParaRPr>
          </a:p>
        </p:txBody>
      </p:sp>
    </p:spTree>
    <p:extLst>
      <p:ext uri="{BB962C8B-B14F-4D97-AF65-F5344CB8AC3E}">
        <p14:creationId xmlns:p14="http://schemas.microsoft.com/office/powerpoint/2010/main" val="77824508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0" presetClass="path" presetSubtype="0" accel="50000" decel="50000" fill="hold" nodeType="withEffect">
                                  <p:stCondLst>
                                    <p:cond delay="0"/>
                                  </p:stCondLst>
                                  <p:childTnLst>
                                    <p:animMotion origin="layout" path="M 0 0 L 0 -0.25247" pathEditMode="relative" ptsTypes="AA">
                                      <p:cBhvr>
                                        <p:cTn id="6" dur="2000" fill="hold"/>
                                        <p:tgtEl>
                                          <p:spTgt spid="15"/>
                                        </p:tgtEl>
                                        <p:attrNameLst>
                                          <p:attrName>ppt_x</p:attrName>
                                          <p:attrName>ppt_y</p:attrName>
                                        </p:attrNameLst>
                                      </p:cBhvr>
                                    </p:animMotion>
                                  </p:childTnLst>
                                </p:cTn>
                              </p:par>
                              <p:par>
                                <p:cTn id="7" presetID="2" presetClass="entr" presetSubtype="4" accel="50000" decel="5000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anim calcmode="lin" valueType="num">
                                      <p:cBhvr additive="base">
                                        <p:cTn id="9" dur="1000" fill="hold"/>
                                        <p:tgtEl>
                                          <p:spTgt spid="30"/>
                                        </p:tgtEl>
                                        <p:attrNameLst>
                                          <p:attrName>ppt_x</p:attrName>
                                        </p:attrNameLst>
                                      </p:cBhvr>
                                      <p:tavLst>
                                        <p:tav tm="0">
                                          <p:val>
                                            <p:strVal val="#ppt_x"/>
                                          </p:val>
                                        </p:tav>
                                        <p:tav tm="100000">
                                          <p:val>
                                            <p:strVal val="#ppt_x"/>
                                          </p:val>
                                        </p:tav>
                                      </p:tavLst>
                                    </p:anim>
                                    <p:anim calcmode="lin" valueType="num">
                                      <p:cBhvr additive="base">
                                        <p:cTn id="10" dur="1000" fill="hold"/>
                                        <p:tgtEl>
                                          <p:spTgt spid="30"/>
                                        </p:tgtEl>
                                        <p:attrNameLst>
                                          <p:attrName>ppt_y</p:attrName>
                                        </p:attrNameLst>
                                      </p:cBhvr>
                                      <p:tavLst>
                                        <p:tav tm="0">
                                          <p:val>
                                            <p:strVal val="1+#ppt_h/2"/>
                                          </p:val>
                                        </p:tav>
                                        <p:tav tm="100000">
                                          <p:val>
                                            <p:strVal val="#ppt_y"/>
                                          </p:val>
                                        </p:tav>
                                      </p:tavLst>
                                    </p:anim>
                                  </p:childTnLst>
                                </p:cTn>
                              </p:par>
                              <p:par>
                                <p:cTn id="11" presetID="2" presetClass="entr" presetSubtype="4" accel="50000" decel="50000" fill="hold" grpId="0" nodeType="with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1000" fill="hold"/>
                                        <p:tgtEl>
                                          <p:spTgt spid="31"/>
                                        </p:tgtEl>
                                        <p:attrNameLst>
                                          <p:attrName>ppt_x</p:attrName>
                                        </p:attrNameLst>
                                      </p:cBhvr>
                                      <p:tavLst>
                                        <p:tav tm="0">
                                          <p:val>
                                            <p:strVal val="#ppt_x"/>
                                          </p:val>
                                        </p:tav>
                                        <p:tav tm="100000">
                                          <p:val>
                                            <p:strVal val="#ppt_x"/>
                                          </p:val>
                                        </p:tav>
                                      </p:tavLst>
                                    </p:anim>
                                    <p:anim calcmode="lin" valueType="num">
                                      <p:cBhvr additive="base">
                                        <p:cTn id="14" dur="1000" fill="hold"/>
                                        <p:tgtEl>
                                          <p:spTgt spid="31"/>
                                        </p:tgtEl>
                                        <p:attrNameLst>
                                          <p:attrName>ppt_y</p:attrName>
                                        </p:attrNameLst>
                                      </p:cBhvr>
                                      <p:tavLst>
                                        <p:tav tm="0">
                                          <p:val>
                                            <p:strVal val="1+#ppt_h/2"/>
                                          </p:val>
                                        </p:tav>
                                        <p:tav tm="100000">
                                          <p:val>
                                            <p:strVal val="#ppt_y"/>
                                          </p:val>
                                        </p:tav>
                                      </p:tavLst>
                                    </p:anim>
                                  </p:childTnLst>
                                </p:cTn>
                              </p:par>
                              <p:par>
                                <p:cTn id="15" presetID="2" presetClass="entr" presetSubtype="4" accel="50000" decel="5000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1000" fill="hold"/>
                                        <p:tgtEl>
                                          <p:spTgt spid="32"/>
                                        </p:tgtEl>
                                        <p:attrNameLst>
                                          <p:attrName>ppt_x</p:attrName>
                                        </p:attrNameLst>
                                      </p:cBhvr>
                                      <p:tavLst>
                                        <p:tav tm="0">
                                          <p:val>
                                            <p:strVal val="#ppt_x"/>
                                          </p:val>
                                        </p:tav>
                                        <p:tav tm="100000">
                                          <p:val>
                                            <p:strVal val="#ppt_x"/>
                                          </p:val>
                                        </p:tav>
                                      </p:tavLst>
                                    </p:anim>
                                    <p:anim calcmode="lin" valueType="num">
                                      <p:cBhvr additive="base">
                                        <p:cTn id="18" dur="1000" fill="hold"/>
                                        <p:tgtEl>
                                          <p:spTgt spid="32"/>
                                        </p:tgtEl>
                                        <p:attrNameLst>
                                          <p:attrName>ppt_y</p:attrName>
                                        </p:attrNameLst>
                                      </p:cBhvr>
                                      <p:tavLst>
                                        <p:tav tm="0">
                                          <p:val>
                                            <p:strVal val="1+#ppt_h/2"/>
                                          </p:val>
                                        </p:tav>
                                        <p:tav tm="100000">
                                          <p:val>
                                            <p:strVal val="#ppt_y"/>
                                          </p:val>
                                        </p:tav>
                                      </p:tavLst>
                                    </p:anim>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par>
                                <p:cTn id="25" presetID="22" presetClass="entr" presetSubtype="8" fill="hold" nodeType="with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wipe(left)">
                                      <p:cBhvr>
                                        <p:cTn id="27" dur="1000"/>
                                        <p:tgtEl>
                                          <p:spTgt spid="38"/>
                                        </p:tgtEl>
                                      </p:cBhvr>
                                    </p:animEffect>
                                  </p:childTnLst>
                                </p:cTn>
                              </p:par>
                              <p:par>
                                <p:cTn id="28" presetID="22" presetClass="entr" presetSubtype="8"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wipe(left)">
                                      <p:cBhvr>
                                        <p:cTn id="30" dur="1000"/>
                                        <p:tgtEl>
                                          <p:spTgt spid="34"/>
                                        </p:tgtEl>
                                      </p:cBhvr>
                                    </p:animEffect>
                                  </p:childTnLst>
                                </p:cTn>
                              </p:par>
                              <p:par>
                                <p:cTn id="31" presetID="22" presetClass="entr" presetSubtype="8"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wipe(left)">
                                      <p:cBhvr>
                                        <p:cTn id="33" dur="1000"/>
                                        <p:tgtEl>
                                          <p:spTgt spid="3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P spid="32" grpId="0"/>
      <p:bldP spid="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A575E-E3B3-4EDF-BF85-1496FE16F70F}"/>
              </a:ext>
            </a:extLst>
          </p:cNvPr>
          <p:cNvSpPr>
            <a:spLocks noGrp="1"/>
          </p:cNvSpPr>
          <p:nvPr>
            <p:ph type="title"/>
          </p:nvPr>
        </p:nvSpPr>
        <p:spPr/>
        <p:txBody>
          <a:bodyPr/>
          <a:lstStyle/>
          <a:p>
            <a:r>
              <a:rPr lang="en-US" altLang="ja-JP" sz="2800" kern="1200" dirty="0">
                <a:cs typeface="Arial" charset="0"/>
              </a:rPr>
              <a:t>Legacy DD2200 vs </a:t>
            </a:r>
            <a:r>
              <a:rPr lang="en-US" altLang="ja-JP" sz="2800" kern="1200" dirty="0" err="1">
                <a:cs typeface="Arial" charset="0"/>
              </a:rPr>
              <a:t>PowerProtect</a:t>
            </a:r>
            <a:r>
              <a:rPr lang="en-US" altLang="ja-JP" sz="2800" kern="1200" dirty="0">
                <a:cs typeface="Arial" charset="0"/>
              </a:rPr>
              <a:t> DD3300</a:t>
            </a:r>
            <a:endParaRPr kumimoji="1" lang="ja-JP" altLang="en-US" dirty="0"/>
          </a:p>
        </p:txBody>
      </p:sp>
      <p:graphicFrame>
        <p:nvGraphicFramePr>
          <p:cNvPr id="43" name="Table 3">
            <a:extLst>
              <a:ext uri="{FF2B5EF4-FFF2-40B4-BE49-F238E27FC236}">
                <a16:creationId xmlns:a16="http://schemas.microsoft.com/office/drawing/2014/main" id="{1ADE4689-7B73-4302-BEBE-BF2ACCB3A7C3}"/>
              </a:ext>
            </a:extLst>
          </p:cNvPr>
          <p:cNvGraphicFramePr>
            <a:graphicFrameLocks noGrp="1"/>
          </p:cNvGraphicFramePr>
          <p:nvPr>
            <p:extLst>
              <p:ext uri="{D42A27DB-BD31-4B8C-83A1-F6EECF244321}">
                <p14:modId xmlns:p14="http://schemas.microsoft.com/office/powerpoint/2010/main" val="1435542494"/>
              </p:ext>
            </p:extLst>
          </p:nvPr>
        </p:nvGraphicFramePr>
        <p:xfrm>
          <a:off x="252748" y="1567342"/>
          <a:ext cx="11520001" cy="4242847"/>
        </p:xfrm>
        <a:graphic>
          <a:graphicData uri="http://schemas.openxmlformats.org/drawingml/2006/table">
            <a:tbl>
              <a:tblPr firstRow="1" bandRow="1">
                <a:tableStyleId>{5C22544A-7EE6-4342-B048-85BDC9FD1C3A}</a:tableStyleId>
              </a:tblPr>
              <a:tblGrid>
                <a:gridCol w="1975801">
                  <a:extLst>
                    <a:ext uri="{9D8B030D-6E8A-4147-A177-3AD203B41FA5}">
                      <a16:colId xmlns:a16="http://schemas.microsoft.com/office/drawing/2014/main" val="20000"/>
                    </a:ext>
                  </a:extLst>
                </a:gridCol>
                <a:gridCol w="4772100">
                  <a:extLst>
                    <a:ext uri="{9D8B030D-6E8A-4147-A177-3AD203B41FA5}">
                      <a16:colId xmlns:a16="http://schemas.microsoft.com/office/drawing/2014/main" val="20001"/>
                    </a:ext>
                  </a:extLst>
                </a:gridCol>
                <a:gridCol w="4772100">
                  <a:extLst>
                    <a:ext uri="{9D8B030D-6E8A-4147-A177-3AD203B41FA5}">
                      <a16:colId xmlns:a16="http://schemas.microsoft.com/office/drawing/2014/main" val="20002"/>
                    </a:ext>
                  </a:extLst>
                </a:gridCol>
              </a:tblGrid>
              <a:tr h="648000">
                <a:tc>
                  <a:txBody>
                    <a:bodyPr/>
                    <a:lstStyle/>
                    <a:p>
                      <a:pPr algn="ctr"/>
                      <a:endParaRPr lang="en-US" sz="190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2700" cmpd="sng">
                      <a:noFill/>
                    </a:lnL>
                    <a:lnR w="19050" cap="flat" cmpd="sng" algn="ctr">
                      <a:solidFill>
                        <a:schemeClr val="tx2"/>
                      </a:solidFill>
                      <a:prstDash val="solid"/>
                      <a:round/>
                      <a:headEnd type="none" w="med" len="med"/>
                      <a:tailEnd type="none" w="med" len="med"/>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baseline="0" dirty="0">
                          <a:solidFill>
                            <a:schemeClr val="tx2"/>
                          </a:solidFill>
                          <a:latin typeface="Meiryo UI" panose="020B0604030504040204" pitchFamily="50" charset="-128"/>
                          <a:ea typeface="Meiryo UI" panose="020B0604030504040204" pitchFamily="50" charset="-128"/>
                        </a:rPr>
                        <a:t>Data Domain DD2200</a:t>
                      </a:r>
                      <a:endParaRPr lang="en-US" sz="1900" b="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900" b="0" baseline="0" dirty="0" err="1">
                          <a:solidFill>
                            <a:schemeClr val="tx2"/>
                          </a:solidFill>
                          <a:latin typeface="Meiryo UI" panose="020B0604030504040204" pitchFamily="50" charset="-128"/>
                          <a:ea typeface="Meiryo UI" panose="020B0604030504040204" pitchFamily="50" charset="-128"/>
                        </a:rPr>
                        <a:t>PowerProtect</a:t>
                      </a:r>
                      <a:r>
                        <a:rPr lang="en-US" sz="1900" b="0" baseline="0" dirty="0">
                          <a:solidFill>
                            <a:schemeClr val="tx2"/>
                          </a:solidFill>
                          <a:latin typeface="Meiryo UI" panose="020B0604030504040204" pitchFamily="50" charset="-128"/>
                          <a:ea typeface="Meiryo UI" panose="020B0604030504040204" pitchFamily="50" charset="-128"/>
                        </a:rPr>
                        <a:t> DD3300</a:t>
                      </a:r>
                      <a:endParaRPr lang="en-US" sz="1900" b="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838790">
                <a:tc>
                  <a:txBody>
                    <a:bodyPr/>
                    <a:lstStyle/>
                    <a:p>
                      <a:pPr algn="ctr"/>
                      <a:r>
                        <a:rPr kumimoji="1" lang="ja-JP" altLang="en-US" sz="1400" b="1" dirty="0">
                          <a:solidFill>
                            <a:schemeClr val="tx2"/>
                          </a:solidFill>
                          <a:latin typeface="Meiryo UI" panose="020B0604030504040204" pitchFamily="50" charset="-128"/>
                          <a:ea typeface="Meiryo UI" panose="020B0604030504040204" pitchFamily="50" charset="-128"/>
                        </a:rPr>
                        <a:t>スループット</a:t>
                      </a: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ctr">
                        <a:tabLst/>
                      </a:pPr>
                      <a:r>
                        <a:rPr lang="en-US" altLang="ja-JP" sz="1600" b="0" dirty="0">
                          <a:solidFill>
                            <a:schemeClr val="bg2"/>
                          </a:solidFill>
                          <a:latin typeface="Meiryo UI" panose="020B0604030504040204" pitchFamily="50" charset="-128"/>
                          <a:ea typeface="Meiryo UI" panose="020B0604030504040204" pitchFamily="50" charset="-128"/>
                        </a:rPr>
                        <a:t>4.7 TB/</a:t>
                      </a:r>
                      <a:r>
                        <a:rPr lang="en-US" altLang="ja-JP" sz="1600" b="0" dirty="0" err="1">
                          <a:solidFill>
                            <a:schemeClr val="bg2"/>
                          </a:solidFill>
                          <a:latin typeface="Meiryo UI" panose="020B0604030504040204" pitchFamily="50" charset="-128"/>
                          <a:ea typeface="Meiryo UI" panose="020B0604030504040204" pitchFamily="50" charset="-128"/>
                        </a:rPr>
                        <a:t>hr</a:t>
                      </a:r>
                      <a:endParaRPr lang="en-US" altLang="ja-JP" sz="1600" b="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465138" indent="0" algn="ctr">
                        <a:tabLst/>
                      </a:pPr>
                      <a:r>
                        <a:rPr lang="en-US" altLang="ja-JP" sz="1600" b="0" dirty="0">
                          <a:solidFill>
                            <a:schemeClr val="bg2"/>
                          </a:solidFill>
                          <a:latin typeface="Meiryo UI" panose="020B0604030504040204" pitchFamily="50" charset="-128"/>
                          <a:ea typeface="Meiryo UI" panose="020B0604030504040204" pitchFamily="50" charset="-128"/>
                        </a:rPr>
                        <a:t>2.3/</a:t>
                      </a:r>
                      <a:r>
                        <a:rPr lang="en-US" altLang="ja-JP" sz="1600" b="0" baseline="0" dirty="0">
                          <a:solidFill>
                            <a:schemeClr val="bg2"/>
                          </a:solidFill>
                          <a:latin typeface="Meiryo UI" panose="020B0604030504040204" pitchFamily="50" charset="-128"/>
                          <a:ea typeface="Meiryo UI" panose="020B0604030504040204" pitchFamily="50" charset="-128"/>
                        </a:rPr>
                        <a:t>2.7/5.5/7.0 TB/</a:t>
                      </a:r>
                      <a:r>
                        <a:rPr lang="en-US" altLang="ja-JP" sz="1600" b="0" baseline="0" dirty="0" err="1">
                          <a:solidFill>
                            <a:schemeClr val="bg2"/>
                          </a:solidFill>
                          <a:latin typeface="Meiryo UI" panose="020B0604030504040204" pitchFamily="50" charset="-128"/>
                          <a:ea typeface="Meiryo UI" panose="020B0604030504040204" pitchFamily="50" charset="-128"/>
                        </a:rPr>
                        <a:t>hr</a:t>
                      </a:r>
                      <a:endParaRPr lang="en-US" altLang="ja-JP" sz="1600" b="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extLst>
                  <a:ext uri="{0D108BD9-81ED-4DB2-BD59-A6C34878D82A}">
                    <a16:rowId xmlns:a16="http://schemas.microsoft.com/office/drawing/2014/main" val="10001"/>
                  </a:ext>
                </a:extLst>
              </a:tr>
              <a:tr h="838790">
                <a:tc>
                  <a:txBody>
                    <a:bodyPr/>
                    <a:lstStyle/>
                    <a:p>
                      <a:pPr algn="ctr"/>
                      <a:r>
                        <a:rPr kumimoji="1" lang="ja-JP" altLang="en-US" sz="1400" b="1" dirty="0">
                          <a:solidFill>
                            <a:schemeClr val="tx2"/>
                          </a:solidFill>
                          <a:latin typeface="Meiryo UI" panose="020B0604030504040204" pitchFamily="50" charset="-128"/>
                          <a:ea typeface="Meiryo UI" panose="020B0604030504040204" pitchFamily="50" charset="-128"/>
                        </a:rPr>
                        <a:t>ストリーム</a:t>
                      </a: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ctr">
                        <a:tabLst/>
                      </a:pPr>
                      <a:r>
                        <a:rPr lang="ja-JP" altLang="en-US" sz="1600" b="0" baseline="0" dirty="0">
                          <a:solidFill>
                            <a:schemeClr val="bg2"/>
                          </a:solidFill>
                          <a:latin typeface="Meiryo UI" panose="020B0604030504040204" pitchFamily="50" charset="-128"/>
                          <a:ea typeface="Meiryo UI" panose="020B0604030504040204" pitchFamily="50" charset="-128"/>
                        </a:rPr>
                        <a:t>書き込み） </a:t>
                      </a:r>
                      <a:r>
                        <a:rPr lang="en-US" altLang="ja-JP" sz="1600" b="0" baseline="0" dirty="0">
                          <a:solidFill>
                            <a:schemeClr val="bg2"/>
                          </a:solidFill>
                          <a:latin typeface="Meiryo UI" panose="020B0604030504040204" pitchFamily="50" charset="-128"/>
                          <a:ea typeface="Meiryo UI" panose="020B0604030504040204" pitchFamily="50" charset="-128"/>
                        </a:rPr>
                        <a:t>60</a:t>
                      </a:r>
                    </a:p>
                    <a:p>
                      <a:pPr marL="465138" indent="0" algn="ctr">
                        <a:tabLst/>
                      </a:pPr>
                      <a:r>
                        <a:rPr lang="ja-JP" altLang="en-US" sz="1600" b="0" baseline="0" dirty="0">
                          <a:solidFill>
                            <a:schemeClr val="bg2"/>
                          </a:solidFill>
                          <a:latin typeface="Meiryo UI" panose="020B0604030504040204" pitchFamily="50" charset="-128"/>
                          <a:ea typeface="Meiryo UI" panose="020B0604030504040204" pitchFamily="50" charset="-128"/>
                        </a:rPr>
                        <a:t>読み取り） </a:t>
                      </a:r>
                      <a:r>
                        <a:rPr lang="en-US" altLang="ja-JP" sz="1600" b="0" baseline="0" dirty="0">
                          <a:solidFill>
                            <a:schemeClr val="bg2"/>
                          </a:solidFill>
                          <a:latin typeface="Meiryo UI" panose="020B0604030504040204" pitchFamily="50" charset="-128"/>
                          <a:ea typeface="Meiryo UI" panose="020B0604030504040204" pitchFamily="50" charset="-128"/>
                        </a:rPr>
                        <a:t>16</a:t>
                      </a:r>
                      <a:endParaRPr lang="en-US" altLang="ja-JP" sz="1600" b="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465138" indent="0" algn="ctr">
                        <a:tabLst/>
                      </a:pPr>
                      <a:r>
                        <a:rPr lang="ja-JP" altLang="en-US" sz="1600" b="0" baseline="0" dirty="0">
                          <a:solidFill>
                            <a:schemeClr val="bg2"/>
                          </a:solidFill>
                          <a:latin typeface="Meiryo UI" panose="020B0604030504040204" pitchFamily="50" charset="-128"/>
                          <a:ea typeface="Meiryo UI" panose="020B0604030504040204" pitchFamily="50" charset="-128"/>
                        </a:rPr>
                        <a:t>書き込み） </a:t>
                      </a:r>
                      <a:r>
                        <a:rPr lang="en-US" altLang="ja-JP" sz="1600" b="0" baseline="0" dirty="0">
                          <a:solidFill>
                            <a:schemeClr val="bg2"/>
                          </a:solidFill>
                          <a:latin typeface="Meiryo UI" panose="020B0604030504040204" pitchFamily="50" charset="-128"/>
                          <a:ea typeface="Meiryo UI" panose="020B0604030504040204" pitchFamily="50" charset="-128"/>
                        </a:rPr>
                        <a:t>20, 90,</a:t>
                      </a:r>
                      <a:r>
                        <a:rPr lang="ja-JP" altLang="en-US" sz="1600" b="0" baseline="0" dirty="0">
                          <a:solidFill>
                            <a:schemeClr val="bg2"/>
                          </a:solidFill>
                          <a:latin typeface="Meiryo UI" panose="020B0604030504040204" pitchFamily="50" charset="-128"/>
                          <a:ea typeface="Meiryo UI" panose="020B0604030504040204" pitchFamily="50" charset="-128"/>
                        </a:rPr>
                        <a:t> </a:t>
                      </a:r>
                      <a:r>
                        <a:rPr lang="en-US" altLang="ja-JP" sz="1600" b="0" baseline="0" dirty="0">
                          <a:solidFill>
                            <a:schemeClr val="bg2"/>
                          </a:solidFill>
                          <a:latin typeface="Meiryo UI" panose="020B0604030504040204" pitchFamily="50" charset="-128"/>
                          <a:ea typeface="Meiryo UI" panose="020B0604030504040204" pitchFamily="50" charset="-128"/>
                        </a:rPr>
                        <a:t>90,</a:t>
                      </a:r>
                      <a:r>
                        <a:rPr lang="ja-JP" altLang="en-US" sz="1600" b="0" baseline="0" dirty="0">
                          <a:solidFill>
                            <a:schemeClr val="bg2"/>
                          </a:solidFill>
                          <a:latin typeface="Meiryo UI" panose="020B0604030504040204" pitchFamily="50" charset="-128"/>
                          <a:ea typeface="Meiryo UI" panose="020B0604030504040204" pitchFamily="50" charset="-128"/>
                        </a:rPr>
                        <a:t> </a:t>
                      </a:r>
                      <a:r>
                        <a:rPr lang="en-US" altLang="ja-JP" sz="1600" b="0" baseline="0" dirty="0">
                          <a:solidFill>
                            <a:schemeClr val="bg2"/>
                          </a:solidFill>
                          <a:latin typeface="Meiryo UI" panose="020B0604030504040204" pitchFamily="50" charset="-128"/>
                          <a:ea typeface="Meiryo UI" panose="020B0604030504040204" pitchFamily="50" charset="-128"/>
                        </a:rPr>
                        <a:t>90</a:t>
                      </a:r>
                    </a:p>
                    <a:p>
                      <a:pPr marL="465138" indent="0" algn="ctr">
                        <a:tabLst/>
                      </a:pPr>
                      <a:r>
                        <a:rPr lang="ja-JP" altLang="en-US" sz="1600" b="0" baseline="0" dirty="0">
                          <a:solidFill>
                            <a:schemeClr val="bg2"/>
                          </a:solidFill>
                          <a:latin typeface="Meiryo UI" panose="020B0604030504040204" pitchFamily="50" charset="-128"/>
                          <a:ea typeface="Meiryo UI" panose="020B0604030504040204" pitchFamily="50" charset="-128"/>
                        </a:rPr>
                        <a:t>読み取り） </a:t>
                      </a:r>
                      <a:r>
                        <a:rPr lang="en-US" altLang="ja-JP" sz="1600" b="0" baseline="0" dirty="0">
                          <a:solidFill>
                            <a:schemeClr val="bg2"/>
                          </a:solidFill>
                          <a:latin typeface="Meiryo UI" panose="020B0604030504040204" pitchFamily="50" charset="-128"/>
                          <a:ea typeface="Meiryo UI" panose="020B0604030504040204" pitchFamily="50" charset="-128"/>
                        </a:rPr>
                        <a:t>16, 50, 50, 50 </a:t>
                      </a: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extLst>
                  <a:ext uri="{0D108BD9-81ED-4DB2-BD59-A6C34878D82A}">
                    <a16:rowId xmlns:a16="http://schemas.microsoft.com/office/drawing/2014/main" val="10002"/>
                  </a:ext>
                </a:extLst>
              </a:tr>
              <a:tr h="838790">
                <a:tc>
                  <a:txBody>
                    <a:bodyPr/>
                    <a:lstStyle/>
                    <a:p>
                      <a:pPr algn="ctr"/>
                      <a:r>
                        <a:rPr kumimoji="1" lang="ja-JP" altLang="en-US" sz="1400" b="1" dirty="0">
                          <a:solidFill>
                            <a:schemeClr val="tx2"/>
                          </a:solidFill>
                          <a:latin typeface="Meiryo UI" panose="020B0604030504040204" pitchFamily="50" charset="-128"/>
                          <a:ea typeface="Meiryo UI" panose="020B0604030504040204" pitchFamily="50" charset="-128"/>
                        </a:rPr>
                        <a:t>キャパシティ</a:t>
                      </a: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ctr">
                        <a:tabLst/>
                      </a:pPr>
                      <a:r>
                        <a:rPr lang="en-US" altLang="ja-JP" sz="1600" b="0" dirty="0">
                          <a:solidFill>
                            <a:schemeClr val="bg2"/>
                          </a:solidFill>
                          <a:latin typeface="Meiryo UI" panose="020B0604030504040204" pitchFamily="50" charset="-128"/>
                          <a:ea typeface="Meiryo UI" panose="020B0604030504040204" pitchFamily="50" charset="-128"/>
                        </a:rPr>
                        <a:t>4</a:t>
                      </a:r>
                      <a:r>
                        <a:rPr lang="en-US" altLang="ja-JP" sz="1600" b="0" baseline="0" dirty="0">
                          <a:solidFill>
                            <a:schemeClr val="bg2"/>
                          </a:solidFill>
                          <a:latin typeface="Meiryo UI" panose="020B0604030504040204" pitchFamily="50" charset="-128"/>
                          <a:ea typeface="Meiryo UI" panose="020B0604030504040204" pitchFamily="50" charset="-128"/>
                        </a:rPr>
                        <a:t> </a:t>
                      </a:r>
                      <a:r>
                        <a:rPr lang="en-US" altLang="ja-JP" sz="1600" b="0" dirty="0">
                          <a:solidFill>
                            <a:schemeClr val="bg2"/>
                          </a:solidFill>
                          <a:latin typeface="Meiryo UI" panose="020B0604030504040204" pitchFamily="50" charset="-128"/>
                          <a:ea typeface="Meiryo UI" panose="020B0604030504040204" pitchFamily="50" charset="-128"/>
                        </a:rPr>
                        <a:t>TB, 7.5 TB, 17.1 </a:t>
                      </a:r>
                      <a:r>
                        <a:rPr lang="en-US" altLang="ja-JP" sz="1600" b="0" baseline="0" dirty="0">
                          <a:solidFill>
                            <a:schemeClr val="bg2"/>
                          </a:solidFill>
                          <a:latin typeface="Meiryo UI" panose="020B0604030504040204" pitchFamily="50" charset="-128"/>
                          <a:ea typeface="Meiryo UI" panose="020B0604030504040204" pitchFamily="50" charset="-128"/>
                        </a:rPr>
                        <a:t>TB</a:t>
                      </a:r>
                      <a:endParaRPr lang="en-US" altLang="ja-JP" sz="1600" b="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465138" indent="0" algn="ctr">
                        <a:tabLst/>
                      </a:pPr>
                      <a:r>
                        <a:rPr lang="en-US" altLang="ja-JP" sz="1600" b="0" dirty="0">
                          <a:solidFill>
                            <a:schemeClr val="bg2"/>
                          </a:solidFill>
                          <a:latin typeface="Meiryo UI" panose="020B0604030504040204" pitchFamily="50" charset="-128"/>
                          <a:ea typeface="Meiryo UI" panose="020B0604030504040204" pitchFamily="50" charset="-128"/>
                        </a:rPr>
                        <a:t>4 TB, 8TB, 16 TB, 32 TB</a:t>
                      </a:r>
                      <a:r>
                        <a:rPr lang="ja-JP" altLang="en-US" sz="1600" b="0" dirty="0">
                          <a:solidFill>
                            <a:schemeClr val="bg2"/>
                          </a:solidFill>
                          <a:latin typeface="Meiryo UI" panose="020B0604030504040204" pitchFamily="50" charset="-128"/>
                          <a:ea typeface="Meiryo UI" panose="020B0604030504040204" pitchFamily="50" charset="-128"/>
                        </a:rPr>
                        <a:t> </a:t>
                      </a:r>
                      <a:r>
                        <a:rPr lang="en-US" altLang="ja-JP" sz="1600" b="0" baseline="30000" dirty="0">
                          <a:solidFill>
                            <a:schemeClr val="bg2"/>
                          </a:solidFill>
                          <a:latin typeface="Meiryo UI" panose="020B0604030504040204" pitchFamily="50" charset="-128"/>
                          <a:ea typeface="Meiryo UI" panose="020B0604030504040204" pitchFamily="50" charset="-128"/>
                        </a:rPr>
                        <a:t>1</a:t>
                      </a:r>
                    </a:p>
                    <a:p>
                      <a:pPr marL="465138" indent="0" algn="ctr">
                        <a:tabLst/>
                      </a:pPr>
                      <a:r>
                        <a:rPr lang="en-US" altLang="ja-JP" sz="1600" b="0" dirty="0">
                          <a:solidFill>
                            <a:schemeClr val="bg2"/>
                          </a:solidFill>
                          <a:latin typeface="Meiryo UI" panose="020B0604030504040204" pitchFamily="50" charset="-128"/>
                          <a:ea typeface="Meiryo UI" panose="020B0604030504040204" pitchFamily="50" charset="-128"/>
                        </a:rPr>
                        <a:t>12 TB, 24TB, 48 TB, 96 TB</a:t>
                      </a:r>
                      <a:r>
                        <a:rPr lang="ja-JP" altLang="en-US" sz="1600" b="0" dirty="0">
                          <a:solidFill>
                            <a:schemeClr val="bg2"/>
                          </a:solidFill>
                          <a:latin typeface="Meiryo UI" panose="020B0604030504040204" pitchFamily="50" charset="-128"/>
                          <a:ea typeface="Meiryo UI" panose="020B0604030504040204" pitchFamily="50" charset="-128"/>
                        </a:rPr>
                        <a:t> </a:t>
                      </a:r>
                      <a:r>
                        <a:rPr lang="en-US" altLang="ja-JP" sz="1600" b="0" baseline="30000" dirty="0">
                          <a:solidFill>
                            <a:schemeClr val="bg2"/>
                          </a:solidFill>
                          <a:latin typeface="Meiryo UI" panose="020B0604030504040204" pitchFamily="50" charset="-128"/>
                          <a:ea typeface="Meiryo UI" panose="020B0604030504040204" pitchFamily="50" charset="-128"/>
                        </a:rPr>
                        <a:t>2</a:t>
                      </a: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extLst>
                  <a:ext uri="{0D108BD9-81ED-4DB2-BD59-A6C34878D82A}">
                    <a16:rowId xmlns:a16="http://schemas.microsoft.com/office/drawing/2014/main" val="10003"/>
                  </a:ext>
                </a:extLst>
              </a:tr>
              <a:tr h="1078477">
                <a:tc>
                  <a:txBody>
                    <a:bodyPr/>
                    <a:lstStyle/>
                    <a:p>
                      <a:pPr algn="ctr"/>
                      <a:r>
                        <a:rPr kumimoji="1" lang="ja-JP" altLang="en-US" sz="1400" b="1" dirty="0">
                          <a:solidFill>
                            <a:schemeClr val="tx2"/>
                          </a:solidFill>
                          <a:latin typeface="Meiryo UI" panose="020B0604030504040204" pitchFamily="50" charset="-128"/>
                          <a:ea typeface="Meiryo UI" panose="020B0604030504040204" pitchFamily="50" charset="-128"/>
                        </a:rPr>
                        <a:t>クラウドへの長期保管</a:t>
                      </a: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ctr">
                        <a:tabLst/>
                      </a:pPr>
                      <a:r>
                        <a:rPr lang="ja-JP" altLang="en-US" sz="1600" b="0" dirty="0">
                          <a:solidFill>
                            <a:schemeClr val="bg2"/>
                          </a:solidFill>
                          <a:latin typeface="Meiryo UI" panose="020B0604030504040204" pitchFamily="50" charset="-128"/>
                          <a:ea typeface="Meiryo UI" panose="020B0604030504040204" pitchFamily="50" charset="-128"/>
                        </a:rPr>
                        <a:t>不可</a:t>
                      </a:r>
                      <a:endParaRPr lang="en-US" altLang="ja-JP" sz="1600" b="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465138" indent="0" algn="ctr">
                        <a:tabLst/>
                      </a:pPr>
                      <a:r>
                        <a:rPr lang="en-US" altLang="ja-JP" sz="1600" b="0" dirty="0">
                          <a:solidFill>
                            <a:schemeClr val="bg2"/>
                          </a:solidFill>
                          <a:latin typeface="Meiryo UI" panose="020B0604030504040204" pitchFamily="50" charset="-128"/>
                          <a:ea typeface="Meiryo UI" panose="020B0604030504040204" pitchFamily="50" charset="-128"/>
                        </a:rPr>
                        <a:t>AWS, Azure, IBM</a:t>
                      </a:r>
                      <a:r>
                        <a:rPr lang="ja-JP" altLang="en-US" sz="1600" b="0" dirty="0">
                          <a:solidFill>
                            <a:schemeClr val="bg2"/>
                          </a:solidFill>
                          <a:latin typeface="Meiryo UI" panose="020B0604030504040204" pitchFamily="50" charset="-128"/>
                          <a:ea typeface="Meiryo UI" panose="020B0604030504040204" pitchFamily="50" charset="-128"/>
                        </a:rPr>
                        <a:t> </a:t>
                      </a:r>
                      <a:r>
                        <a:rPr lang="en-US" altLang="ja-JP" sz="1600" b="0" dirty="0">
                          <a:solidFill>
                            <a:schemeClr val="bg2"/>
                          </a:solidFill>
                          <a:latin typeface="Meiryo UI" panose="020B0604030504040204" pitchFamily="50" charset="-128"/>
                          <a:ea typeface="Meiryo UI" panose="020B0604030504040204" pitchFamily="50" charset="-128"/>
                        </a:rPr>
                        <a:t>COS</a:t>
                      </a:r>
                      <a:r>
                        <a:rPr lang="en-US" altLang="ja-JP" sz="1600" b="0" baseline="30000" dirty="0">
                          <a:solidFill>
                            <a:schemeClr val="bg2"/>
                          </a:solidFill>
                          <a:latin typeface="Meiryo UI" panose="020B0604030504040204" pitchFamily="50" charset="-128"/>
                          <a:ea typeface="Meiryo UI" panose="020B0604030504040204" pitchFamily="50" charset="-128"/>
                        </a:rPr>
                        <a:t>3</a:t>
                      </a:r>
                      <a:r>
                        <a:rPr lang="en-US" altLang="ja-JP" sz="1600" b="0" dirty="0">
                          <a:solidFill>
                            <a:schemeClr val="bg2"/>
                          </a:solidFill>
                          <a:latin typeface="Meiryo UI" panose="020B0604030504040204" pitchFamily="50" charset="-128"/>
                          <a:ea typeface="Meiryo UI" panose="020B0604030504040204" pitchFamily="50" charset="-128"/>
                        </a:rPr>
                        <a:t>,</a:t>
                      </a:r>
                      <a:br>
                        <a:rPr lang="en-US" altLang="ja-JP" sz="1600" b="0" dirty="0">
                          <a:solidFill>
                            <a:schemeClr val="bg2"/>
                          </a:solidFill>
                          <a:latin typeface="Meiryo UI" panose="020B0604030504040204" pitchFamily="50" charset="-128"/>
                          <a:ea typeface="Meiryo UI" panose="020B0604030504040204" pitchFamily="50" charset="-128"/>
                        </a:rPr>
                      </a:br>
                      <a:r>
                        <a:rPr lang="en-US" altLang="ja-JP" sz="1600" b="0" baseline="0" dirty="0">
                          <a:solidFill>
                            <a:schemeClr val="bg2"/>
                          </a:solidFill>
                          <a:latin typeface="Meiryo UI" panose="020B0604030504040204" pitchFamily="50" charset="-128"/>
                          <a:ea typeface="Meiryo UI" panose="020B0604030504040204" pitchFamily="50" charset="-128"/>
                        </a:rPr>
                        <a:t>Dell EMC ECS, Ceph</a:t>
                      </a:r>
                      <a:r>
                        <a:rPr lang="en-US" altLang="ja-JP" sz="1600" b="0" baseline="30000" dirty="0">
                          <a:solidFill>
                            <a:schemeClr val="bg2"/>
                          </a:solidFill>
                          <a:latin typeface="Meiryo UI" panose="020B0604030504040204" pitchFamily="50" charset="-128"/>
                          <a:ea typeface="Meiryo UI" panose="020B0604030504040204" pitchFamily="50" charset="-128"/>
                        </a:rPr>
                        <a:t>3</a:t>
                      </a: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extLst>
                  <a:ext uri="{0D108BD9-81ED-4DB2-BD59-A6C34878D82A}">
                    <a16:rowId xmlns:a16="http://schemas.microsoft.com/office/drawing/2014/main" val="10004"/>
                  </a:ext>
                </a:extLst>
              </a:tr>
            </a:tbl>
          </a:graphicData>
        </a:graphic>
      </p:graphicFrame>
      <p:pic>
        <p:nvPicPr>
          <p:cNvPr id="44" name="Picture 98">
            <a:extLst>
              <a:ext uri="{FF2B5EF4-FFF2-40B4-BE49-F238E27FC236}">
                <a16:creationId xmlns:a16="http://schemas.microsoft.com/office/drawing/2014/main" id="{07141B98-2C22-47C2-9458-C390CE1AA0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5244" y="933422"/>
            <a:ext cx="2720756" cy="531588"/>
          </a:xfrm>
          <a:prstGeom prst="rect">
            <a:avLst/>
          </a:prstGeom>
        </p:spPr>
      </p:pic>
      <p:pic>
        <p:nvPicPr>
          <p:cNvPr id="48" name="Picture 63">
            <a:extLst>
              <a:ext uri="{FF2B5EF4-FFF2-40B4-BE49-F238E27FC236}">
                <a16:creationId xmlns:a16="http://schemas.microsoft.com/office/drawing/2014/main" id="{80006AAF-1981-4B4F-92FA-E113D56826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93168" y="473535"/>
            <a:ext cx="3083439" cy="1391005"/>
          </a:xfrm>
          <a:prstGeom prst="rect">
            <a:avLst/>
          </a:prstGeom>
        </p:spPr>
      </p:pic>
      <p:sp>
        <p:nvSpPr>
          <p:cNvPr id="10" name="Rectangle 125">
            <a:extLst>
              <a:ext uri="{FF2B5EF4-FFF2-40B4-BE49-F238E27FC236}">
                <a16:creationId xmlns:a16="http://schemas.microsoft.com/office/drawing/2014/main" id="{06C7B04E-8A1C-4B2D-9CA5-29E301FDF0A2}"/>
              </a:ext>
            </a:extLst>
          </p:cNvPr>
          <p:cNvSpPr/>
          <p:nvPr/>
        </p:nvSpPr>
        <p:spPr>
          <a:xfrm>
            <a:off x="529859" y="5953036"/>
            <a:ext cx="3462807" cy="600164"/>
          </a:xfrm>
          <a:prstGeom prst="rect">
            <a:avLst/>
          </a:prstGeom>
        </p:spPr>
        <p:txBody>
          <a:bodyPr wrap="none">
            <a:spAutoFit/>
          </a:bodyPr>
          <a:lstStyle/>
          <a:p>
            <a:pPr defTabSz="457200" fontAlgn="auto">
              <a:spcBef>
                <a:spcPts val="0"/>
              </a:spcBef>
              <a:spcAft>
                <a:spcPts val="0"/>
              </a:spcAft>
              <a:defRPr/>
            </a:pPr>
            <a:r>
              <a:rPr lang="en-US" sz="1100" b="1" kern="0" baseline="30000" dirty="0">
                <a:solidFill>
                  <a:schemeClr val="bg2"/>
                </a:solidFill>
                <a:latin typeface="Meiryo UI" panose="020B0604030504040204" pitchFamily="50" charset="-128"/>
                <a:ea typeface="Meiryo UI" panose="020B0604030504040204" pitchFamily="50" charset="-128"/>
                <a:cs typeface="Arial" charset="0"/>
              </a:rPr>
              <a:t>1</a:t>
            </a:r>
            <a:r>
              <a:rPr lang="en-US" sz="1100" b="1" kern="0" dirty="0">
                <a:solidFill>
                  <a:schemeClr val="bg2"/>
                </a:solidFill>
                <a:latin typeface="Meiryo UI" panose="020B0604030504040204" pitchFamily="50" charset="-128"/>
                <a:ea typeface="Meiryo UI" panose="020B0604030504040204" pitchFamily="50" charset="-128"/>
                <a:cs typeface="Arial" charset="0"/>
              </a:rPr>
              <a:t> </a:t>
            </a:r>
            <a:r>
              <a:rPr lang="ja-JP" altLang="en-US" sz="1100" kern="0" dirty="0">
                <a:solidFill>
                  <a:schemeClr val="bg2"/>
                </a:solidFill>
                <a:latin typeface="Meiryo UI" panose="020B0604030504040204" pitchFamily="50" charset="-128"/>
                <a:ea typeface="Meiryo UI" panose="020B0604030504040204" pitchFamily="50" charset="-128"/>
                <a:cs typeface="Arial" charset="0"/>
              </a:rPr>
              <a:t>アクティブ階層のみでの容量</a:t>
            </a:r>
            <a:endParaRPr lang="en-US" sz="1100" b="1" kern="0" baseline="30000" dirty="0">
              <a:solidFill>
                <a:schemeClr val="bg2"/>
              </a:solidFill>
              <a:latin typeface="Meiryo UI" panose="020B0604030504040204" pitchFamily="50" charset="-128"/>
              <a:ea typeface="Meiryo UI" panose="020B0604030504040204" pitchFamily="50" charset="-128"/>
              <a:cs typeface="Arial" charset="0"/>
            </a:endParaRPr>
          </a:p>
          <a:p>
            <a:pPr defTabSz="457200" fontAlgn="auto">
              <a:spcBef>
                <a:spcPts val="0"/>
              </a:spcBef>
              <a:spcAft>
                <a:spcPts val="0"/>
              </a:spcAft>
              <a:defRPr/>
            </a:pPr>
            <a:r>
              <a:rPr lang="en-US" sz="1100" b="1" kern="0" baseline="30000" dirty="0">
                <a:solidFill>
                  <a:schemeClr val="bg2"/>
                </a:solidFill>
                <a:latin typeface="Meiryo UI" panose="020B0604030504040204" pitchFamily="50" charset="-128"/>
                <a:ea typeface="Meiryo UI" panose="020B0604030504040204" pitchFamily="50" charset="-128"/>
                <a:cs typeface="Arial" charset="0"/>
              </a:rPr>
              <a:t>2</a:t>
            </a:r>
            <a:r>
              <a:rPr lang="en-US" sz="1100" b="1" kern="0" dirty="0">
                <a:solidFill>
                  <a:schemeClr val="bg2"/>
                </a:solidFill>
                <a:latin typeface="Meiryo UI" panose="020B0604030504040204" pitchFamily="50" charset="-128"/>
                <a:ea typeface="Meiryo UI" panose="020B0604030504040204" pitchFamily="50" charset="-128"/>
                <a:cs typeface="Arial" charset="0"/>
              </a:rPr>
              <a:t> </a:t>
            </a:r>
            <a:r>
              <a:rPr lang="en-US" sz="1100" kern="0" dirty="0">
                <a:solidFill>
                  <a:schemeClr val="bg2"/>
                </a:solidFill>
                <a:latin typeface="Meiryo UI" panose="020B0604030504040204" pitchFamily="50" charset="-128"/>
                <a:ea typeface="Meiryo UI" panose="020B0604030504040204" pitchFamily="50" charset="-128"/>
                <a:cs typeface="Arial" charset="0"/>
              </a:rPr>
              <a:t>DD Cloud Tier</a:t>
            </a:r>
            <a:r>
              <a:rPr lang="ja-JP" altLang="en-US" sz="1100" kern="0" dirty="0">
                <a:solidFill>
                  <a:schemeClr val="bg2"/>
                </a:solidFill>
                <a:latin typeface="Meiryo UI" panose="020B0604030504040204" pitchFamily="50" charset="-128"/>
                <a:ea typeface="Meiryo UI" panose="020B0604030504040204" pitchFamily="50" charset="-128"/>
                <a:cs typeface="Arial" charset="0"/>
              </a:rPr>
              <a:t>を活用したクラウド長期保管を含む容量</a:t>
            </a:r>
            <a:endParaRPr lang="en-US" sz="1100" kern="0" dirty="0">
              <a:solidFill>
                <a:schemeClr val="bg2"/>
              </a:solidFill>
              <a:latin typeface="Meiryo UI" panose="020B0604030504040204" pitchFamily="50" charset="-128"/>
              <a:ea typeface="Meiryo UI" panose="020B0604030504040204" pitchFamily="50" charset="-128"/>
              <a:cs typeface="Arial" charset="0"/>
            </a:endParaRPr>
          </a:p>
          <a:p>
            <a:pPr defTabSz="457200" fontAlgn="auto">
              <a:spcBef>
                <a:spcPts val="0"/>
              </a:spcBef>
              <a:spcAft>
                <a:spcPts val="0"/>
              </a:spcAft>
              <a:defRPr/>
            </a:pPr>
            <a:r>
              <a:rPr lang="en-US" sz="1100" kern="0" baseline="30000" dirty="0">
                <a:solidFill>
                  <a:schemeClr val="bg2"/>
                </a:solidFill>
                <a:latin typeface="Meiryo UI" panose="020B0604030504040204" pitchFamily="50" charset="-128"/>
                <a:ea typeface="Meiryo UI" panose="020B0604030504040204" pitchFamily="50" charset="-128"/>
                <a:cs typeface="Arial" charset="0"/>
              </a:rPr>
              <a:t>3</a:t>
            </a:r>
            <a:r>
              <a:rPr lang="en-US" sz="1100" kern="0" dirty="0">
                <a:solidFill>
                  <a:schemeClr val="bg2"/>
                </a:solidFill>
                <a:latin typeface="Meiryo UI" panose="020B0604030504040204" pitchFamily="50" charset="-128"/>
                <a:ea typeface="Meiryo UI" panose="020B0604030504040204" pitchFamily="50" charset="-128"/>
                <a:cs typeface="Arial" charset="0"/>
              </a:rPr>
              <a:t> DDOS6.1.1</a:t>
            </a:r>
            <a:r>
              <a:rPr lang="ja-JP" altLang="en-US" sz="1100" kern="0" dirty="0">
                <a:solidFill>
                  <a:schemeClr val="bg2"/>
                </a:solidFill>
                <a:latin typeface="Meiryo UI" panose="020B0604030504040204" pitchFamily="50" charset="-128"/>
                <a:ea typeface="Meiryo UI" panose="020B0604030504040204" pitchFamily="50" charset="-128"/>
                <a:cs typeface="Arial" charset="0"/>
              </a:rPr>
              <a:t>以降から追加される保管先</a:t>
            </a:r>
            <a:endParaRPr lang="en-US" sz="1100" kern="0" dirty="0">
              <a:solidFill>
                <a:schemeClr val="bg2"/>
              </a:solidFill>
              <a:latin typeface="Meiryo UI" panose="020B0604030504040204" pitchFamily="50" charset="-128"/>
              <a:ea typeface="Meiryo UI" panose="020B0604030504040204" pitchFamily="50" charset="-128"/>
              <a:cs typeface="Arial" charset="0"/>
            </a:endParaRPr>
          </a:p>
        </p:txBody>
      </p:sp>
      <p:sp>
        <p:nvSpPr>
          <p:cNvPr id="12" name="角丸四角形 2">
            <a:extLst>
              <a:ext uri="{FF2B5EF4-FFF2-40B4-BE49-F238E27FC236}">
                <a16:creationId xmlns:a16="http://schemas.microsoft.com/office/drawing/2014/main" id="{483EAB93-2680-441B-893D-1FEF5AF30947}"/>
              </a:ext>
            </a:extLst>
          </p:cNvPr>
          <p:cNvSpPr/>
          <p:nvPr/>
        </p:nvSpPr>
        <p:spPr>
          <a:xfrm>
            <a:off x="5432773" y="807968"/>
            <a:ext cx="893250" cy="239843"/>
          </a:xfrm>
          <a:prstGeom prst="roundRect">
            <a:avLst>
              <a:gd name="adj" fmla="val 38363"/>
            </a:avLst>
          </a:prstGeom>
          <a:solidFill>
            <a:srgbClr val="FF0000"/>
          </a:solidFill>
          <a:ln w="12700" cmpd="sng">
            <a:noFill/>
          </a:ln>
          <a:effectLst/>
        </p:spPr>
        <p:txBody>
          <a:bodyPr wrap="square" lIns="108000" tIns="108000" rIns="108000" bIns="108000" rtlCol="0" anchor="ctr">
            <a:noAutofit/>
          </a:bodyPr>
          <a:lstStyle/>
          <a:p>
            <a:pPr algn="ctr" defTabSz="914377">
              <a:lnSpc>
                <a:spcPct val="90000"/>
              </a:lnSpc>
              <a:spcBef>
                <a:spcPts val="800"/>
              </a:spcBef>
            </a:pPr>
            <a:r>
              <a:rPr lang="ja-JP" altLang="en-US" sz="1050" dirty="0">
                <a:solidFill>
                  <a:srgbClr val="FFFFFF"/>
                </a:solidFill>
                <a:latin typeface="Arial" panose="020B0604020202020204" pitchFamily="34" charset="0"/>
                <a:ea typeface="Meiryo UI" panose="020B0604030504040204" pitchFamily="50" charset="-128"/>
              </a:rPr>
              <a:t>販売終了</a:t>
            </a:r>
          </a:p>
        </p:txBody>
      </p:sp>
    </p:spTree>
    <p:extLst>
      <p:ext uri="{BB962C8B-B14F-4D97-AF65-F5344CB8AC3E}">
        <p14:creationId xmlns:p14="http://schemas.microsoft.com/office/powerpoint/2010/main" val="570232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A575E-E3B3-4EDF-BF85-1496FE16F70F}"/>
              </a:ext>
            </a:extLst>
          </p:cNvPr>
          <p:cNvSpPr>
            <a:spLocks noGrp="1"/>
          </p:cNvSpPr>
          <p:nvPr>
            <p:ph type="title"/>
          </p:nvPr>
        </p:nvSpPr>
        <p:spPr/>
        <p:txBody>
          <a:bodyPr/>
          <a:lstStyle/>
          <a:p>
            <a:r>
              <a:rPr lang="ja-JP" altLang="en-US" sz="2800" dirty="0">
                <a:solidFill>
                  <a:srgbClr val="0070C0"/>
                </a:solidFill>
                <a:latin typeface="Arial" panose="020B0604020202020204" pitchFamily="34" charset="0"/>
                <a:ea typeface="Meiryo UI" panose="020B0604030504040204" pitchFamily="50" charset="-128"/>
                <a:cs typeface="Arial" charset="0"/>
              </a:rPr>
              <a:t>ソフトウェア機能</a:t>
            </a:r>
            <a:endParaRPr kumimoji="1" lang="ja-JP" altLang="en-US" dirty="0"/>
          </a:p>
        </p:txBody>
      </p:sp>
      <p:graphicFrame>
        <p:nvGraphicFramePr>
          <p:cNvPr id="43" name="Table 3">
            <a:extLst>
              <a:ext uri="{FF2B5EF4-FFF2-40B4-BE49-F238E27FC236}">
                <a16:creationId xmlns:a16="http://schemas.microsoft.com/office/drawing/2014/main" id="{1ADE4689-7B73-4302-BEBE-BF2ACCB3A7C3}"/>
              </a:ext>
            </a:extLst>
          </p:cNvPr>
          <p:cNvGraphicFramePr>
            <a:graphicFrameLocks noGrp="1"/>
          </p:cNvGraphicFramePr>
          <p:nvPr>
            <p:extLst>
              <p:ext uri="{D42A27DB-BD31-4B8C-83A1-F6EECF244321}">
                <p14:modId xmlns:p14="http://schemas.microsoft.com/office/powerpoint/2010/main" val="1007495977"/>
              </p:ext>
            </p:extLst>
          </p:nvPr>
        </p:nvGraphicFramePr>
        <p:xfrm>
          <a:off x="252748" y="1567342"/>
          <a:ext cx="11568000" cy="4839475"/>
        </p:xfrm>
        <a:graphic>
          <a:graphicData uri="http://schemas.openxmlformats.org/drawingml/2006/table">
            <a:tbl>
              <a:tblPr firstRow="1" bandRow="1">
                <a:tableStyleId>{5C22544A-7EE6-4342-B048-85BDC9FD1C3A}</a:tableStyleId>
              </a:tblPr>
              <a:tblGrid>
                <a:gridCol w="1994541">
                  <a:extLst>
                    <a:ext uri="{9D8B030D-6E8A-4147-A177-3AD203B41FA5}">
                      <a16:colId xmlns:a16="http://schemas.microsoft.com/office/drawing/2014/main" val="20000"/>
                    </a:ext>
                  </a:extLst>
                </a:gridCol>
                <a:gridCol w="3191153">
                  <a:extLst>
                    <a:ext uri="{9D8B030D-6E8A-4147-A177-3AD203B41FA5}">
                      <a16:colId xmlns:a16="http://schemas.microsoft.com/office/drawing/2014/main" val="20001"/>
                    </a:ext>
                  </a:extLst>
                </a:gridCol>
                <a:gridCol w="3191153">
                  <a:extLst>
                    <a:ext uri="{9D8B030D-6E8A-4147-A177-3AD203B41FA5}">
                      <a16:colId xmlns:a16="http://schemas.microsoft.com/office/drawing/2014/main" val="20002"/>
                    </a:ext>
                  </a:extLst>
                </a:gridCol>
                <a:gridCol w="3191153">
                  <a:extLst>
                    <a:ext uri="{9D8B030D-6E8A-4147-A177-3AD203B41FA5}">
                      <a16:colId xmlns:a16="http://schemas.microsoft.com/office/drawing/2014/main" val="20003"/>
                    </a:ext>
                  </a:extLst>
                </a:gridCol>
              </a:tblGrid>
              <a:tr h="690880">
                <a:tc>
                  <a:txBody>
                    <a:bodyPr/>
                    <a:lstStyle/>
                    <a:p>
                      <a:pPr algn="ctr"/>
                      <a:endParaRPr lang="en-US" sz="190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2700" cmpd="sng">
                      <a:noFill/>
                    </a:lnL>
                    <a:lnR w="19050" cap="flat" cmpd="sng" algn="ctr">
                      <a:solidFill>
                        <a:schemeClr val="tx2"/>
                      </a:solidFill>
                      <a:prstDash val="solid"/>
                      <a:round/>
                      <a:headEnd type="none" w="med" len="med"/>
                      <a:tailEnd type="none" w="med" len="med"/>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baseline="0" dirty="0">
                          <a:solidFill>
                            <a:schemeClr val="tx2"/>
                          </a:solidFill>
                          <a:latin typeface="Meiryo UI" panose="020B0604030504040204" pitchFamily="50" charset="-128"/>
                          <a:ea typeface="Meiryo UI" panose="020B0604030504040204" pitchFamily="50" charset="-128"/>
                        </a:rPr>
                        <a:t>Data Domain DD2200</a:t>
                      </a:r>
                      <a:endParaRPr lang="en-US" sz="1900" b="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900" b="0" baseline="0" dirty="0" err="1">
                          <a:solidFill>
                            <a:schemeClr val="tx2"/>
                          </a:solidFill>
                          <a:latin typeface="Meiryo UI" panose="020B0604030504040204" pitchFamily="50" charset="-128"/>
                          <a:ea typeface="Meiryo UI" panose="020B0604030504040204" pitchFamily="50" charset="-128"/>
                        </a:rPr>
                        <a:t>PowerProtect</a:t>
                      </a:r>
                      <a:r>
                        <a:rPr lang="en-US" sz="1900" b="0" baseline="0" dirty="0">
                          <a:solidFill>
                            <a:schemeClr val="tx2"/>
                          </a:solidFill>
                          <a:latin typeface="Meiryo UI" panose="020B0604030504040204" pitchFamily="50" charset="-128"/>
                          <a:ea typeface="Meiryo UI" panose="020B0604030504040204" pitchFamily="50" charset="-128"/>
                        </a:rPr>
                        <a:t> DD3300</a:t>
                      </a:r>
                      <a:endParaRPr lang="en-US" sz="1900" b="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altLang="ja-JP" sz="1900" b="0" dirty="0" err="1">
                          <a:solidFill>
                            <a:schemeClr val="tx2"/>
                          </a:solidFill>
                          <a:latin typeface="Meiryo UI" panose="020B0604030504040204" pitchFamily="50" charset="-128"/>
                          <a:ea typeface="Meiryo UI" panose="020B0604030504040204" pitchFamily="50" charset="-128"/>
                        </a:rPr>
                        <a:t>PowerProtect</a:t>
                      </a:r>
                      <a:r>
                        <a:rPr lang="en-US" altLang="ja-JP" sz="1900" b="0" dirty="0">
                          <a:solidFill>
                            <a:schemeClr val="tx2"/>
                          </a:solidFill>
                          <a:latin typeface="Meiryo UI" panose="020B0604030504040204" pitchFamily="50" charset="-128"/>
                          <a:ea typeface="Meiryo UI" panose="020B0604030504040204" pitchFamily="50" charset="-128"/>
                        </a:rPr>
                        <a:t> DD6x00</a:t>
                      </a:r>
                      <a:br>
                        <a:rPr lang="en-US" altLang="ja-JP" sz="1900" b="0" dirty="0">
                          <a:solidFill>
                            <a:schemeClr val="tx2"/>
                          </a:solidFill>
                          <a:latin typeface="Meiryo UI" panose="020B0604030504040204" pitchFamily="50" charset="-128"/>
                          <a:ea typeface="Meiryo UI" panose="020B0604030504040204" pitchFamily="50" charset="-128"/>
                        </a:rPr>
                      </a:br>
                      <a:r>
                        <a:rPr lang="en-US" altLang="ja-JP" sz="1900" b="0" dirty="0" err="1">
                          <a:solidFill>
                            <a:schemeClr val="tx2"/>
                          </a:solidFill>
                          <a:latin typeface="Meiryo UI" panose="020B0604030504040204" pitchFamily="50" charset="-128"/>
                          <a:ea typeface="Meiryo UI" panose="020B0604030504040204" pitchFamily="50" charset="-128"/>
                        </a:rPr>
                        <a:t>PowerProtect</a:t>
                      </a:r>
                      <a:r>
                        <a:rPr lang="en-US" altLang="ja-JP" sz="1900" b="0" baseline="0" dirty="0">
                          <a:solidFill>
                            <a:schemeClr val="tx2"/>
                          </a:solidFill>
                          <a:latin typeface="Meiryo UI" panose="020B0604030504040204" pitchFamily="50" charset="-128"/>
                          <a:ea typeface="Meiryo UI" panose="020B0604030504040204" pitchFamily="50" charset="-128"/>
                        </a:rPr>
                        <a:t> DD9x00</a:t>
                      </a:r>
                      <a:endParaRPr lang="en-US" sz="1900" b="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2700" cmpd="sng">
                      <a:noFill/>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474119">
                <a:tc>
                  <a:txBody>
                    <a:bodyPr/>
                    <a:lstStyle/>
                    <a:p>
                      <a:pPr marL="0" indent="0">
                        <a:buFontTx/>
                        <a:buNone/>
                      </a:pPr>
                      <a:r>
                        <a:rPr lang="en-US" altLang="ja-JP" sz="1600" dirty="0">
                          <a:solidFill>
                            <a:schemeClr val="tx2"/>
                          </a:solidFill>
                          <a:latin typeface="Meiryo UI" panose="020B0604030504040204" pitchFamily="50" charset="-128"/>
                          <a:ea typeface="Meiryo UI" panose="020B0604030504040204" pitchFamily="50" charset="-128"/>
                        </a:rPr>
                        <a:t>DD</a:t>
                      </a:r>
                      <a:r>
                        <a:rPr lang="ja-JP" altLang="en-US" sz="1600" dirty="0">
                          <a:solidFill>
                            <a:schemeClr val="tx2"/>
                          </a:solidFill>
                          <a:latin typeface="Meiryo UI" panose="020B0604030504040204" pitchFamily="50" charset="-128"/>
                          <a:ea typeface="Meiryo UI" panose="020B0604030504040204" pitchFamily="50" charset="-128"/>
                        </a:rPr>
                        <a:t> </a:t>
                      </a:r>
                      <a:r>
                        <a:rPr lang="en-US" altLang="ja-JP" sz="1600" dirty="0">
                          <a:solidFill>
                            <a:schemeClr val="tx2"/>
                          </a:solidFill>
                          <a:latin typeface="Meiryo UI" panose="020B0604030504040204" pitchFamily="50" charset="-128"/>
                          <a:ea typeface="Meiryo UI" panose="020B0604030504040204" pitchFamily="50" charset="-128"/>
                        </a:rPr>
                        <a:t>Boost</a:t>
                      </a:r>
                      <a:endParaRPr lang="en-US" sz="160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（筐体ライセンス）</a:t>
                      </a:r>
                      <a:endParaRPr lang="en-US" altLang="ja-JP"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基本ソフトウェア包含</a:t>
                      </a:r>
                      <a:endParaRPr lang="en-US"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（容量ライセンス）</a:t>
                      </a:r>
                      <a:br>
                        <a:rPr lang="en-US" altLang="ja-JP" sz="1100" dirty="0">
                          <a:solidFill>
                            <a:schemeClr val="bg2"/>
                          </a:solidFill>
                          <a:latin typeface="Meiryo UI" panose="020B0604030504040204" pitchFamily="50" charset="-128"/>
                          <a:ea typeface="Meiryo UI" panose="020B0604030504040204" pitchFamily="50" charset="-128"/>
                        </a:rPr>
                      </a:br>
                      <a:r>
                        <a:rPr lang="en-US" altLang="ja-JP" sz="1000" u="sng" dirty="0">
                          <a:solidFill>
                            <a:schemeClr val="bg2"/>
                          </a:solidFill>
                          <a:latin typeface="Meiryo UI" panose="020B0604030504040204" pitchFamily="50" charset="-128"/>
                          <a:ea typeface="Meiryo UI" panose="020B0604030504040204" pitchFamily="50" charset="-128"/>
                        </a:rPr>
                        <a:t>*DD6400</a:t>
                      </a:r>
                      <a:r>
                        <a:rPr lang="ja-JP" altLang="en-US" sz="1000" u="sng" dirty="0">
                          <a:solidFill>
                            <a:schemeClr val="bg2"/>
                          </a:solidFill>
                          <a:latin typeface="Meiryo UI" panose="020B0604030504040204" pitchFamily="50" charset="-128"/>
                          <a:ea typeface="Meiryo UI" panose="020B0604030504040204" pitchFamily="50" charset="-128"/>
                        </a:rPr>
                        <a:t>は基本ソフトウェア包含</a:t>
                      </a:r>
                      <a:endParaRPr lang="en-US" sz="1600" u="sng" baseline="300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extLst>
                  <a:ext uri="{0D108BD9-81ED-4DB2-BD59-A6C34878D82A}">
                    <a16:rowId xmlns:a16="http://schemas.microsoft.com/office/drawing/2014/main" val="10001"/>
                  </a:ext>
                </a:extLst>
              </a:tr>
              <a:tr h="474119">
                <a:tc>
                  <a:txBody>
                    <a:bodyPr/>
                    <a:lstStyle/>
                    <a:p>
                      <a:pPr marL="0" indent="0">
                        <a:buFontTx/>
                        <a:buNone/>
                      </a:pPr>
                      <a:r>
                        <a:rPr lang="en-US" altLang="ja-JP" sz="1600" baseline="0" dirty="0">
                          <a:solidFill>
                            <a:schemeClr val="tx2"/>
                          </a:solidFill>
                          <a:latin typeface="Meiryo UI" panose="020B0604030504040204" pitchFamily="50" charset="-128"/>
                          <a:ea typeface="Meiryo UI" panose="020B0604030504040204" pitchFamily="50" charset="-128"/>
                        </a:rPr>
                        <a:t>Replicator</a:t>
                      </a:r>
                      <a:endParaRPr lang="en-US" sz="1600" baseline="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（筐体ライセンス）</a:t>
                      </a:r>
                      <a:endParaRPr lang="en-US" altLang="ja-JP"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465138"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chemeClr val="bg2"/>
                          </a:solidFill>
                          <a:latin typeface="Meiryo UI" panose="020B0604030504040204" pitchFamily="50" charset="-128"/>
                          <a:ea typeface="Meiryo UI" panose="020B0604030504040204" pitchFamily="50" charset="-128"/>
                        </a:rPr>
                        <a:t>基本ソフトウェア包含</a:t>
                      </a:r>
                      <a:endParaRPr lang="en-US" altLang="ja-JP"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465138"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（容量ライセンス）</a:t>
                      </a:r>
                      <a:endParaRPr lang="en-US" altLang="ja-JP" sz="1100" dirty="0">
                        <a:solidFill>
                          <a:schemeClr val="bg2"/>
                        </a:solidFill>
                        <a:latin typeface="Meiryo UI" panose="020B0604030504040204" pitchFamily="50" charset="-128"/>
                        <a:ea typeface="Meiryo UI" panose="020B0604030504040204" pitchFamily="50" charset="-128"/>
                      </a:endParaRPr>
                    </a:p>
                    <a:p>
                      <a:pPr marL="465138" marR="0" lvl="0" indent="0" algn="l" defTabSz="914400" rtl="0" eaLnBrk="1" fontAlgn="auto" latinLnBrk="0" hangingPunct="1">
                        <a:lnSpc>
                          <a:spcPct val="100000"/>
                        </a:lnSpc>
                        <a:spcBef>
                          <a:spcPts val="0"/>
                        </a:spcBef>
                        <a:spcAft>
                          <a:spcPts val="0"/>
                        </a:spcAft>
                        <a:buClrTx/>
                        <a:buSzTx/>
                        <a:buFontTx/>
                        <a:buNone/>
                        <a:tabLst/>
                        <a:defRPr/>
                      </a:pPr>
                      <a:r>
                        <a:rPr lang="en-US" altLang="ja-JP" sz="1000" u="sng" dirty="0">
                          <a:solidFill>
                            <a:schemeClr val="bg2"/>
                          </a:solidFill>
                          <a:latin typeface="Meiryo UI" panose="020B0604030504040204" pitchFamily="50" charset="-128"/>
                          <a:ea typeface="Meiryo UI" panose="020B0604030504040204" pitchFamily="50" charset="-128"/>
                        </a:rPr>
                        <a:t>*DD6400</a:t>
                      </a:r>
                      <a:r>
                        <a:rPr lang="ja-JP" altLang="en-US" sz="1000" u="sng" dirty="0">
                          <a:solidFill>
                            <a:schemeClr val="bg2"/>
                          </a:solidFill>
                          <a:latin typeface="Meiryo UI" panose="020B0604030504040204" pitchFamily="50" charset="-128"/>
                          <a:ea typeface="Meiryo UI" panose="020B0604030504040204" pitchFamily="50" charset="-128"/>
                        </a:rPr>
                        <a:t>は基本ソフトウェア包含</a:t>
                      </a:r>
                      <a:endParaRPr lang="en-US" altLang="ja-JP" sz="1000" u="sng" baseline="300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extLst>
                  <a:ext uri="{0D108BD9-81ED-4DB2-BD59-A6C34878D82A}">
                    <a16:rowId xmlns:a16="http://schemas.microsoft.com/office/drawing/2014/main" val="10002"/>
                  </a:ext>
                </a:extLst>
              </a:tr>
              <a:tr h="474119">
                <a:tc>
                  <a:txBody>
                    <a:bodyPr/>
                    <a:lstStyle/>
                    <a:p>
                      <a:pPr marL="0" indent="0">
                        <a:buFontTx/>
                        <a:buNone/>
                      </a:pPr>
                      <a:r>
                        <a:rPr lang="en-US" altLang="ja-JP" sz="1600" dirty="0">
                          <a:solidFill>
                            <a:schemeClr val="tx2"/>
                          </a:solidFill>
                          <a:latin typeface="Meiryo UI" panose="020B0604030504040204" pitchFamily="50" charset="-128"/>
                          <a:ea typeface="Meiryo UI" panose="020B0604030504040204" pitchFamily="50" charset="-128"/>
                        </a:rPr>
                        <a:t>Encryption</a:t>
                      </a:r>
                      <a:endParaRPr lang="en-US" sz="1600" baseline="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（筐体ライセンス）</a:t>
                      </a:r>
                      <a:endParaRPr lang="en-US" altLang="ja-JP" sz="11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基本ソフトウェア包含</a:t>
                      </a:r>
                      <a:endParaRPr lang="en-US" altLang="ja-JP"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基本ソフトウェア包含</a:t>
                      </a:r>
                      <a:endParaRPr lang="en-US" altLang="ja-JP"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extLst>
                  <a:ext uri="{0D108BD9-81ED-4DB2-BD59-A6C34878D82A}">
                    <a16:rowId xmlns:a16="http://schemas.microsoft.com/office/drawing/2014/main" val="10003"/>
                  </a:ext>
                </a:extLst>
              </a:tr>
              <a:tr h="609600">
                <a:tc>
                  <a:txBody>
                    <a:bodyPr/>
                    <a:lstStyle/>
                    <a:p>
                      <a:pPr marL="0" indent="0">
                        <a:buFontTx/>
                        <a:buNone/>
                      </a:pPr>
                      <a:r>
                        <a:rPr lang="en-US" altLang="ja-JP" sz="1600" dirty="0">
                          <a:solidFill>
                            <a:schemeClr val="tx2"/>
                          </a:solidFill>
                          <a:latin typeface="Meiryo UI" panose="020B0604030504040204" pitchFamily="50" charset="-128"/>
                          <a:ea typeface="Meiryo UI" panose="020B0604030504040204" pitchFamily="50" charset="-128"/>
                        </a:rPr>
                        <a:t>Retention</a:t>
                      </a:r>
                      <a:r>
                        <a:rPr lang="ja-JP" altLang="en-US" sz="1600" dirty="0">
                          <a:solidFill>
                            <a:schemeClr val="tx2"/>
                          </a:solidFill>
                          <a:latin typeface="Meiryo UI" panose="020B0604030504040204" pitchFamily="50" charset="-128"/>
                          <a:ea typeface="Meiryo UI" panose="020B0604030504040204" pitchFamily="50" charset="-128"/>
                        </a:rPr>
                        <a:t> </a:t>
                      </a:r>
                      <a:r>
                        <a:rPr lang="en-US" altLang="ja-JP" sz="1600" dirty="0">
                          <a:solidFill>
                            <a:schemeClr val="tx2"/>
                          </a:solidFill>
                          <a:latin typeface="Meiryo UI" panose="020B0604030504040204" pitchFamily="50" charset="-128"/>
                          <a:ea typeface="Meiryo UI" panose="020B0604030504040204" pitchFamily="50" charset="-128"/>
                        </a:rPr>
                        <a:t>Lock</a:t>
                      </a:r>
                      <a:endParaRPr lang="en-US" sz="160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（筐体ライセンス）</a:t>
                      </a:r>
                      <a:endParaRPr lang="en-US" altLang="ja-JP" sz="11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465138"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chemeClr val="bg2"/>
                          </a:solidFill>
                          <a:latin typeface="Meiryo UI" panose="020B0604030504040204" pitchFamily="50" charset="-128"/>
                          <a:ea typeface="Meiryo UI" panose="020B0604030504040204" pitchFamily="50" charset="-128"/>
                        </a:rPr>
                        <a:t>基本ソフトウェア包含</a:t>
                      </a:r>
                      <a:r>
                        <a:rPr lang="en-US" altLang="ja-JP" sz="1600" dirty="0">
                          <a:solidFill>
                            <a:schemeClr val="bg2"/>
                          </a:solidFill>
                          <a:latin typeface="Meiryo UI" panose="020B0604030504040204" pitchFamily="50" charset="-128"/>
                          <a:ea typeface="Meiryo UI" panose="020B0604030504040204" pitchFamily="50" charset="-128"/>
                        </a:rPr>
                        <a:t>(Governance Edition</a:t>
                      </a:r>
                      <a:r>
                        <a:rPr lang="ja-JP" altLang="en-US" sz="1600" dirty="0">
                          <a:solidFill>
                            <a:schemeClr val="bg2"/>
                          </a:solidFill>
                          <a:latin typeface="Meiryo UI" panose="020B0604030504040204" pitchFamily="50" charset="-128"/>
                          <a:ea typeface="Meiryo UI" panose="020B0604030504040204" pitchFamily="50" charset="-128"/>
                        </a:rPr>
                        <a:t>のみ</a:t>
                      </a:r>
                      <a:r>
                        <a:rPr lang="en-US" altLang="ja-JP" sz="1600" dirty="0">
                          <a:solidFill>
                            <a:schemeClr val="bg2"/>
                          </a:solidFill>
                          <a:latin typeface="Meiryo UI" panose="020B0604030504040204" pitchFamily="50" charset="-128"/>
                          <a:ea typeface="Meiryo UI" panose="020B0604030504040204" pitchFamily="50" charset="-128"/>
                        </a:rPr>
                        <a:t>)</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基本ソフトウェア包含</a:t>
                      </a:r>
                      <a:endParaRPr lang="en-US" altLang="ja-JP"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extLst>
                  <a:ext uri="{0D108BD9-81ED-4DB2-BD59-A6C34878D82A}">
                    <a16:rowId xmlns:a16="http://schemas.microsoft.com/office/drawing/2014/main" val="10004"/>
                  </a:ext>
                </a:extLst>
              </a:tr>
              <a:tr h="609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schemeClr val="tx2"/>
                          </a:solidFill>
                          <a:latin typeface="Meiryo UI" panose="020B0604030504040204" pitchFamily="50" charset="-128"/>
                          <a:ea typeface="Meiryo UI" panose="020B0604030504040204" pitchFamily="50" charset="-128"/>
                        </a:rPr>
                        <a:t>VTL</a:t>
                      </a:r>
                      <a:r>
                        <a:rPr lang="ja-JP" altLang="en-US" sz="1600" baseline="0" dirty="0">
                          <a:solidFill>
                            <a:schemeClr val="tx2"/>
                          </a:solidFill>
                          <a:latin typeface="Meiryo UI" panose="020B0604030504040204" pitchFamily="50" charset="-128"/>
                          <a:ea typeface="Meiryo UI" panose="020B0604030504040204" pitchFamily="50" charset="-128"/>
                        </a:rPr>
                        <a:t> </a:t>
                      </a:r>
                      <a:r>
                        <a:rPr lang="en-US" altLang="ja-JP" sz="1600" baseline="0" dirty="0">
                          <a:solidFill>
                            <a:schemeClr val="tx2"/>
                          </a:solidFill>
                          <a:latin typeface="Meiryo UI" panose="020B0604030504040204" pitchFamily="50" charset="-128"/>
                          <a:ea typeface="Meiryo UI" panose="020B0604030504040204" pitchFamily="50" charset="-128"/>
                        </a:rPr>
                        <a:t>/ </a:t>
                      </a:r>
                      <a:r>
                        <a:rPr lang="en-US" altLang="ja-JP" sz="1600" baseline="0" dirty="0" err="1">
                          <a:solidFill>
                            <a:schemeClr val="tx2"/>
                          </a:solidFill>
                          <a:latin typeface="Meiryo UI" panose="020B0604030504040204" pitchFamily="50" charset="-128"/>
                          <a:ea typeface="Meiryo UI" panose="020B0604030504040204" pitchFamily="50" charset="-128"/>
                        </a:rPr>
                        <a:t>IBMi</a:t>
                      </a:r>
                      <a:endParaRPr lang="en-US" sz="160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（筐体ライセンス）</a:t>
                      </a:r>
                      <a:endParaRPr lang="en-US" altLang="ja-JP" sz="11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465138"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chemeClr val="bg2"/>
                          </a:solidFill>
                          <a:latin typeface="Meiryo UI" panose="020B0604030504040204" pitchFamily="50" charset="-128"/>
                          <a:ea typeface="Meiryo UI" panose="020B0604030504040204" pitchFamily="50" charset="-128"/>
                        </a:rPr>
                        <a:t>基本ソフトウェア包含</a:t>
                      </a:r>
                      <a:endParaRPr lang="en-US" altLang="ja-JP" sz="1600" dirty="0">
                        <a:solidFill>
                          <a:schemeClr val="bg2"/>
                        </a:solidFill>
                        <a:latin typeface="Meiryo UI" panose="020B0604030504040204" pitchFamily="50" charset="-128"/>
                        <a:ea typeface="Meiryo UI" panose="020B0604030504040204" pitchFamily="50" charset="-128"/>
                      </a:endParaRPr>
                    </a:p>
                    <a:p>
                      <a:pPr marL="465138" marR="0" lvl="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schemeClr val="bg2"/>
                          </a:solidFill>
                          <a:latin typeface="Meiryo UI" panose="020B0604030504040204" pitchFamily="50" charset="-128"/>
                          <a:ea typeface="Meiryo UI" panose="020B0604030504040204" pitchFamily="50" charset="-128"/>
                        </a:rPr>
                        <a:t>(NDMP</a:t>
                      </a:r>
                      <a:r>
                        <a:rPr lang="ja-JP" altLang="en-US" sz="1600" dirty="0">
                          <a:solidFill>
                            <a:schemeClr val="bg2"/>
                          </a:solidFill>
                          <a:latin typeface="Meiryo UI" panose="020B0604030504040204" pitchFamily="50" charset="-128"/>
                          <a:ea typeface="Meiryo UI" panose="020B0604030504040204" pitchFamily="50" charset="-128"/>
                        </a:rPr>
                        <a:t>のみ未サポート</a:t>
                      </a:r>
                      <a:r>
                        <a:rPr lang="en-US" altLang="ja-JP" sz="1600" dirty="0">
                          <a:solidFill>
                            <a:schemeClr val="bg2"/>
                          </a:solidFill>
                          <a:latin typeface="Meiryo UI" panose="020B0604030504040204" pitchFamily="50" charset="-128"/>
                          <a:ea typeface="Meiryo UI" panose="020B0604030504040204" pitchFamily="50" charset="-128"/>
                        </a:rPr>
                        <a:t>)</a:t>
                      </a: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465138" marR="0" lvl="0" indent="0" algn="l" defTabSz="914400" rtl="0" eaLnBrk="1" fontAlgn="auto" latinLnBrk="0" hangingPunct="1">
                        <a:lnSpc>
                          <a:spcPct val="100000"/>
                        </a:lnSpc>
                        <a:spcBef>
                          <a:spcPts val="0"/>
                        </a:spcBef>
                        <a:spcAft>
                          <a:spcPts val="0"/>
                        </a:spcAft>
                        <a:buClrTx/>
                        <a:buSzTx/>
                        <a:buFontTx/>
                        <a:buNone/>
                        <a:tabLst/>
                        <a:defRPr/>
                      </a:pPr>
                      <a:r>
                        <a:rPr lang="ja-JP" altLang="en-US" sz="1600" dirty="0">
                          <a:solidFill>
                            <a:schemeClr val="bg2"/>
                          </a:solidFill>
                          <a:latin typeface="Meiryo UI" panose="020B0604030504040204" pitchFamily="50" charset="-128"/>
                          <a:ea typeface="Meiryo UI" panose="020B0604030504040204" pitchFamily="50" charset="-128"/>
                        </a:rPr>
                        <a:t>基本ソフトウェア包含</a:t>
                      </a:r>
                      <a:endParaRPr lang="en-US" altLang="ja-JP"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extLst>
                  <a:ext uri="{0D108BD9-81ED-4DB2-BD59-A6C34878D82A}">
                    <a16:rowId xmlns:a16="http://schemas.microsoft.com/office/drawing/2014/main" val="10005"/>
                  </a:ext>
                </a:extLst>
              </a:tr>
              <a:tr h="4741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Meiryo UI" panose="020B0604030504040204" pitchFamily="50" charset="-128"/>
                          <a:ea typeface="Meiryo UI" panose="020B0604030504040204" pitchFamily="50" charset="-128"/>
                        </a:rPr>
                        <a:t>Cloud Tier</a:t>
                      </a: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未サポート</a:t>
                      </a:r>
                      <a:endParaRPr lang="en-US" altLang="ja-JP"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（容量ライセンス）</a:t>
                      </a:r>
                      <a:endParaRPr lang="en-US" altLang="ja-JP" sz="11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（容量ライセンス）</a:t>
                      </a:r>
                      <a:endParaRPr lang="en-US" altLang="ja-JP" sz="1100" dirty="0">
                        <a:solidFill>
                          <a:schemeClr val="bg2"/>
                        </a:solidFill>
                        <a:latin typeface="Meiryo UI" panose="020B0604030504040204" pitchFamily="50" charset="-128"/>
                        <a:ea typeface="Meiryo UI" panose="020B0604030504040204" pitchFamily="50" charset="-128"/>
                      </a:endParaRPr>
                    </a:p>
                    <a:p>
                      <a:pPr marL="465138" marR="0" lvl="0" indent="0" algn="l" defTabSz="914377" rtl="0" eaLnBrk="1" fontAlgn="auto" latinLnBrk="0" hangingPunct="1">
                        <a:lnSpc>
                          <a:spcPct val="100000"/>
                        </a:lnSpc>
                        <a:spcBef>
                          <a:spcPts val="0"/>
                        </a:spcBef>
                        <a:spcAft>
                          <a:spcPts val="0"/>
                        </a:spcAft>
                        <a:buClrTx/>
                        <a:buSzTx/>
                        <a:buFontTx/>
                        <a:buNone/>
                        <a:tabLst/>
                        <a:defRPr/>
                      </a:pPr>
                      <a:r>
                        <a:rPr lang="en-US" altLang="ja-JP" sz="1050" u="sng" dirty="0">
                          <a:solidFill>
                            <a:schemeClr val="bg2"/>
                          </a:solidFill>
                          <a:latin typeface="Meiryo UI" panose="020B0604030504040204" pitchFamily="50" charset="-128"/>
                          <a:ea typeface="Meiryo UI" panose="020B0604030504040204" pitchFamily="50" charset="-128"/>
                        </a:rPr>
                        <a:t>*DD6400</a:t>
                      </a:r>
                      <a:r>
                        <a:rPr lang="ja-JP" altLang="en-US" sz="1050" u="sng" dirty="0">
                          <a:solidFill>
                            <a:schemeClr val="bg2"/>
                          </a:solidFill>
                          <a:latin typeface="Meiryo UI" panose="020B0604030504040204" pitchFamily="50" charset="-128"/>
                          <a:ea typeface="Meiryo UI" panose="020B0604030504040204" pitchFamily="50" charset="-128"/>
                        </a:rPr>
                        <a:t>は基本ソフトウェア包含</a:t>
                      </a:r>
                      <a:endParaRPr lang="en-US" altLang="ja-JP" sz="1050" u="sng" baseline="300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extLst>
                  <a:ext uri="{0D108BD9-81ED-4DB2-BD59-A6C34878D82A}">
                    <a16:rowId xmlns:a16="http://schemas.microsoft.com/office/drawing/2014/main" val="10006"/>
                  </a:ext>
                </a:extLst>
              </a:tr>
              <a:tr h="4741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2"/>
                          </a:solidFill>
                          <a:latin typeface="Meiryo UI" panose="020B0604030504040204" pitchFamily="50" charset="-128"/>
                          <a:ea typeface="Meiryo UI" panose="020B0604030504040204" pitchFamily="50" charset="-128"/>
                        </a:rPr>
                        <a:t>Cloud DR</a:t>
                      </a: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（容量ライセンス）</a:t>
                      </a:r>
                      <a:endParaRPr lang="en-US" altLang="ja-JP" sz="11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（容量ライセンス）</a:t>
                      </a:r>
                      <a:endParaRPr lang="en-US" altLang="ja-JP" sz="11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465138" indent="0" algn="l">
                        <a:tabLst/>
                      </a:pPr>
                      <a:r>
                        <a:rPr lang="ja-JP" altLang="en-US" sz="1600" dirty="0">
                          <a:solidFill>
                            <a:schemeClr val="bg2"/>
                          </a:solidFill>
                          <a:latin typeface="Meiryo UI" panose="020B0604030504040204" pitchFamily="50" charset="-128"/>
                          <a:ea typeface="Meiryo UI" panose="020B0604030504040204" pitchFamily="50" charset="-128"/>
                        </a:rPr>
                        <a:t>有償オプション</a:t>
                      </a:r>
                      <a:r>
                        <a:rPr lang="ja-JP" altLang="en-US" sz="1100" dirty="0">
                          <a:solidFill>
                            <a:schemeClr val="bg2"/>
                          </a:solidFill>
                          <a:latin typeface="Meiryo UI" panose="020B0604030504040204" pitchFamily="50" charset="-128"/>
                          <a:ea typeface="Meiryo UI" panose="020B0604030504040204" pitchFamily="50" charset="-128"/>
                        </a:rPr>
                        <a:t>（容量ライセンス）</a:t>
                      </a:r>
                      <a:endParaRPr lang="en-US" altLang="ja-JP" sz="11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extLst>
                  <a:ext uri="{0D108BD9-81ED-4DB2-BD59-A6C34878D82A}">
                    <a16:rowId xmlns:a16="http://schemas.microsoft.com/office/drawing/2014/main" val="10007"/>
                  </a:ext>
                </a:extLst>
              </a:tr>
              <a:tr h="5486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600" dirty="0">
                          <a:solidFill>
                            <a:schemeClr val="tx2"/>
                          </a:solidFill>
                          <a:latin typeface="Meiryo UI" panose="020B0604030504040204" pitchFamily="50" charset="-128"/>
                          <a:ea typeface="Meiryo UI" panose="020B0604030504040204" pitchFamily="50" charset="-128"/>
                        </a:rPr>
                        <a:t>DDOS</a:t>
                      </a:r>
                      <a:r>
                        <a:rPr lang="en-US" altLang="ja-JP" sz="1600" baseline="30000" dirty="0">
                          <a:solidFill>
                            <a:schemeClr val="tx2"/>
                          </a:solidFill>
                          <a:latin typeface="Meiryo UI" panose="020B0604030504040204" pitchFamily="50" charset="-128"/>
                          <a:ea typeface="Meiryo UI" panose="020B0604030504040204" pitchFamily="50" charset="-128"/>
                        </a:rPr>
                        <a:t>*1</a:t>
                      </a:r>
                      <a:endParaRPr lang="en-US" sz="1600" baseline="3000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75000"/>
                      </a:schemeClr>
                    </a:solidFill>
                  </a:tcPr>
                </a:tc>
                <a:tc>
                  <a:txBody>
                    <a:bodyPr/>
                    <a:lstStyle/>
                    <a:p>
                      <a:pPr marL="465138" indent="0" algn="l">
                        <a:tabLst/>
                      </a:pPr>
                      <a:r>
                        <a:rPr lang="en-US" altLang="ja-JP" sz="1600" dirty="0">
                          <a:solidFill>
                            <a:schemeClr val="bg2"/>
                          </a:solidFill>
                          <a:latin typeface="Meiryo UI" panose="020B0604030504040204" pitchFamily="50" charset="-128"/>
                          <a:ea typeface="Meiryo UI" panose="020B0604030504040204" pitchFamily="50" charset="-128"/>
                        </a:rPr>
                        <a:t>5.5 </a:t>
                      </a:r>
                      <a:r>
                        <a:rPr lang="ja-JP" altLang="en-US" sz="1600" dirty="0">
                          <a:solidFill>
                            <a:schemeClr val="bg2"/>
                          </a:solidFill>
                          <a:latin typeface="Meiryo UI" panose="020B0604030504040204" pitchFamily="50" charset="-128"/>
                          <a:ea typeface="Meiryo UI" panose="020B0604030504040204" pitchFamily="50" charset="-128"/>
                        </a:rPr>
                        <a:t>以降をサポート</a:t>
                      </a:r>
                      <a:endParaRPr lang="en-US" altLang="ja-JP"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8F3FA"/>
                    </a:solidFill>
                  </a:tcPr>
                </a:tc>
                <a:tc>
                  <a:txBody>
                    <a:bodyPr/>
                    <a:lstStyle/>
                    <a:p>
                      <a:pPr marL="465138" indent="0" algn="l">
                        <a:tabLst/>
                      </a:pPr>
                      <a:r>
                        <a:rPr lang="en-US" altLang="ja-JP" sz="1600" dirty="0">
                          <a:solidFill>
                            <a:schemeClr val="bg2"/>
                          </a:solidFill>
                          <a:latin typeface="Meiryo UI" panose="020B0604030504040204" pitchFamily="50" charset="-128"/>
                          <a:ea typeface="Meiryo UI" panose="020B0604030504040204" pitchFamily="50" charset="-128"/>
                        </a:rPr>
                        <a:t>6.1.1.5 </a:t>
                      </a:r>
                      <a:r>
                        <a:rPr lang="ja-JP" altLang="en-US" sz="1600" dirty="0">
                          <a:solidFill>
                            <a:schemeClr val="bg2"/>
                          </a:solidFill>
                          <a:latin typeface="Meiryo UI" panose="020B0604030504040204" pitchFamily="50" charset="-128"/>
                          <a:ea typeface="Meiryo UI" panose="020B0604030504040204" pitchFamily="50" charset="-128"/>
                        </a:rPr>
                        <a:t>以降をサポート</a:t>
                      </a:r>
                      <a:endParaRPr lang="en-US" altLang="ja-JP" sz="1600" dirty="0">
                        <a:solidFill>
                          <a:schemeClr val="bg2"/>
                        </a:solidFill>
                        <a:latin typeface="Meiryo UI" panose="020B0604030504040204" pitchFamily="50" charset="-128"/>
                        <a:ea typeface="Meiryo UI" panose="020B0604030504040204" pitchFamily="50" charset="-128"/>
                      </a:endParaRPr>
                    </a:p>
                    <a:p>
                      <a:pPr marL="465138" indent="0" algn="l">
                        <a:tabLst/>
                      </a:pPr>
                      <a:r>
                        <a:rPr lang="ja-JP" altLang="en-US" sz="1200" dirty="0">
                          <a:solidFill>
                            <a:schemeClr val="bg2"/>
                          </a:solidFill>
                          <a:latin typeface="Meiryo UI" panose="020B0604030504040204" pitchFamily="50" charset="-128"/>
                          <a:ea typeface="Meiryo UI" panose="020B0604030504040204" pitchFamily="50" charset="-128"/>
                        </a:rPr>
                        <a:t>注</a:t>
                      </a:r>
                      <a:r>
                        <a:rPr lang="en-US" altLang="ja-JP" sz="1200" dirty="0">
                          <a:solidFill>
                            <a:schemeClr val="bg2"/>
                          </a:solidFill>
                          <a:latin typeface="Meiryo UI" panose="020B0604030504040204" pitchFamily="50" charset="-128"/>
                          <a:ea typeface="Meiryo UI" panose="020B0604030504040204" pitchFamily="50" charset="-128"/>
                        </a:rPr>
                        <a:t>)</a:t>
                      </a:r>
                      <a:r>
                        <a:rPr lang="ja-JP" altLang="en-US" sz="1200" dirty="0">
                          <a:solidFill>
                            <a:schemeClr val="bg2"/>
                          </a:solidFill>
                          <a:latin typeface="Meiryo UI" panose="020B0604030504040204" pitchFamily="50" charset="-128"/>
                          <a:ea typeface="Meiryo UI" panose="020B0604030504040204" pitchFamily="50" charset="-128"/>
                        </a:rPr>
                        <a:t> </a:t>
                      </a:r>
                      <a:r>
                        <a:rPr lang="en-US" altLang="ja-JP" sz="1200" dirty="0">
                          <a:solidFill>
                            <a:schemeClr val="bg2"/>
                          </a:solidFill>
                          <a:latin typeface="Meiryo UI" panose="020B0604030504040204" pitchFamily="50" charset="-128"/>
                          <a:ea typeface="Meiryo UI" panose="020B0604030504040204" pitchFamily="50" charset="-128"/>
                        </a:rPr>
                        <a:t>10GbE-T</a:t>
                      </a:r>
                      <a:r>
                        <a:rPr lang="ja-JP" altLang="en-US" sz="1200" dirty="0">
                          <a:solidFill>
                            <a:schemeClr val="bg2"/>
                          </a:solidFill>
                          <a:latin typeface="Meiryo UI" panose="020B0604030504040204" pitchFamily="50" charset="-128"/>
                          <a:ea typeface="Meiryo UI" panose="020B0604030504040204" pitchFamily="50" charset="-128"/>
                        </a:rPr>
                        <a:t>モデルは</a:t>
                      </a:r>
                      <a:r>
                        <a:rPr lang="en-US" altLang="ja-JP" sz="1200" dirty="0">
                          <a:solidFill>
                            <a:schemeClr val="bg2"/>
                          </a:solidFill>
                          <a:latin typeface="Meiryo UI" panose="020B0604030504040204" pitchFamily="50" charset="-128"/>
                          <a:ea typeface="Meiryo UI" panose="020B0604030504040204" pitchFamily="50" charset="-128"/>
                        </a:rPr>
                        <a:t>6.2</a:t>
                      </a:r>
                      <a:r>
                        <a:rPr lang="ja-JP" altLang="en-US" sz="1200" dirty="0">
                          <a:solidFill>
                            <a:schemeClr val="bg2"/>
                          </a:solidFill>
                          <a:latin typeface="Meiryo UI" panose="020B0604030504040204" pitchFamily="50" charset="-128"/>
                          <a:ea typeface="Meiryo UI" panose="020B0604030504040204" pitchFamily="50" charset="-128"/>
                        </a:rPr>
                        <a:t>以降のみ</a:t>
                      </a:r>
                      <a:endParaRPr lang="en-US" altLang="ja-JP" sz="12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8F3FA"/>
                    </a:solidFill>
                  </a:tcPr>
                </a:tc>
                <a:tc>
                  <a:txBody>
                    <a:bodyPr/>
                    <a:lstStyle/>
                    <a:p>
                      <a:pPr marL="465138" indent="0" algn="l">
                        <a:tabLst/>
                      </a:pPr>
                      <a:r>
                        <a:rPr lang="en-US" altLang="ja-JP" sz="1600" dirty="0">
                          <a:solidFill>
                            <a:schemeClr val="bg2"/>
                          </a:solidFill>
                          <a:latin typeface="Meiryo UI" panose="020B0604030504040204" pitchFamily="50" charset="-128"/>
                          <a:ea typeface="Meiryo UI" panose="020B0604030504040204" pitchFamily="50" charset="-128"/>
                        </a:rPr>
                        <a:t>7.x </a:t>
                      </a:r>
                      <a:r>
                        <a:rPr lang="ja-JP" altLang="en-US" sz="1600" dirty="0">
                          <a:solidFill>
                            <a:schemeClr val="bg2"/>
                          </a:solidFill>
                          <a:latin typeface="Meiryo UI" panose="020B0604030504040204" pitchFamily="50" charset="-128"/>
                          <a:ea typeface="Meiryo UI" panose="020B0604030504040204" pitchFamily="50" charset="-128"/>
                        </a:rPr>
                        <a:t>以降をサポート</a:t>
                      </a:r>
                      <a:endParaRPr lang="en-US" altLang="ja-JP" sz="1600" dirty="0">
                        <a:solidFill>
                          <a:schemeClr val="bg2"/>
                        </a:solidFill>
                        <a:latin typeface="Meiryo UI" panose="020B0604030504040204" pitchFamily="50" charset="-128"/>
                        <a:ea typeface="Meiryo UI" panose="020B0604030504040204" pitchFamily="50" charset="-128"/>
                      </a:endParaRPr>
                    </a:p>
                  </a:txBody>
                  <a:tcPr marL="0" marR="0" marT="0" marB="0"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8F3FA"/>
                    </a:solidFill>
                  </a:tcPr>
                </a:tc>
                <a:extLst>
                  <a:ext uri="{0D108BD9-81ED-4DB2-BD59-A6C34878D82A}">
                    <a16:rowId xmlns:a16="http://schemas.microsoft.com/office/drawing/2014/main" val="10008"/>
                  </a:ext>
                </a:extLst>
              </a:tr>
            </a:tbl>
          </a:graphicData>
        </a:graphic>
      </p:graphicFrame>
      <p:pic>
        <p:nvPicPr>
          <p:cNvPr id="44" name="Picture 98">
            <a:extLst>
              <a:ext uri="{FF2B5EF4-FFF2-40B4-BE49-F238E27FC236}">
                <a16:creationId xmlns:a16="http://schemas.microsoft.com/office/drawing/2014/main" id="{07141B98-2C22-47C2-9458-C390CE1AA08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473543" y="933422"/>
            <a:ext cx="2720756" cy="531588"/>
          </a:xfrm>
          <a:prstGeom prst="rect">
            <a:avLst/>
          </a:prstGeom>
        </p:spPr>
      </p:pic>
      <p:sp>
        <p:nvSpPr>
          <p:cNvPr id="45" name="Rectangle 125">
            <a:extLst>
              <a:ext uri="{FF2B5EF4-FFF2-40B4-BE49-F238E27FC236}">
                <a16:creationId xmlns:a16="http://schemas.microsoft.com/office/drawing/2014/main" id="{19A16FCE-2CDA-4381-9EA3-E15AB0BC30EA}"/>
              </a:ext>
            </a:extLst>
          </p:cNvPr>
          <p:cNvSpPr/>
          <p:nvPr/>
        </p:nvSpPr>
        <p:spPr>
          <a:xfrm>
            <a:off x="239673" y="6424927"/>
            <a:ext cx="3594248" cy="253916"/>
          </a:xfrm>
          <a:prstGeom prst="rect">
            <a:avLst/>
          </a:prstGeom>
        </p:spPr>
        <p:txBody>
          <a:bodyPr wrap="square">
            <a:spAutoFit/>
          </a:bodyPr>
          <a:lstStyle/>
          <a:p>
            <a:pPr defTabSz="609585">
              <a:defRPr/>
            </a:pPr>
            <a:r>
              <a:rPr lang="en-US" sz="1050" kern="0" baseline="30000" dirty="0">
                <a:solidFill>
                  <a:schemeClr val="bg2"/>
                </a:solidFill>
                <a:latin typeface="Arial" panose="020B0604020202020204" pitchFamily="34" charset="0"/>
                <a:ea typeface="Meiryo UI" panose="020B0604030504040204" pitchFamily="50" charset="-128"/>
                <a:cs typeface="Arial" charset="0"/>
              </a:rPr>
              <a:t>*1</a:t>
            </a:r>
            <a:r>
              <a:rPr lang="en-US" sz="1050" kern="0" dirty="0">
                <a:solidFill>
                  <a:schemeClr val="bg2"/>
                </a:solidFill>
                <a:latin typeface="Arial" panose="020B0604020202020204" pitchFamily="34" charset="0"/>
                <a:ea typeface="Meiryo UI" panose="020B0604030504040204" pitchFamily="50" charset="-128"/>
                <a:cs typeface="Arial" charset="0"/>
              </a:rPr>
              <a:t> </a:t>
            </a:r>
            <a:r>
              <a:rPr lang="ja-JP" altLang="en-US" sz="1050" kern="0" dirty="0">
                <a:solidFill>
                  <a:schemeClr val="bg2"/>
                </a:solidFill>
                <a:latin typeface="Arial" panose="020B0604020202020204" pitchFamily="34" charset="0"/>
                <a:ea typeface="Meiryo UI" panose="020B0604030504040204" pitchFamily="50" charset="-128"/>
                <a:cs typeface="Arial" charset="0"/>
              </a:rPr>
              <a:t>最新のサポート状況は</a:t>
            </a:r>
            <a:r>
              <a:rPr lang="en-US" altLang="ja-JP" sz="1050" kern="0" dirty="0">
                <a:solidFill>
                  <a:schemeClr val="bg2"/>
                </a:solidFill>
                <a:latin typeface="Arial" panose="020B0604020202020204" pitchFamily="34" charset="0"/>
                <a:ea typeface="Meiryo UI" panose="020B0604030504040204" pitchFamily="50" charset="-128"/>
                <a:cs typeface="Arial" charset="0"/>
              </a:rPr>
              <a:t>Compatibility</a:t>
            </a:r>
            <a:r>
              <a:rPr lang="ja-JP" altLang="en-US" sz="1050" kern="0" dirty="0">
                <a:solidFill>
                  <a:schemeClr val="bg2"/>
                </a:solidFill>
                <a:latin typeface="Arial" panose="020B0604020202020204" pitchFamily="34" charset="0"/>
                <a:ea typeface="Meiryo UI" panose="020B0604030504040204" pitchFamily="50" charset="-128"/>
                <a:cs typeface="Arial" charset="0"/>
              </a:rPr>
              <a:t> </a:t>
            </a:r>
            <a:r>
              <a:rPr lang="en-US" altLang="ja-JP" sz="1050" kern="0" dirty="0">
                <a:solidFill>
                  <a:schemeClr val="bg2"/>
                </a:solidFill>
                <a:latin typeface="Arial" panose="020B0604020202020204" pitchFamily="34" charset="0"/>
                <a:ea typeface="Meiryo UI" panose="020B0604030504040204" pitchFamily="50" charset="-128"/>
                <a:cs typeface="Arial" charset="0"/>
              </a:rPr>
              <a:t>Matrix</a:t>
            </a:r>
            <a:r>
              <a:rPr lang="ja-JP" altLang="en-US" sz="1050" kern="0" dirty="0">
                <a:solidFill>
                  <a:schemeClr val="bg2"/>
                </a:solidFill>
                <a:latin typeface="Arial" panose="020B0604020202020204" pitchFamily="34" charset="0"/>
                <a:ea typeface="Meiryo UI" panose="020B0604030504040204" pitchFamily="50" charset="-128"/>
                <a:cs typeface="Arial" charset="0"/>
              </a:rPr>
              <a:t>などをご参照</a:t>
            </a:r>
            <a:endParaRPr lang="en-US" altLang="ja-JP" sz="1050" kern="0" dirty="0">
              <a:solidFill>
                <a:schemeClr val="bg2"/>
              </a:solidFill>
              <a:latin typeface="Arial" panose="020B0604020202020204" pitchFamily="34" charset="0"/>
              <a:ea typeface="Meiryo UI" panose="020B0604030504040204" pitchFamily="50" charset="-128"/>
              <a:cs typeface="Arial" charset="0"/>
            </a:endParaRPr>
          </a:p>
        </p:txBody>
      </p:sp>
      <p:sp>
        <p:nvSpPr>
          <p:cNvPr id="46" name="正方形/長方形 45">
            <a:extLst>
              <a:ext uri="{FF2B5EF4-FFF2-40B4-BE49-F238E27FC236}">
                <a16:creationId xmlns:a16="http://schemas.microsoft.com/office/drawing/2014/main" id="{C3EC7ECE-7E54-465E-BAD4-3981D8860A84}"/>
              </a:ext>
            </a:extLst>
          </p:cNvPr>
          <p:cNvSpPr/>
          <p:nvPr/>
        </p:nvSpPr>
        <p:spPr>
          <a:xfrm>
            <a:off x="5452094" y="2285723"/>
            <a:ext cx="3166973" cy="2564573"/>
          </a:xfrm>
          <a:prstGeom prst="rect">
            <a:avLst/>
          </a:prstGeom>
          <a:noFill/>
          <a:ln w="38100" cmpd="sng">
            <a:solidFill>
              <a:schemeClr val="accent2"/>
            </a:solidFill>
          </a:ln>
          <a:effectLst/>
        </p:spPr>
        <p:txBody>
          <a:bodyPr wrap="square" lIns="243840" tIns="182880" rIns="182880" bIns="182880" rtlCol="0" anchor="ctr">
            <a:noAutofit/>
          </a:bodyPr>
          <a:lstStyle/>
          <a:p>
            <a:pPr algn="ctr">
              <a:lnSpc>
                <a:spcPct val="90000"/>
              </a:lnSpc>
              <a:spcBef>
                <a:spcPts val="800"/>
              </a:spcBef>
            </a:pPr>
            <a:endParaRPr lang="ja-JP" altLang="en-US" sz="2667" dirty="0" err="1">
              <a:solidFill>
                <a:schemeClr val="tx2"/>
              </a:solidFill>
              <a:latin typeface="Arial" panose="020B0604020202020204" pitchFamily="34" charset="0"/>
              <a:ea typeface="Meiryo UI" panose="020B0604030504040204" pitchFamily="50" charset="-128"/>
            </a:endParaRPr>
          </a:p>
        </p:txBody>
      </p:sp>
      <p:sp>
        <p:nvSpPr>
          <p:cNvPr id="47" name="正方形/長方形 46">
            <a:extLst>
              <a:ext uri="{FF2B5EF4-FFF2-40B4-BE49-F238E27FC236}">
                <a16:creationId xmlns:a16="http://schemas.microsoft.com/office/drawing/2014/main" id="{E8A8B6D4-EB49-42EE-9AB8-F21289B92422}"/>
              </a:ext>
            </a:extLst>
          </p:cNvPr>
          <p:cNvSpPr/>
          <p:nvPr/>
        </p:nvSpPr>
        <p:spPr>
          <a:xfrm>
            <a:off x="5452094" y="4916556"/>
            <a:ext cx="3166973" cy="873447"/>
          </a:xfrm>
          <a:prstGeom prst="rect">
            <a:avLst/>
          </a:prstGeom>
          <a:noFill/>
          <a:ln w="38100" cmpd="sng">
            <a:solidFill>
              <a:schemeClr val="bg1"/>
            </a:solidFill>
          </a:ln>
          <a:effectLst/>
        </p:spPr>
        <p:txBody>
          <a:bodyPr wrap="square" lIns="243840" tIns="182880" rIns="182880" bIns="182880" rtlCol="0" anchor="ctr">
            <a:noAutofit/>
          </a:bodyPr>
          <a:lstStyle/>
          <a:p>
            <a:pPr algn="ctr">
              <a:lnSpc>
                <a:spcPct val="90000"/>
              </a:lnSpc>
              <a:spcBef>
                <a:spcPts val="800"/>
              </a:spcBef>
            </a:pPr>
            <a:endParaRPr lang="ja-JP" altLang="en-US" sz="2667" dirty="0" err="1">
              <a:solidFill>
                <a:schemeClr val="tx2"/>
              </a:solidFill>
              <a:latin typeface="Arial" panose="020B0604020202020204" pitchFamily="34" charset="0"/>
              <a:ea typeface="Meiryo UI" panose="020B0604030504040204" pitchFamily="50" charset="-128"/>
            </a:endParaRPr>
          </a:p>
        </p:txBody>
      </p:sp>
      <p:pic>
        <p:nvPicPr>
          <p:cNvPr id="48" name="Picture 63">
            <a:extLst>
              <a:ext uri="{FF2B5EF4-FFF2-40B4-BE49-F238E27FC236}">
                <a16:creationId xmlns:a16="http://schemas.microsoft.com/office/drawing/2014/main" id="{80006AAF-1981-4B4F-92FA-E113D568260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55985" y="473535"/>
            <a:ext cx="3083439" cy="1391005"/>
          </a:xfrm>
          <a:prstGeom prst="rect">
            <a:avLst/>
          </a:prstGeom>
        </p:spPr>
      </p:pic>
      <p:pic>
        <p:nvPicPr>
          <p:cNvPr id="49" name="Picture 63">
            <a:extLst>
              <a:ext uri="{FF2B5EF4-FFF2-40B4-BE49-F238E27FC236}">
                <a16:creationId xmlns:a16="http://schemas.microsoft.com/office/drawing/2014/main" id="{DB0D6967-D1A9-4CC7-B3C3-C8788C7457F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38366" y="473535"/>
            <a:ext cx="3083439" cy="1391005"/>
          </a:xfrm>
          <a:prstGeom prst="rect">
            <a:avLst/>
          </a:prstGeom>
        </p:spPr>
      </p:pic>
      <p:sp>
        <p:nvSpPr>
          <p:cNvPr id="51" name="角丸四角形 2">
            <a:extLst>
              <a:ext uri="{FF2B5EF4-FFF2-40B4-BE49-F238E27FC236}">
                <a16:creationId xmlns:a16="http://schemas.microsoft.com/office/drawing/2014/main" id="{5D7EA643-A075-44B6-AB06-B6E7CE7EBD3D}"/>
              </a:ext>
            </a:extLst>
          </p:cNvPr>
          <p:cNvSpPr/>
          <p:nvPr/>
        </p:nvSpPr>
        <p:spPr>
          <a:xfrm>
            <a:off x="4431892" y="807968"/>
            <a:ext cx="893250" cy="239843"/>
          </a:xfrm>
          <a:prstGeom prst="roundRect">
            <a:avLst>
              <a:gd name="adj" fmla="val 38363"/>
            </a:avLst>
          </a:prstGeom>
          <a:solidFill>
            <a:srgbClr val="FF0000"/>
          </a:solidFill>
          <a:ln w="12700" cmpd="sng">
            <a:noFill/>
          </a:ln>
          <a:effectLst/>
        </p:spPr>
        <p:txBody>
          <a:bodyPr wrap="square" lIns="108000" tIns="108000" rIns="108000" bIns="108000" rtlCol="0" anchor="ctr">
            <a:noAutofit/>
          </a:bodyPr>
          <a:lstStyle/>
          <a:p>
            <a:pPr algn="ctr" defTabSz="914377">
              <a:lnSpc>
                <a:spcPct val="90000"/>
              </a:lnSpc>
              <a:spcBef>
                <a:spcPts val="800"/>
              </a:spcBef>
            </a:pPr>
            <a:r>
              <a:rPr lang="ja-JP" altLang="en-US" sz="1050" dirty="0">
                <a:solidFill>
                  <a:srgbClr val="FFFFFF"/>
                </a:solidFill>
                <a:latin typeface="Arial" panose="020B0604020202020204" pitchFamily="34" charset="0"/>
                <a:ea typeface="Meiryo UI" panose="020B0604030504040204" pitchFamily="50" charset="-128"/>
              </a:rPr>
              <a:t>販売終了</a:t>
            </a:r>
          </a:p>
        </p:txBody>
      </p:sp>
    </p:spTree>
    <p:extLst>
      <p:ext uri="{BB962C8B-B14F-4D97-AF65-F5344CB8AC3E}">
        <p14:creationId xmlns:p14="http://schemas.microsoft.com/office/powerpoint/2010/main" val="1238283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A575E-E3B3-4EDF-BF85-1496FE16F70F}"/>
              </a:ext>
            </a:extLst>
          </p:cNvPr>
          <p:cNvSpPr>
            <a:spLocks noGrp="1"/>
          </p:cNvSpPr>
          <p:nvPr>
            <p:ph type="title"/>
          </p:nvPr>
        </p:nvSpPr>
        <p:spPr/>
        <p:txBody>
          <a:bodyPr/>
          <a:lstStyle/>
          <a:p>
            <a:r>
              <a:rPr lang="ja-JP" altLang="en-US" sz="2800" kern="1200" dirty="0">
                <a:solidFill>
                  <a:srgbClr val="0070C0"/>
                </a:solidFill>
                <a:latin typeface="Meiryo UI" panose="020B0604030504040204" pitchFamily="50" charset="-128"/>
                <a:ea typeface="Meiryo UI" panose="020B0604030504040204" pitchFamily="50" charset="-128"/>
                <a:cs typeface="Arial" charset="0"/>
              </a:rPr>
              <a:t>各モデルの制限事項</a:t>
            </a:r>
            <a:endParaRPr kumimoji="1" lang="ja-JP" altLang="en-US" dirty="0"/>
          </a:p>
        </p:txBody>
      </p:sp>
      <p:graphicFrame>
        <p:nvGraphicFramePr>
          <p:cNvPr id="43" name="Table 3">
            <a:extLst>
              <a:ext uri="{FF2B5EF4-FFF2-40B4-BE49-F238E27FC236}">
                <a16:creationId xmlns:a16="http://schemas.microsoft.com/office/drawing/2014/main" id="{1ADE4689-7B73-4302-BEBE-BF2ACCB3A7C3}"/>
              </a:ext>
            </a:extLst>
          </p:cNvPr>
          <p:cNvGraphicFramePr>
            <a:graphicFrameLocks noGrp="1"/>
          </p:cNvGraphicFramePr>
          <p:nvPr>
            <p:extLst>
              <p:ext uri="{D42A27DB-BD31-4B8C-83A1-F6EECF244321}">
                <p14:modId xmlns:p14="http://schemas.microsoft.com/office/powerpoint/2010/main" val="3906686237"/>
              </p:ext>
            </p:extLst>
          </p:nvPr>
        </p:nvGraphicFramePr>
        <p:xfrm>
          <a:off x="252748" y="1567341"/>
          <a:ext cx="11568000" cy="5009243"/>
        </p:xfrm>
        <a:graphic>
          <a:graphicData uri="http://schemas.openxmlformats.org/drawingml/2006/table">
            <a:tbl>
              <a:tblPr firstRow="1" bandRow="1">
                <a:tableStyleId>{5C22544A-7EE6-4342-B048-85BDC9FD1C3A}</a:tableStyleId>
              </a:tblPr>
              <a:tblGrid>
                <a:gridCol w="1994541">
                  <a:extLst>
                    <a:ext uri="{9D8B030D-6E8A-4147-A177-3AD203B41FA5}">
                      <a16:colId xmlns:a16="http://schemas.microsoft.com/office/drawing/2014/main" val="20000"/>
                    </a:ext>
                  </a:extLst>
                </a:gridCol>
                <a:gridCol w="3191153">
                  <a:extLst>
                    <a:ext uri="{9D8B030D-6E8A-4147-A177-3AD203B41FA5}">
                      <a16:colId xmlns:a16="http://schemas.microsoft.com/office/drawing/2014/main" val="20001"/>
                    </a:ext>
                  </a:extLst>
                </a:gridCol>
                <a:gridCol w="3191153">
                  <a:extLst>
                    <a:ext uri="{9D8B030D-6E8A-4147-A177-3AD203B41FA5}">
                      <a16:colId xmlns:a16="http://schemas.microsoft.com/office/drawing/2014/main" val="20002"/>
                    </a:ext>
                  </a:extLst>
                </a:gridCol>
                <a:gridCol w="3191153">
                  <a:extLst>
                    <a:ext uri="{9D8B030D-6E8A-4147-A177-3AD203B41FA5}">
                      <a16:colId xmlns:a16="http://schemas.microsoft.com/office/drawing/2014/main" val="20003"/>
                    </a:ext>
                  </a:extLst>
                </a:gridCol>
              </a:tblGrid>
              <a:tr h="645772">
                <a:tc>
                  <a:txBody>
                    <a:bodyPr/>
                    <a:lstStyle/>
                    <a:p>
                      <a:pPr algn="ctr"/>
                      <a:endParaRPr lang="en-US" sz="190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2700" cmpd="sng">
                      <a:noFill/>
                    </a:lnL>
                    <a:lnR w="19050" cap="flat" cmpd="sng" algn="ctr">
                      <a:solidFill>
                        <a:schemeClr val="tx2"/>
                      </a:solidFill>
                      <a:prstDash val="solid"/>
                      <a:round/>
                      <a:headEnd type="none" w="med" len="med"/>
                      <a:tailEnd type="none" w="med" len="med"/>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900" b="0" baseline="0" dirty="0">
                          <a:solidFill>
                            <a:schemeClr val="tx2"/>
                          </a:solidFill>
                          <a:latin typeface="Meiryo UI" panose="020B0604030504040204" pitchFamily="50" charset="-128"/>
                          <a:ea typeface="Meiryo UI" panose="020B0604030504040204" pitchFamily="50" charset="-128"/>
                        </a:rPr>
                        <a:t>Data Domain DD2200</a:t>
                      </a:r>
                      <a:endParaRPr lang="en-US" sz="1900" b="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sz="1900" b="0" baseline="0" dirty="0" err="1">
                          <a:solidFill>
                            <a:schemeClr val="tx2"/>
                          </a:solidFill>
                          <a:latin typeface="Meiryo UI" panose="020B0604030504040204" pitchFamily="50" charset="-128"/>
                          <a:ea typeface="Meiryo UI" panose="020B0604030504040204" pitchFamily="50" charset="-128"/>
                        </a:rPr>
                        <a:t>PowerProtect</a:t>
                      </a:r>
                      <a:r>
                        <a:rPr lang="en-US" sz="1900" b="0" baseline="0" dirty="0">
                          <a:solidFill>
                            <a:schemeClr val="tx2"/>
                          </a:solidFill>
                          <a:latin typeface="Meiryo UI" panose="020B0604030504040204" pitchFamily="50" charset="-128"/>
                          <a:ea typeface="Meiryo UI" panose="020B0604030504040204" pitchFamily="50" charset="-128"/>
                        </a:rPr>
                        <a:t> DD3300</a:t>
                      </a:r>
                      <a:endParaRPr lang="en-US" sz="1900" b="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algn="ctr"/>
                      <a:r>
                        <a:rPr lang="en-US" altLang="ja-JP" sz="1900" b="0" dirty="0" err="1">
                          <a:solidFill>
                            <a:schemeClr val="tx2"/>
                          </a:solidFill>
                          <a:latin typeface="Meiryo UI" panose="020B0604030504040204" pitchFamily="50" charset="-128"/>
                          <a:ea typeface="Meiryo UI" panose="020B0604030504040204" pitchFamily="50" charset="-128"/>
                        </a:rPr>
                        <a:t>PowerProtect</a:t>
                      </a:r>
                      <a:r>
                        <a:rPr lang="en-US" altLang="ja-JP" sz="1900" b="0" dirty="0">
                          <a:solidFill>
                            <a:schemeClr val="tx2"/>
                          </a:solidFill>
                          <a:latin typeface="Meiryo UI" panose="020B0604030504040204" pitchFamily="50" charset="-128"/>
                          <a:ea typeface="Meiryo UI" panose="020B0604030504040204" pitchFamily="50" charset="-128"/>
                        </a:rPr>
                        <a:t> DD6x00</a:t>
                      </a:r>
                      <a:br>
                        <a:rPr lang="en-US" altLang="ja-JP" sz="1900" b="0" dirty="0">
                          <a:solidFill>
                            <a:schemeClr val="tx2"/>
                          </a:solidFill>
                          <a:latin typeface="Meiryo UI" panose="020B0604030504040204" pitchFamily="50" charset="-128"/>
                          <a:ea typeface="Meiryo UI" panose="020B0604030504040204" pitchFamily="50" charset="-128"/>
                        </a:rPr>
                      </a:br>
                      <a:r>
                        <a:rPr lang="en-US" altLang="ja-JP" sz="1900" b="0" dirty="0" err="1">
                          <a:solidFill>
                            <a:schemeClr val="tx2"/>
                          </a:solidFill>
                          <a:latin typeface="Meiryo UI" panose="020B0604030504040204" pitchFamily="50" charset="-128"/>
                          <a:ea typeface="Meiryo UI" panose="020B0604030504040204" pitchFamily="50" charset="-128"/>
                        </a:rPr>
                        <a:t>PowerProtect</a:t>
                      </a:r>
                      <a:r>
                        <a:rPr lang="en-US" altLang="ja-JP" sz="1900" b="0" baseline="0" dirty="0">
                          <a:solidFill>
                            <a:schemeClr val="tx2"/>
                          </a:solidFill>
                          <a:latin typeface="Meiryo UI" panose="020B0604030504040204" pitchFamily="50" charset="-128"/>
                          <a:ea typeface="Meiryo UI" panose="020B0604030504040204" pitchFamily="50" charset="-128"/>
                        </a:rPr>
                        <a:t> DD9x00</a:t>
                      </a:r>
                      <a:endParaRPr lang="en-US" sz="1900" b="0" dirty="0">
                        <a:solidFill>
                          <a:schemeClr val="tx2"/>
                        </a:solidFill>
                        <a:latin typeface="Meiryo UI" panose="020B0604030504040204" pitchFamily="50" charset="-128"/>
                        <a:ea typeface="Meiryo UI" panose="020B0604030504040204" pitchFamily="50" charset="-128"/>
                      </a:endParaRPr>
                    </a:p>
                  </a:txBody>
                  <a:tcPr marL="121920" marR="121920" marT="60960" marB="60960" anchor="ctr">
                    <a:lnL w="19050" cap="flat" cmpd="sng" algn="ctr">
                      <a:solidFill>
                        <a:schemeClr val="tx2"/>
                      </a:solidFill>
                      <a:prstDash val="solid"/>
                      <a:round/>
                      <a:headEnd type="none" w="med" len="med"/>
                      <a:tailEnd type="none" w="med" len="med"/>
                    </a:lnL>
                    <a:lnR w="12700" cmpd="sng">
                      <a:noFill/>
                    </a:lnR>
                    <a:lnT w="12700" cmpd="sng">
                      <a:noFill/>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extLst>
                  <a:ext uri="{0D108BD9-81ED-4DB2-BD59-A6C34878D82A}">
                    <a16:rowId xmlns:a16="http://schemas.microsoft.com/office/drawing/2014/main" val="10000"/>
                  </a:ext>
                </a:extLst>
              </a:tr>
              <a:tr h="438044">
                <a:tc>
                  <a:txBody>
                    <a:bodyPr/>
                    <a:lstStyle/>
                    <a:p>
                      <a:pPr marL="0" indent="0">
                        <a:buFont typeface="Arial" charset="0"/>
                        <a:buNone/>
                      </a:pPr>
                      <a:r>
                        <a:rPr lang="en-US" altLang="ja-JP" sz="1600" baseline="0" dirty="0">
                          <a:solidFill>
                            <a:schemeClr val="tx2"/>
                          </a:solidFill>
                          <a:latin typeface="Meiryo UI" panose="020B0604030504040204" pitchFamily="50" charset="-128"/>
                          <a:ea typeface="Meiryo UI" panose="020B0604030504040204" pitchFamily="50" charset="-128"/>
                        </a:rPr>
                        <a:t>FC,</a:t>
                      </a:r>
                      <a:r>
                        <a:rPr lang="ja-JP" altLang="en-US" sz="1600" baseline="0" dirty="0">
                          <a:solidFill>
                            <a:schemeClr val="tx2"/>
                          </a:solidFill>
                          <a:latin typeface="Meiryo UI" panose="020B0604030504040204" pitchFamily="50" charset="-128"/>
                          <a:ea typeface="Meiryo UI" panose="020B0604030504040204" pitchFamily="50" charset="-128"/>
                        </a:rPr>
                        <a:t> </a:t>
                      </a:r>
                      <a:r>
                        <a:rPr lang="en-US" altLang="ja-JP" sz="1600" baseline="0" dirty="0">
                          <a:solidFill>
                            <a:schemeClr val="tx2"/>
                          </a:solidFill>
                          <a:latin typeface="Meiryo UI" panose="020B0604030504040204" pitchFamily="50" charset="-128"/>
                          <a:ea typeface="Meiryo UI" panose="020B0604030504040204" pitchFamily="50" charset="-128"/>
                        </a:rPr>
                        <a:t>VTL,</a:t>
                      </a:r>
                      <a:r>
                        <a:rPr lang="ja-JP" altLang="en-US" sz="1600" baseline="0" dirty="0">
                          <a:solidFill>
                            <a:schemeClr val="tx2"/>
                          </a:solidFill>
                          <a:latin typeface="Meiryo UI" panose="020B0604030504040204" pitchFamily="50" charset="-128"/>
                          <a:ea typeface="Meiryo UI" panose="020B0604030504040204" pitchFamily="50" charset="-128"/>
                        </a:rPr>
                        <a:t> </a:t>
                      </a:r>
                      <a:r>
                        <a:rPr lang="en-US" altLang="ja-JP" sz="1600" baseline="0" dirty="0">
                          <a:solidFill>
                            <a:schemeClr val="tx2"/>
                          </a:solidFill>
                          <a:latin typeface="Meiryo UI" panose="020B0604030504040204" pitchFamily="50" charset="-128"/>
                          <a:ea typeface="Meiryo UI" panose="020B0604030504040204" pitchFamily="50" charset="-128"/>
                        </a:rPr>
                        <a:t>IOS</a:t>
                      </a:r>
                      <a:endParaRPr lang="en-US" sz="1600" baseline="0" dirty="0">
                        <a:solidFill>
                          <a:schemeClr val="tx2"/>
                        </a:solidFill>
                        <a:latin typeface="Meiryo UI" panose="020B0604030504040204" pitchFamily="50" charset="-128"/>
                        <a:ea typeface="Meiryo UI" panose="020B0604030504040204" pitchFamily="50" charset="-128"/>
                      </a:endParaRPr>
                    </a:p>
                  </a:txBody>
                  <a:tcPr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0" indent="0" algn="ctr">
                        <a:tabLst/>
                      </a:pPr>
                      <a:r>
                        <a:rPr lang="ja-JP" altLang="en-US" sz="2000" b="0" baseline="0" dirty="0">
                          <a:solidFill>
                            <a:schemeClr val="bg2"/>
                          </a:solidFill>
                          <a:latin typeface="Meiryo UI" panose="020B0604030504040204" pitchFamily="50" charset="-128"/>
                          <a:ea typeface="Meiryo UI" panose="020B0604030504040204" pitchFamily="50" charset="-128"/>
                        </a:rPr>
                        <a:t>〇</a:t>
                      </a:r>
                      <a:endParaRPr lang="en-US" altLang="ja-JP" sz="2000" b="0" baseline="0" dirty="0">
                        <a:solidFill>
                          <a:schemeClr val="bg2"/>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extLst>
                  <a:ext uri="{0D108BD9-81ED-4DB2-BD59-A6C34878D82A}">
                    <a16:rowId xmlns:a16="http://schemas.microsoft.com/office/drawing/2014/main" val="10001"/>
                  </a:ext>
                </a:extLst>
              </a:tr>
              <a:tr h="438044">
                <a:tc>
                  <a:txBody>
                    <a:bodyPr/>
                    <a:lstStyle/>
                    <a:p>
                      <a:pPr marL="0" indent="0">
                        <a:buFont typeface="Arial" charset="0"/>
                        <a:buNone/>
                      </a:pPr>
                      <a:r>
                        <a:rPr lang="en-US" altLang="ja-JP" sz="1600" baseline="0" dirty="0">
                          <a:solidFill>
                            <a:schemeClr val="tx2"/>
                          </a:solidFill>
                          <a:latin typeface="Meiryo UI" panose="020B0604030504040204" pitchFamily="50" charset="-128"/>
                          <a:ea typeface="Meiryo UI" panose="020B0604030504040204" pitchFamily="50" charset="-128"/>
                        </a:rPr>
                        <a:t>NDMP</a:t>
                      </a:r>
                      <a:endParaRPr lang="en-US" sz="1600" baseline="0" dirty="0">
                        <a:solidFill>
                          <a:schemeClr val="tx2"/>
                        </a:solidFill>
                        <a:latin typeface="Meiryo UI" panose="020B0604030504040204" pitchFamily="50" charset="-128"/>
                        <a:ea typeface="Meiryo UI" panose="020B0604030504040204" pitchFamily="50" charset="-128"/>
                      </a:endParaRPr>
                    </a:p>
                  </a:txBody>
                  <a:tcPr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0" indent="0" algn="ctr">
                        <a:tabLst/>
                      </a:pPr>
                      <a:r>
                        <a:rPr lang="en-US" altLang="ja-JP" sz="2000" b="0" baseline="0" dirty="0">
                          <a:latin typeface="Meiryo UI" panose="020B0604030504040204" pitchFamily="50" charset="-128"/>
                          <a:ea typeface="Meiryo UI" panose="020B0604030504040204" pitchFamily="50" charset="-128"/>
                        </a:rPr>
                        <a:t>×</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extLst>
                  <a:ext uri="{0D108BD9-81ED-4DB2-BD59-A6C34878D82A}">
                    <a16:rowId xmlns:a16="http://schemas.microsoft.com/office/drawing/2014/main" val="10002"/>
                  </a:ext>
                </a:extLst>
              </a:tr>
              <a:tr h="438044">
                <a:tc>
                  <a:txBody>
                    <a:bodyPr/>
                    <a:lstStyle/>
                    <a:p>
                      <a:pPr marL="0" indent="0">
                        <a:buFont typeface="Arial" charset="0"/>
                        <a:buNone/>
                      </a:pPr>
                      <a:r>
                        <a:rPr lang="en-US" altLang="ja-JP" sz="1600" b="0" i="0" u="none" strike="noStrike" kern="1200" baseline="0" dirty="0">
                          <a:solidFill>
                            <a:schemeClr val="tx2"/>
                          </a:solidFill>
                          <a:latin typeface="Meiryo UI" panose="020B0604030504040204" pitchFamily="50" charset="-128"/>
                          <a:ea typeface="Meiryo UI" panose="020B0604030504040204" pitchFamily="50" charset="-128"/>
                          <a:cs typeface="+mn-cs"/>
                        </a:rPr>
                        <a:t>DD </a:t>
                      </a:r>
                      <a:r>
                        <a:rPr lang="ja-JP" altLang="en-US" sz="1600" b="0" i="0" u="none" strike="noStrike" kern="1200" baseline="0" dirty="0">
                          <a:solidFill>
                            <a:schemeClr val="tx2"/>
                          </a:solidFill>
                          <a:latin typeface="Meiryo UI" panose="020B0604030504040204" pitchFamily="50" charset="-128"/>
                          <a:ea typeface="Meiryo UI" panose="020B0604030504040204" pitchFamily="50" charset="-128"/>
                          <a:cs typeface="+mn-cs"/>
                        </a:rPr>
                        <a:t>高可用（</a:t>
                      </a:r>
                      <a:r>
                        <a:rPr lang="en-US" altLang="ja-JP" sz="1600" b="0" i="0" u="none" strike="noStrike" kern="1200" baseline="0" dirty="0">
                          <a:solidFill>
                            <a:schemeClr val="tx2"/>
                          </a:solidFill>
                          <a:latin typeface="Meiryo UI" panose="020B0604030504040204" pitchFamily="50" charset="-128"/>
                          <a:ea typeface="Meiryo UI" panose="020B0604030504040204" pitchFamily="50" charset="-128"/>
                          <a:cs typeface="+mn-cs"/>
                        </a:rPr>
                        <a:t>HA</a:t>
                      </a:r>
                      <a:r>
                        <a:rPr lang="ja-JP" altLang="en-US" sz="1600" b="0" i="0" u="none" strike="noStrike" kern="1200" baseline="0" dirty="0">
                          <a:solidFill>
                            <a:schemeClr val="tx2"/>
                          </a:solidFill>
                          <a:latin typeface="Meiryo UI" panose="020B0604030504040204" pitchFamily="50" charset="-128"/>
                          <a:ea typeface="Meiryo UI" panose="020B0604030504040204" pitchFamily="50" charset="-128"/>
                          <a:cs typeface="+mn-cs"/>
                        </a:rPr>
                        <a:t>）</a:t>
                      </a:r>
                      <a:endParaRPr lang="en-US" sz="1600" baseline="0" dirty="0">
                        <a:solidFill>
                          <a:schemeClr val="tx2"/>
                        </a:solidFill>
                        <a:latin typeface="Meiryo UI" panose="020B0604030504040204" pitchFamily="50" charset="-128"/>
                        <a:ea typeface="Meiryo UI" panose="020B0604030504040204" pitchFamily="50" charset="-128"/>
                      </a:endParaRPr>
                    </a:p>
                  </a:txBody>
                  <a:tcPr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0" baseline="0" dirty="0">
                          <a:latin typeface="Meiryo UI" panose="020B0604030504040204" pitchFamily="50" charset="-128"/>
                          <a:ea typeface="Meiryo UI" panose="020B0604030504040204" pitchFamily="50" charset="-128"/>
                        </a:rPr>
                        <a:t>×</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0" indent="0" algn="ctr">
                        <a:tabLst/>
                      </a:pPr>
                      <a:r>
                        <a:rPr lang="en-US" altLang="ja-JP" sz="2000" b="0" baseline="0" dirty="0">
                          <a:latin typeface="Meiryo UI" panose="020B0604030504040204" pitchFamily="50" charset="-128"/>
                          <a:ea typeface="Meiryo UI" panose="020B0604030504040204" pitchFamily="50" charset="-128"/>
                        </a:rPr>
                        <a:t>×</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0" baseline="0" dirty="0">
                          <a:latin typeface="Meiryo UI" panose="020B0604030504040204" pitchFamily="50" charset="-128"/>
                          <a:ea typeface="Meiryo UI" panose="020B0604030504040204" pitchFamily="50" charset="-128"/>
                        </a:rPr>
                        <a:t>〇</a:t>
                      </a:r>
                      <a:endParaRPr lang="en-US" altLang="ja-JP" sz="2000" b="0" baseline="30000" dirty="0">
                        <a:solidFill>
                          <a:schemeClr val="bg2"/>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00" dirty="0">
                          <a:solidFill>
                            <a:schemeClr val="bg2"/>
                          </a:solidFill>
                          <a:latin typeface="Meiryo UI" panose="020B0604030504040204" pitchFamily="50" charset="-128"/>
                          <a:ea typeface="Meiryo UI" panose="020B0604030504040204" pitchFamily="50" charset="-128"/>
                        </a:rPr>
                        <a:t>*DD6400</a:t>
                      </a:r>
                      <a:r>
                        <a:rPr lang="ja-JP" altLang="en-US" sz="1000" dirty="0">
                          <a:solidFill>
                            <a:schemeClr val="bg2"/>
                          </a:solidFill>
                          <a:latin typeface="Meiryo UI" panose="020B0604030504040204" pitchFamily="50" charset="-128"/>
                          <a:ea typeface="Meiryo UI" panose="020B0604030504040204" pitchFamily="50" charset="-128"/>
                        </a:rPr>
                        <a:t>は非サポート</a:t>
                      </a:r>
                      <a:endParaRPr lang="en-US" altLang="ja-JP" sz="1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extLst>
                  <a:ext uri="{0D108BD9-81ED-4DB2-BD59-A6C34878D82A}">
                    <a16:rowId xmlns:a16="http://schemas.microsoft.com/office/drawing/2014/main" val="10003"/>
                  </a:ext>
                </a:extLst>
              </a:tr>
              <a:tr h="438044">
                <a:tc>
                  <a:txBody>
                    <a:bodyPr/>
                    <a:lstStyle/>
                    <a:p>
                      <a:pPr marL="0" indent="0">
                        <a:buFont typeface="Arial" charset="0"/>
                        <a:buNone/>
                      </a:pPr>
                      <a:r>
                        <a:rPr lang="ja-JP" altLang="en-US" sz="1600" baseline="0" dirty="0">
                          <a:solidFill>
                            <a:schemeClr val="tx2"/>
                          </a:solidFill>
                          <a:latin typeface="Meiryo UI" panose="020B0604030504040204" pitchFamily="50" charset="-128"/>
                          <a:ea typeface="Meiryo UI" panose="020B0604030504040204" pitchFamily="50" charset="-128"/>
                        </a:rPr>
                        <a:t>レプリケーション</a:t>
                      </a:r>
                      <a:endParaRPr lang="en-US" sz="1600" baseline="0" dirty="0">
                        <a:solidFill>
                          <a:schemeClr val="tx2"/>
                        </a:solidFill>
                        <a:latin typeface="Meiryo UI" panose="020B0604030504040204" pitchFamily="50" charset="-128"/>
                        <a:ea typeface="Meiryo UI" panose="020B0604030504040204" pitchFamily="50" charset="-128"/>
                      </a:endParaRPr>
                    </a:p>
                  </a:txBody>
                  <a:tcPr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r>
                        <a:rPr lang="ja-JP" altLang="en-US" sz="1600" b="0" baseline="0" dirty="0">
                          <a:latin typeface="Meiryo UI" panose="020B0604030504040204" pitchFamily="50" charset="-128"/>
                          <a:ea typeface="Meiryo UI" panose="020B0604030504040204" pitchFamily="50" charset="-128"/>
                        </a:rPr>
                        <a:t> </a:t>
                      </a:r>
                      <a:endParaRPr lang="en-US" altLang="ja-JP" sz="1600" b="0" baseline="0" dirty="0">
                        <a:latin typeface="Meiryo UI" panose="020B0604030504040204" pitchFamily="50" charset="-128"/>
                        <a:ea typeface="Meiryo UI" panose="020B0604030504040204" pitchFamily="50" charset="-128"/>
                      </a:endParaRPr>
                    </a:p>
                    <a:p>
                      <a:pPr marL="0" indent="0" algn="ctr">
                        <a:tabLst/>
                      </a:pPr>
                      <a:r>
                        <a:rPr lang="en-US" altLang="ja-JP" sz="1000" b="0" baseline="0" dirty="0" err="1">
                          <a:latin typeface="Meiryo UI" panose="020B0604030504040204" pitchFamily="50" charset="-128"/>
                          <a:ea typeface="Meiryo UI" panose="020B0604030504040204" pitchFamily="50" charset="-128"/>
                        </a:rPr>
                        <a:t>Mtree</a:t>
                      </a:r>
                      <a:r>
                        <a:rPr lang="en-US" altLang="ja-JP" sz="1000" b="0" baseline="0" dirty="0">
                          <a:latin typeface="Meiryo UI" panose="020B0604030504040204" pitchFamily="50" charset="-128"/>
                          <a:ea typeface="Meiryo UI" panose="020B0604030504040204" pitchFamily="50" charset="-128"/>
                        </a:rPr>
                        <a:t>,</a:t>
                      </a:r>
                      <a:r>
                        <a:rPr lang="ja-JP" altLang="en-US" sz="1000" b="0" baseline="0" dirty="0">
                          <a:latin typeface="Meiryo UI" panose="020B0604030504040204" pitchFamily="50" charset="-128"/>
                          <a:ea typeface="Meiryo UI" panose="020B0604030504040204" pitchFamily="50" charset="-128"/>
                        </a:rPr>
                        <a:t> </a:t>
                      </a:r>
                      <a:r>
                        <a:rPr lang="en-US" altLang="ja-JP" sz="1000" b="0" baseline="0" dirty="0">
                          <a:latin typeface="Meiryo UI" panose="020B0604030504040204" pitchFamily="50" charset="-128"/>
                          <a:ea typeface="Meiryo UI" panose="020B0604030504040204" pitchFamily="50" charset="-128"/>
                        </a:rPr>
                        <a:t>Managed</a:t>
                      </a:r>
                      <a:r>
                        <a:rPr lang="ja-JP" altLang="en-US" sz="1000" b="0" baseline="0" dirty="0">
                          <a:latin typeface="Meiryo UI" panose="020B0604030504040204" pitchFamily="50" charset="-128"/>
                          <a:ea typeface="Meiryo UI" panose="020B0604030504040204" pitchFamily="50" charset="-128"/>
                        </a:rPr>
                        <a:t> </a:t>
                      </a:r>
                      <a:r>
                        <a:rPr lang="en-US" altLang="ja-JP" sz="1000" b="0" baseline="0" dirty="0">
                          <a:latin typeface="Meiryo UI" panose="020B0604030504040204" pitchFamily="50" charset="-128"/>
                          <a:ea typeface="Meiryo UI" panose="020B0604030504040204" pitchFamily="50" charset="-128"/>
                        </a:rPr>
                        <a:t>File</a:t>
                      </a:r>
                      <a:r>
                        <a:rPr lang="ja-JP" altLang="en-US" sz="1000" b="0" baseline="0" dirty="0">
                          <a:latin typeface="Meiryo UI" panose="020B0604030504040204" pitchFamily="50" charset="-128"/>
                          <a:ea typeface="Meiryo UI" panose="020B0604030504040204" pitchFamily="50" charset="-128"/>
                        </a:rPr>
                        <a:t> のみ</a:t>
                      </a:r>
                      <a:endParaRPr lang="en-US" sz="11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extLst>
                  <a:ext uri="{0D108BD9-81ED-4DB2-BD59-A6C34878D82A}">
                    <a16:rowId xmlns:a16="http://schemas.microsoft.com/office/drawing/2014/main" val="10004"/>
                  </a:ext>
                </a:extLst>
              </a:tr>
              <a:tr h="438044">
                <a:tc>
                  <a: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altLang="ja-JP" sz="1600" baseline="0" dirty="0" err="1">
                          <a:solidFill>
                            <a:schemeClr val="tx2"/>
                          </a:solidFill>
                          <a:latin typeface="Meiryo UI" panose="020B0604030504040204" pitchFamily="50" charset="-128"/>
                          <a:ea typeface="Meiryo UI" panose="020B0604030504040204" pitchFamily="50" charset="-128"/>
                        </a:rPr>
                        <a:t>DDBoost</a:t>
                      </a:r>
                      <a:endParaRPr lang="en-US" sz="1600" baseline="0" dirty="0">
                        <a:solidFill>
                          <a:schemeClr val="tx2"/>
                        </a:solidFill>
                        <a:latin typeface="Meiryo UI" panose="020B0604030504040204" pitchFamily="50" charset="-128"/>
                        <a:ea typeface="Meiryo UI" panose="020B0604030504040204" pitchFamily="50" charset="-128"/>
                      </a:endParaRPr>
                    </a:p>
                  </a:txBody>
                  <a:tcPr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0" baseline="0" dirty="0">
                          <a:latin typeface="Meiryo UI" panose="020B0604030504040204" pitchFamily="50" charset="-128"/>
                          <a:ea typeface="Meiryo UI" panose="020B0604030504040204" pitchFamily="50" charset="-128"/>
                        </a:rPr>
                        <a:t>〇</a:t>
                      </a:r>
                      <a:endParaRPr lang="en-US" altLang="ja-JP"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r>
                        <a:rPr lang="ja-JP" altLang="en-US" sz="1600" b="0" baseline="0" dirty="0">
                          <a:latin typeface="Meiryo UI" panose="020B0604030504040204" pitchFamily="50" charset="-128"/>
                          <a:ea typeface="Meiryo UI" panose="020B0604030504040204" pitchFamily="50" charset="-128"/>
                        </a:rPr>
                        <a:t> </a:t>
                      </a:r>
                      <a:endParaRPr lang="en-US" altLang="ja-JP" sz="1600" b="0" baseline="0" dirty="0">
                        <a:latin typeface="Meiryo UI" panose="020B0604030504040204" pitchFamily="50" charset="-128"/>
                        <a:ea typeface="Meiryo UI" panose="020B0604030504040204" pitchFamily="50" charset="-128"/>
                      </a:endParaRPr>
                    </a:p>
                    <a:p>
                      <a:pPr marL="0" indent="0" algn="ctr">
                        <a:tabLst/>
                      </a:pPr>
                      <a:r>
                        <a:rPr lang="en-US" altLang="ja-JP" sz="1000" b="0" baseline="0" dirty="0" err="1">
                          <a:latin typeface="Meiryo UI" panose="020B0604030504040204" pitchFamily="50" charset="-128"/>
                          <a:ea typeface="Meiryo UI" panose="020B0604030504040204" pitchFamily="50" charset="-128"/>
                        </a:rPr>
                        <a:t>DDBoost</a:t>
                      </a:r>
                      <a:r>
                        <a:rPr lang="en-US" altLang="ja-JP" sz="1000" b="0" baseline="0" dirty="0">
                          <a:latin typeface="Meiryo UI" panose="020B0604030504040204" pitchFamily="50" charset="-128"/>
                          <a:ea typeface="Meiryo UI" panose="020B0604030504040204" pitchFamily="50" charset="-128"/>
                        </a:rPr>
                        <a:t> over FC </a:t>
                      </a:r>
                      <a:r>
                        <a:rPr lang="ja-JP" altLang="en-US" sz="1000" b="0" baseline="0" dirty="0">
                          <a:latin typeface="Meiryo UI" panose="020B0604030504040204" pitchFamily="50" charset="-128"/>
                          <a:ea typeface="Meiryo UI" panose="020B0604030504040204" pitchFamily="50" charset="-128"/>
                        </a:rPr>
                        <a:t>は非対応</a:t>
                      </a:r>
                      <a:endParaRPr lang="en-US" sz="105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0" baseline="0" dirty="0">
                          <a:latin typeface="Meiryo UI" panose="020B0604030504040204" pitchFamily="50" charset="-128"/>
                          <a:ea typeface="Meiryo UI" panose="020B0604030504040204" pitchFamily="50" charset="-128"/>
                        </a:rPr>
                        <a:t>〇</a:t>
                      </a:r>
                      <a:endParaRPr lang="en-US" altLang="ja-JP"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extLst>
                  <a:ext uri="{0D108BD9-81ED-4DB2-BD59-A6C34878D82A}">
                    <a16:rowId xmlns:a16="http://schemas.microsoft.com/office/drawing/2014/main" val="10005"/>
                  </a:ext>
                </a:extLst>
              </a:tr>
              <a:tr h="438044">
                <a:tc>
                  <a: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altLang="ja-JP" sz="1600" baseline="0" dirty="0">
                          <a:solidFill>
                            <a:schemeClr val="tx2"/>
                          </a:solidFill>
                          <a:latin typeface="Meiryo UI" panose="020B0604030504040204" pitchFamily="50" charset="-128"/>
                          <a:ea typeface="Meiryo UI" panose="020B0604030504040204" pitchFamily="50" charset="-128"/>
                        </a:rPr>
                        <a:t>Cloud</a:t>
                      </a:r>
                      <a:r>
                        <a:rPr lang="ja-JP" altLang="en-US" sz="1600" baseline="0" dirty="0">
                          <a:solidFill>
                            <a:schemeClr val="tx2"/>
                          </a:solidFill>
                          <a:latin typeface="Meiryo UI" panose="020B0604030504040204" pitchFamily="50" charset="-128"/>
                          <a:ea typeface="Meiryo UI" panose="020B0604030504040204" pitchFamily="50" charset="-128"/>
                        </a:rPr>
                        <a:t> </a:t>
                      </a:r>
                      <a:r>
                        <a:rPr lang="en-US" altLang="ja-JP" sz="1600" baseline="0" dirty="0">
                          <a:solidFill>
                            <a:schemeClr val="tx2"/>
                          </a:solidFill>
                          <a:latin typeface="Meiryo UI" panose="020B0604030504040204" pitchFamily="50" charset="-128"/>
                          <a:ea typeface="Meiryo UI" panose="020B0604030504040204" pitchFamily="50" charset="-128"/>
                        </a:rPr>
                        <a:t>Tier</a:t>
                      </a:r>
                      <a:endParaRPr lang="en-US" sz="1600" baseline="0" dirty="0">
                        <a:solidFill>
                          <a:schemeClr val="tx2"/>
                        </a:solidFill>
                        <a:latin typeface="Meiryo UI" panose="020B0604030504040204" pitchFamily="50" charset="-128"/>
                        <a:ea typeface="Meiryo UI" panose="020B0604030504040204" pitchFamily="50" charset="-128"/>
                      </a:endParaRPr>
                    </a:p>
                  </a:txBody>
                  <a:tcPr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2000" b="0" baseline="0" dirty="0">
                          <a:latin typeface="Meiryo UI" panose="020B0604030504040204" pitchFamily="50" charset="-128"/>
                          <a:ea typeface="Meiryo UI" panose="020B0604030504040204" pitchFamily="50" charset="-128"/>
                        </a:rPr>
                        <a:t>×</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0" baseline="0" dirty="0">
                          <a:latin typeface="Meiryo UI" panose="020B0604030504040204" pitchFamily="50" charset="-128"/>
                          <a:ea typeface="Meiryo UI" panose="020B0604030504040204" pitchFamily="50" charset="-128"/>
                        </a:rPr>
                        <a:t>〇</a:t>
                      </a:r>
                      <a:endParaRPr lang="en-US" altLang="ja-JP"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E8F3FA"/>
                    </a:solidFill>
                  </a:tcPr>
                </a:tc>
                <a:extLst>
                  <a:ext uri="{0D108BD9-81ED-4DB2-BD59-A6C34878D82A}">
                    <a16:rowId xmlns:a16="http://schemas.microsoft.com/office/drawing/2014/main" val="10006"/>
                  </a:ext>
                </a:extLst>
              </a:tr>
              <a:tr h="647111">
                <a:tc>
                  <a: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ja-JP" altLang="en-US" sz="1600" baseline="0" dirty="0">
                          <a:solidFill>
                            <a:schemeClr val="tx2"/>
                          </a:solidFill>
                          <a:latin typeface="Meiryo UI" panose="020B0604030504040204" pitchFamily="50" charset="-128"/>
                          <a:ea typeface="Meiryo UI" panose="020B0604030504040204" pitchFamily="50" charset="-128"/>
                        </a:rPr>
                        <a:t>インスタントアクセス</a:t>
                      </a:r>
                      <a:endParaRPr lang="en-US" altLang="ja-JP" sz="1600" baseline="0" dirty="0">
                        <a:solidFill>
                          <a:schemeClr val="tx2"/>
                        </a:solidFill>
                        <a:latin typeface="Meiryo UI" panose="020B0604030504040204" pitchFamily="50" charset="-128"/>
                        <a:ea typeface="Meiryo UI" panose="020B0604030504040204" pitchFamily="50" charset="-128"/>
                      </a:endParaRPr>
                    </a:p>
                  </a:txBody>
                  <a:tcPr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chemeClr val="accent6">
                        <a:lumMod val="75000"/>
                      </a:schemeClr>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r>
                        <a:rPr lang="ja-JP" altLang="en-US" sz="1600" b="0" baseline="0" dirty="0">
                          <a:latin typeface="Meiryo UI" panose="020B0604030504040204" pitchFamily="50" charset="-128"/>
                          <a:ea typeface="Meiryo UI" panose="020B0604030504040204" pitchFamily="50" charset="-128"/>
                        </a:rPr>
                        <a:t> </a:t>
                      </a:r>
                      <a:endParaRPr lang="en-US" altLang="ja-JP" sz="1600" b="0" baseline="0" dirty="0">
                        <a:latin typeface="Meiryo UI" panose="020B0604030504040204" pitchFamily="50" charset="-128"/>
                        <a:ea typeface="Meiryo UI" panose="020B0604030504040204" pitchFamily="50" charset="-128"/>
                      </a:endParaRPr>
                    </a:p>
                    <a:p>
                      <a:pPr marL="0" indent="0" algn="ctr">
                        <a:tabLst/>
                      </a:pPr>
                      <a:r>
                        <a:rPr lang="en-US" altLang="ja-JP" sz="1000" b="0" baseline="0" dirty="0">
                          <a:latin typeface="Meiryo UI" panose="020B0604030504040204" pitchFamily="50" charset="-128"/>
                          <a:ea typeface="Meiryo UI" panose="020B0604030504040204" pitchFamily="50" charset="-128"/>
                        </a:rPr>
                        <a:t>(DDOS6.1.2</a:t>
                      </a:r>
                      <a:r>
                        <a:rPr lang="ja-JP" altLang="en-US" sz="1000" b="0" baseline="0" dirty="0">
                          <a:latin typeface="Meiryo UI" panose="020B0604030504040204" pitchFamily="50" charset="-128"/>
                          <a:ea typeface="Meiryo UI" panose="020B0604030504040204" pitchFamily="50" charset="-128"/>
                        </a:rPr>
                        <a:t>以降の</a:t>
                      </a:r>
                      <a:r>
                        <a:rPr lang="en-US" altLang="ja-JP" sz="1000" b="0" baseline="0" dirty="0">
                          <a:latin typeface="Meiryo UI" panose="020B0604030504040204" pitchFamily="50" charset="-128"/>
                          <a:ea typeface="Meiryo UI" panose="020B0604030504040204" pitchFamily="50" charset="-128"/>
                        </a:rPr>
                        <a:t>SSD</a:t>
                      </a:r>
                      <a:r>
                        <a:rPr lang="ja-JP" altLang="en-US" sz="1000" b="0" baseline="0" dirty="0">
                          <a:latin typeface="Meiryo UI" panose="020B0604030504040204" pitchFamily="50" charset="-128"/>
                          <a:ea typeface="Meiryo UI" panose="020B0604030504040204" pitchFamily="50" charset="-128"/>
                        </a:rPr>
                        <a:t>搭載モデル</a:t>
                      </a:r>
                      <a:r>
                        <a:rPr lang="en-US" altLang="ja-JP" sz="1000" b="0" baseline="0" dirty="0">
                          <a:latin typeface="Meiryo UI" panose="020B0604030504040204" pitchFamily="50" charset="-128"/>
                          <a:ea typeface="Meiryo UI" panose="020B0604030504040204" pitchFamily="50" charset="-128"/>
                        </a:rPr>
                        <a:t>)</a:t>
                      </a:r>
                      <a:endParaRPr lang="en-US" sz="1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endParaRPr lang="en-US"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w="12700" cmpd="sng">
                      <a:noFill/>
                      <a:prstDash val="solid"/>
                    </a:lnTlToBr>
                    <a:lnBlToTr w="12700" cmpd="sng">
                      <a:noFill/>
                      <a:prstDash val="solid"/>
                    </a:lnBlToTr>
                    <a:solidFill>
                      <a:srgbClr val="CFE5F5"/>
                    </a:solidFill>
                  </a:tcPr>
                </a:tc>
                <a:extLst>
                  <a:ext uri="{0D108BD9-81ED-4DB2-BD59-A6C34878D82A}">
                    <a16:rowId xmlns:a16="http://schemas.microsoft.com/office/drawing/2014/main" val="10007"/>
                  </a:ext>
                </a:extLst>
              </a:tr>
              <a:tr h="647111">
                <a:tc>
                  <a:txBody>
                    <a:bodyPr/>
                    <a:lstStyle/>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ja-JP" altLang="en-US" sz="1600" baseline="0" dirty="0">
                          <a:solidFill>
                            <a:schemeClr val="tx2"/>
                          </a:solidFill>
                          <a:latin typeface="Meiryo UI" panose="020B0604030504040204" pitchFamily="50" charset="-128"/>
                          <a:ea typeface="Meiryo UI" panose="020B0604030504040204" pitchFamily="50" charset="-128"/>
                        </a:rPr>
                        <a:t>リテンションロック</a:t>
                      </a:r>
                      <a:endParaRPr lang="en-US" altLang="ja-JP" sz="1600" baseline="0" dirty="0">
                        <a:solidFill>
                          <a:schemeClr val="tx2"/>
                        </a:solidFill>
                        <a:latin typeface="Meiryo UI" panose="020B0604030504040204" pitchFamily="50" charset="-128"/>
                        <a:ea typeface="Meiryo UI" panose="020B0604030504040204" pitchFamily="50" charset="-128"/>
                      </a:endParaRPr>
                    </a:p>
                  </a:txBody>
                  <a:tcPr anchor="ctr">
                    <a:lnL w="12700" cmpd="sng">
                      <a:noFill/>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0" baseline="0" dirty="0">
                          <a:latin typeface="Meiryo UI" panose="020B0604030504040204" pitchFamily="50" charset="-128"/>
                          <a:ea typeface="Meiryo UI" panose="020B0604030504040204" pitchFamily="50" charset="-128"/>
                        </a:rPr>
                        <a:t>〇</a:t>
                      </a:r>
                      <a:endParaRPr lang="en-US" altLang="ja-JP"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8F3FA"/>
                    </a:solidFill>
                  </a:tcPr>
                </a:tc>
                <a:tc>
                  <a:txBody>
                    <a:bodyPr/>
                    <a:lstStyle/>
                    <a:p>
                      <a:pPr marL="0" indent="0" algn="ctr">
                        <a:tabLst/>
                      </a:pPr>
                      <a:r>
                        <a:rPr lang="ja-JP" altLang="en-US" sz="2000" b="0" baseline="0" dirty="0">
                          <a:latin typeface="Meiryo UI" panose="020B0604030504040204" pitchFamily="50" charset="-128"/>
                          <a:ea typeface="Meiryo UI" panose="020B0604030504040204" pitchFamily="50" charset="-128"/>
                        </a:rPr>
                        <a:t>〇</a:t>
                      </a:r>
                      <a:endParaRPr lang="en-US" altLang="ja-JP" sz="1600" b="0" baseline="0" dirty="0">
                        <a:latin typeface="Meiryo UI" panose="020B0604030504040204" pitchFamily="50" charset="-128"/>
                        <a:ea typeface="Meiryo UI" panose="020B0604030504040204" pitchFamily="50" charset="-128"/>
                      </a:endParaRPr>
                    </a:p>
                    <a:p>
                      <a:pPr marL="0" indent="0" algn="ctr">
                        <a:tabLst/>
                      </a:pPr>
                      <a:r>
                        <a:rPr lang="en-US" altLang="ja-JP" sz="1000" b="0" baseline="0" dirty="0">
                          <a:latin typeface="Meiryo UI" panose="020B0604030504040204" pitchFamily="50" charset="-128"/>
                          <a:ea typeface="Meiryo UI" panose="020B0604030504040204" pitchFamily="50" charset="-128"/>
                        </a:rPr>
                        <a:t>Governance Edition</a:t>
                      </a:r>
                      <a:r>
                        <a:rPr lang="ja-JP" altLang="en-US" sz="1000" b="0" baseline="0" dirty="0">
                          <a:latin typeface="Meiryo UI" panose="020B0604030504040204" pitchFamily="50" charset="-128"/>
                          <a:ea typeface="Meiryo UI" panose="020B0604030504040204" pitchFamily="50" charset="-128"/>
                        </a:rPr>
                        <a:t>のみ</a:t>
                      </a:r>
                      <a:endParaRPr lang="en-US" altLang="ja-JP" sz="1000" b="0" baseline="0" dirty="0">
                        <a:latin typeface="Meiryo UI" panose="020B0604030504040204" pitchFamily="50" charset="-128"/>
                        <a:ea typeface="Meiryo UI" panose="020B0604030504040204" pitchFamily="50" charset="-128"/>
                      </a:endParaRPr>
                    </a:p>
                    <a:p>
                      <a:pPr marL="0" indent="0" algn="ctr">
                        <a:tabLst/>
                      </a:pPr>
                      <a:r>
                        <a:rPr lang="ja-JP" altLang="en-US" sz="1000" b="0" baseline="0" dirty="0">
                          <a:latin typeface="Meiryo UI" panose="020B0604030504040204" pitchFamily="50" charset="-128"/>
                          <a:ea typeface="Meiryo UI" panose="020B0604030504040204" pitchFamily="50" charset="-128"/>
                        </a:rPr>
                        <a:t>（</a:t>
                      </a:r>
                      <a:r>
                        <a:rPr lang="en-US" altLang="ja-JP" sz="1000" b="0" baseline="0" dirty="0">
                          <a:latin typeface="Meiryo UI" panose="020B0604030504040204" pitchFamily="50" charset="-128"/>
                          <a:ea typeface="Meiryo UI" panose="020B0604030504040204" pitchFamily="50" charset="-128"/>
                        </a:rPr>
                        <a:t>DDOS6.2</a:t>
                      </a:r>
                      <a:r>
                        <a:rPr lang="ja-JP" altLang="en-US" sz="1000" b="0" baseline="0" dirty="0">
                          <a:latin typeface="Meiryo UI" panose="020B0604030504040204" pitchFamily="50" charset="-128"/>
                          <a:ea typeface="Meiryo UI" panose="020B0604030504040204" pitchFamily="50" charset="-128"/>
                        </a:rPr>
                        <a:t>以降）</a:t>
                      </a:r>
                      <a:endParaRPr lang="en-US" altLang="ja-JP" sz="1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8F3FA"/>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2000" b="0" baseline="0" dirty="0">
                          <a:latin typeface="Meiryo UI" panose="020B0604030504040204" pitchFamily="50" charset="-128"/>
                          <a:ea typeface="Meiryo UI" panose="020B0604030504040204" pitchFamily="50" charset="-128"/>
                        </a:rPr>
                        <a:t>〇</a:t>
                      </a:r>
                      <a:endParaRPr lang="en-US" altLang="ja-JP" sz="2000" b="0" baseline="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2700" cmpd="sng">
                      <a:noFill/>
                    </a:lnR>
                    <a:lnT w="19050" cap="flat" cmpd="sng" algn="ctr">
                      <a:solidFill>
                        <a:schemeClr val="tx2"/>
                      </a:solidFill>
                      <a:prstDash val="solid"/>
                      <a:round/>
                      <a:headEnd type="none" w="med" len="med"/>
                      <a:tailEnd type="none" w="med" len="med"/>
                    </a:lnT>
                    <a:lnB w="12700" cmpd="sng">
                      <a:noFill/>
                    </a:lnB>
                    <a:lnTlToBr w="12700" cmpd="sng">
                      <a:noFill/>
                      <a:prstDash val="solid"/>
                    </a:lnTlToBr>
                    <a:lnBlToTr w="12700" cmpd="sng">
                      <a:noFill/>
                      <a:prstDash val="solid"/>
                    </a:lnBlToTr>
                    <a:solidFill>
                      <a:srgbClr val="E8F3FA"/>
                    </a:solidFill>
                  </a:tcPr>
                </a:tc>
                <a:extLst>
                  <a:ext uri="{0D108BD9-81ED-4DB2-BD59-A6C34878D82A}">
                    <a16:rowId xmlns:a16="http://schemas.microsoft.com/office/drawing/2014/main" val="10008"/>
                  </a:ext>
                </a:extLst>
              </a:tr>
            </a:tbl>
          </a:graphicData>
        </a:graphic>
      </p:graphicFrame>
      <p:pic>
        <p:nvPicPr>
          <p:cNvPr id="44" name="Picture 98">
            <a:extLst>
              <a:ext uri="{FF2B5EF4-FFF2-40B4-BE49-F238E27FC236}">
                <a16:creationId xmlns:a16="http://schemas.microsoft.com/office/drawing/2014/main" id="{07141B98-2C22-47C2-9458-C390CE1AA0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73543" y="933422"/>
            <a:ext cx="2720756" cy="531588"/>
          </a:xfrm>
          <a:prstGeom prst="rect">
            <a:avLst/>
          </a:prstGeom>
        </p:spPr>
      </p:pic>
      <p:pic>
        <p:nvPicPr>
          <p:cNvPr id="48" name="Picture 63">
            <a:extLst>
              <a:ext uri="{FF2B5EF4-FFF2-40B4-BE49-F238E27FC236}">
                <a16:creationId xmlns:a16="http://schemas.microsoft.com/office/drawing/2014/main" id="{80006AAF-1981-4B4F-92FA-E113D56826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5985" y="473535"/>
            <a:ext cx="3083439" cy="1391005"/>
          </a:xfrm>
          <a:prstGeom prst="rect">
            <a:avLst/>
          </a:prstGeom>
        </p:spPr>
      </p:pic>
      <p:pic>
        <p:nvPicPr>
          <p:cNvPr id="49" name="Picture 63">
            <a:extLst>
              <a:ext uri="{FF2B5EF4-FFF2-40B4-BE49-F238E27FC236}">
                <a16:creationId xmlns:a16="http://schemas.microsoft.com/office/drawing/2014/main" id="{DB0D6967-D1A9-4CC7-B3C3-C8788C7457F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38366" y="473535"/>
            <a:ext cx="3083439" cy="1391005"/>
          </a:xfrm>
          <a:prstGeom prst="rect">
            <a:avLst/>
          </a:prstGeom>
        </p:spPr>
      </p:pic>
      <p:sp>
        <p:nvSpPr>
          <p:cNvPr id="11" name="角丸四角形 2">
            <a:extLst>
              <a:ext uri="{FF2B5EF4-FFF2-40B4-BE49-F238E27FC236}">
                <a16:creationId xmlns:a16="http://schemas.microsoft.com/office/drawing/2014/main" id="{069DA7D6-361A-4657-87DA-DEF5FB131570}"/>
              </a:ext>
            </a:extLst>
          </p:cNvPr>
          <p:cNvSpPr/>
          <p:nvPr/>
        </p:nvSpPr>
        <p:spPr>
          <a:xfrm>
            <a:off x="4431892" y="807968"/>
            <a:ext cx="893250" cy="239843"/>
          </a:xfrm>
          <a:prstGeom prst="roundRect">
            <a:avLst>
              <a:gd name="adj" fmla="val 38363"/>
            </a:avLst>
          </a:prstGeom>
          <a:solidFill>
            <a:srgbClr val="FF0000"/>
          </a:solidFill>
          <a:ln w="12700" cmpd="sng">
            <a:noFill/>
          </a:ln>
          <a:effectLst/>
        </p:spPr>
        <p:txBody>
          <a:bodyPr wrap="square" lIns="108000" tIns="108000" rIns="108000" bIns="108000" rtlCol="0" anchor="ctr">
            <a:noAutofit/>
          </a:bodyPr>
          <a:lstStyle/>
          <a:p>
            <a:pPr algn="ctr" defTabSz="914377">
              <a:lnSpc>
                <a:spcPct val="90000"/>
              </a:lnSpc>
              <a:spcBef>
                <a:spcPts val="800"/>
              </a:spcBef>
            </a:pPr>
            <a:r>
              <a:rPr lang="ja-JP" altLang="en-US" sz="1050" dirty="0">
                <a:solidFill>
                  <a:srgbClr val="FFFFFF"/>
                </a:solidFill>
                <a:latin typeface="Arial" panose="020B0604020202020204" pitchFamily="34" charset="0"/>
                <a:ea typeface="Meiryo UI" panose="020B0604030504040204" pitchFamily="50" charset="-128"/>
              </a:rPr>
              <a:t>販売終了</a:t>
            </a:r>
          </a:p>
        </p:txBody>
      </p:sp>
    </p:spTree>
    <p:extLst>
      <p:ext uri="{BB962C8B-B14F-4D97-AF65-F5344CB8AC3E}">
        <p14:creationId xmlns:p14="http://schemas.microsoft.com/office/powerpoint/2010/main" val="1254347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4165702"/>
            <a:ext cx="14020800" cy="812595"/>
          </a:xfrm>
        </p:spPr>
        <p:txBody>
          <a:bodyPr/>
          <a:lstStyle/>
          <a:p>
            <a:r>
              <a:rPr lang="en-US" altLang="ja-JP" sz="5867" dirty="0">
                <a:ea typeface="Meiryo UI" panose="020B0604030504040204" pitchFamily="50" charset="-128"/>
              </a:rPr>
              <a:t>DD3300</a:t>
            </a:r>
            <a:r>
              <a:rPr lang="ja-JP" altLang="en-US" sz="5867" dirty="0">
                <a:ea typeface="Meiryo UI" panose="020B0604030504040204" pitchFamily="50" charset="-128"/>
              </a:rPr>
              <a:t>基本スペック・仕様</a:t>
            </a:r>
            <a:endParaRPr lang="en-US" sz="5867" dirty="0">
              <a:ea typeface="Meiryo UI" panose="020B0604030504040204" pitchFamily="50" charset="-128"/>
            </a:endParaRPr>
          </a:p>
        </p:txBody>
      </p:sp>
    </p:spTree>
    <p:extLst>
      <p:ext uri="{BB962C8B-B14F-4D97-AF65-F5344CB8AC3E}">
        <p14:creationId xmlns:p14="http://schemas.microsoft.com/office/powerpoint/2010/main" val="25853221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
            <a:ext cx="12192000" cy="6860863"/>
          </a:xfrm>
          <a:prstGeom prst="rect">
            <a:avLst/>
          </a:prstGeom>
          <a:solidFill>
            <a:srgbClr val="131222"/>
          </a:soli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endParaRPr kumimoji="0" lang="en-US" sz="2667" err="1">
              <a:solidFill>
                <a:srgbClr val="FFFFFF"/>
              </a:solidFill>
              <a:latin typeface="Arial" panose="020B0604020202020204" pitchFamily="34" charset="0"/>
              <a:ea typeface="Meiryo UI" panose="020B0604030504040204" pitchFamily="50" charset="-128"/>
            </a:endParaRPr>
          </a:p>
        </p:txBody>
      </p:sp>
      <p:pic>
        <p:nvPicPr>
          <p:cNvPr id="15" name="Picture 14"/>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0" y="2863"/>
            <a:ext cx="12192000" cy="6858000"/>
          </a:xfrm>
          <a:prstGeom prst="rect">
            <a:avLst/>
          </a:prstGeom>
        </p:spPr>
      </p:pic>
      <p:sp>
        <p:nvSpPr>
          <p:cNvPr id="20" name="Rectangle 19" hidden="1"/>
          <p:cNvSpPr/>
          <p:nvPr/>
        </p:nvSpPr>
        <p:spPr>
          <a:xfrm>
            <a:off x="0" y="-3048"/>
            <a:ext cx="12192000" cy="6864096"/>
          </a:xfrm>
          <a:custGeom>
            <a:avLst/>
            <a:gdLst>
              <a:gd name="connsiteX0" fmla="*/ 0 w 9161084"/>
              <a:gd name="connsiteY0" fmla="*/ 0 h 1828761"/>
              <a:gd name="connsiteX1" fmla="*/ 9161084 w 9161084"/>
              <a:gd name="connsiteY1" fmla="*/ 0 h 1828761"/>
              <a:gd name="connsiteX2" fmla="*/ 9161084 w 9161084"/>
              <a:gd name="connsiteY2" fmla="*/ 1828761 h 1828761"/>
              <a:gd name="connsiteX3" fmla="*/ 0 w 9161084"/>
              <a:gd name="connsiteY3" fmla="*/ 1828761 h 1828761"/>
              <a:gd name="connsiteX4" fmla="*/ 0 w 9161084"/>
              <a:gd name="connsiteY4" fmla="*/ 0 h 1828761"/>
              <a:gd name="connsiteX5" fmla="*/ 0 w 9161084"/>
              <a:gd name="connsiteY5" fmla="*/ 0 h 1836999"/>
              <a:gd name="connsiteX6" fmla="*/ 0 w 9161084"/>
              <a:gd name="connsiteY6" fmla="*/ 0 h 1836999"/>
              <a:gd name="connsiteX7" fmla="*/ 0 w 9161084"/>
              <a:gd name="connsiteY7" fmla="*/ 0 h 1836999"/>
              <a:gd name="connsiteX8" fmla="*/ 0 w 9161084"/>
              <a:gd name="connsiteY8" fmla="*/ 0 h 183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084" h="1828761">
                <a:moveTo>
                  <a:pt x="0" y="0"/>
                </a:moveTo>
                <a:lnTo>
                  <a:pt x="9161084" y="0"/>
                </a:lnTo>
                <a:lnTo>
                  <a:pt x="9161084" y="1828761"/>
                </a:lnTo>
                <a:lnTo>
                  <a:pt x="0" y="1828761"/>
                </a:lnTo>
                <a:lnTo>
                  <a:pt x="0" y="0"/>
                </a:lnTo>
                <a:close/>
              </a:path>
            </a:pathLst>
          </a:custGeom>
          <a:gradFill flip="none" rotWithShape="1">
            <a:gsLst>
              <a:gs pos="35000">
                <a:schemeClr val="bg2">
                  <a:alpha val="35000"/>
                </a:schemeClr>
              </a:gs>
              <a:gs pos="100000">
                <a:schemeClr val="bg2">
                  <a:alpha val="0"/>
                </a:schemeClr>
              </a:gs>
            </a:gsLst>
            <a:lin ang="16200000" scaled="1"/>
          </a:gra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endParaRPr kumimoji="0" lang="en-US" sz="2667" err="1">
              <a:solidFill>
                <a:srgbClr val="FFFFFF"/>
              </a:solidFill>
              <a:latin typeface="Arial"/>
            </a:endParaRPr>
          </a:p>
        </p:txBody>
      </p:sp>
      <p:sp>
        <p:nvSpPr>
          <p:cNvPr id="35" name="Rectangle 34"/>
          <p:cNvSpPr/>
          <p:nvPr/>
        </p:nvSpPr>
        <p:spPr>
          <a:xfrm>
            <a:off x="381685" y="583080"/>
            <a:ext cx="11428632" cy="748988"/>
          </a:xfrm>
          <a:prstGeom prst="rect">
            <a:avLst/>
          </a:prstGeom>
        </p:spPr>
        <p:txBody>
          <a:bodyPr wrap="square">
            <a:spAutoFit/>
          </a:bodyPr>
          <a:lstStyle/>
          <a:p>
            <a:pPr algn="ctr" defTabSz="609585"/>
            <a:r>
              <a:rPr kumimoji="0" lang="en-US" altLang="ja-JP" sz="4267" dirty="0" err="1">
                <a:solidFill>
                  <a:srgbClr val="FFFFFF"/>
                </a:solidFill>
                <a:latin typeface="Arial" panose="020B0604020202020204" pitchFamily="34" charset="0"/>
                <a:ea typeface="Meiryo UI" panose="020B0604030504040204" pitchFamily="50" charset="-128"/>
              </a:rPr>
              <a:t>PowerProtect</a:t>
            </a:r>
            <a:r>
              <a:rPr kumimoji="0" lang="en-US" altLang="ja-JP" sz="4267" dirty="0">
                <a:solidFill>
                  <a:srgbClr val="FFFFFF"/>
                </a:solidFill>
                <a:latin typeface="Arial" panose="020B0604020202020204" pitchFamily="34" charset="0"/>
                <a:ea typeface="Meiryo UI" panose="020B0604030504040204" pitchFamily="50" charset="-128"/>
              </a:rPr>
              <a:t> DD3300</a:t>
            </a:r>
            <a:endParaRPr kumimoji="0" lang="ja-JP" altLang="en-US" sz="4267" dirty="0">
              <a:solidFill>
                <a:srgbClr val="FFFFFF"/>
              </a:solidFill>
              <a:latin typeface="Arial" panose="020B0604020202020204" pitchFamily="34" charset="0"/>
              <a:ea typeface="Meiryo UI" panose="020B0604030504040204" pitchFamily="50" charset="-128"/>
            </a:endParaRPr>
          </a:p>
        </p:txBody>
      </p:sp>
      <p:graphicFrame>
        <p:nvGraphicFramePr>
          <p:cNvPr id="22" name="Group 104"/>
          <p:cNvGraphicFramePr>
            <a:graphicFrameLocks noGrp="1"/>
          </p:cNvGraphicFramePr>
          <p:nvPr>
            <p:extLst>
              <p:ext uri="{D42A27DB-BD31-4B8C-83A1-F6EECF244321}">
                <p14:modId xmlns:p14="http://schemas.microsoft.com/office/powerpoint/2010/main" val="520313840"/>
              </p:ext>
            </p:extLst>
          </p:nvPr>
        </p:nvGraphicFramePr>
        <p:xfrm>
          <a:off x="203199" y="2960876"/>
          <a:ext cx="11785607" cy="3236927"/>
        </p:xfrm>
        <a:graphic>
          <a:graphicData uri="http://schemas.openxmlformats.org/drawingml/2006/table">
            <a:tbl>
              <a:tblPr/>
              <a:tblGrid>
                <a:gridCol w="2196795">
                  <a:extLst>
                    <a:ext uri="{9D8B030D-6E8A-4147-A177-3AD203B41FA5}">
                      <a16:colId xmlns:a16="http://schemas.microsoft.com/office/drawing/2014/main" val="20000"/>
                    </a:ext>
                  </a:extLst>
                </a:gridCol>
                <a:gridCol w="2397203">
                  <a:extLst>
                    <a:ext uri="{9D8B030D-6E8A-4147-A177-3AD203B41FA5}">
                      <a16:colId xmlns:a16="http://schemas.microsoft.com/office/drawing/2014/main" val="20001"/>
                    </a:ext>
                  </a:extLst>
                </a:gridCol>
                <a:gridCol w="2397203">
                  <a:extLst>
                    <a:ext uri="{9D8B030D-6E8A-4147-A177-3AD203B41FA5}">
                      <a16:colId xmlns:a16="http://schemas.microsoft.com/office/drawing/2014/main" val="1712201615"/>
                    </a:ext>
                  </a:extLst>
                </a:gridCol>
                <a:gridCol w="2397203">
                  <a:extLst>
                    <a:ext uri="{9D8B030D-6E8A-4147-A177-3AD203B41FA5}">
                      <a16:colId xmlns:a16="http://schemas.microsoft.com/office/drawing/2014/main" val="20002"/>
                    </a:ext>
                  </a:extLst>
                </a:gridCol>
                <a:gridCol w="2397203">
                  <a:extLst>
                    <a:ext uri="{9D8B030D-6E8A-4147-A177-3AD203B41FA5}">
                      <a16:colId xmlns:a16="http://schemas.microsoft.com/office/drawing/2014/main" val="20003"/>
                    </a:ext>
                  </a:extLst>
                </a:gridCol>
              </a:tblGrid>
              <a:tr h="527757">
                <a:tc>
                  <a:txBody>
                    <a:bodyPr/>
                    <a:lstStyle>
                      <a:lvl1pPr marL="0" algn="l" defTabSz="914400" rtl="0" eaLnBrk="1" latinLnBrk="0" hangingPunct="1">
                        <a:defRPr sz="1800" kern="1200">
                          <a:solidFill>
                            <a:schemeClr val="tx1"/>
                          </a:solidFill>
                          <a:latin typeface="Verdana"/>
                          <a:ea typeface="Arial"/>
                          <a:cs typeface="Arial"/>
                        </a:defRPr>
                      </a:lvl1pPr>
                      <a:lvl2pPr marL="457200" algn="l" defTabSz="914400" rtl="0" eaLnBrk="1" latinLnBrk="0" hangingPunct="1">
                        <a:defRPr sz="1800" kern="1200">
                          <a:solidFill>
                            <a:schemeClr val="tx1"/>
                          </a:solidFill>
                          <a:latin typeface="Verdana"/>
                          <a:ea typeface="Arial"/>
                          <a:cs typeface="Arial"/>
                        </a:defRPr>
                      </a:lvl2pPr>
                      <a:lvl3pPr marL="914400" algn="l" defTabSz="914400" rtl="0" eaLnBrk="1" latinLnBrk="0" hangingPunct="1">
                        <a:defRPr sz="1800" kern="1200">
                          <a:solidFill>
                            <a:schemeClr val="tx1"/>
                          </a:solidFill>
                          <a:latin typeface="Verdana"/>
                          <a:ea typeface="Arial"/>
                          <a:cs typeface="Arial"/>
                        </a:defRPr>
                      </a:lvl3pPr>
                      <a:lvl4pPr marL="1371600" algn="l" defTabSz="914400" rtl="0" eaLnBrk="1" latinLnBrk="0" hangingPunct="1">
                        <a:defRPr sz="1800" kern="1200">
                          <a:solidFill>
                            <a:schemeClr val="tx1"/>
                          </a:solidFill>
                          <a:latin typeface="Verdana"/>
                          <a:ea typeface="Arial"/>
                          <a:cs typeface="Arial"/>
                        </a:defRPr>
                      </a:lvl4pPr>
                      <a:lvl5pPr marL="1828800" algn="l" defTabSz="914400" rtl="0" eaLnBrk="1" latinLnBrk="0" hangingPunct="1">
                        <a:defRPr sz="1800" kern="1200">
                          <a:solidFill>
                            <a:schemeClr val="tx1"/>
                          </a:solidFill>
                          <a:latin typeface="Verdana"/>
                          <a:ea typeface="Arial"/>
                          <a:cs typeface="Arial"/>
                        </a:defRPr>
                      </a:lvl5pPr>
                      <a:lvl6pPr marL="2286000" algn="l" defTabSz="914400" rtl="0" eaLnBrk="1" latinLnBrk="0" hangingPunct="1">
                        <a:defRPr sz="1800" kern="1200">
                          <a:solidFill>
                            <a:schemeClr val="tx1"/>
                          </a:solidFill>
                          <a:latin typeface="Verdana"/>
                          <a:ea typeface="Arial"/>
                          <a:cs typeface="Arial"/>
                        </a:defRPr>
                      </a:lvl6pPr>
                      <a:lvl7pPr marL="2743200" algn="l" defTabSz="914400" rtl="0" eaLnBrk="1" latinLnBrk="0" hangingPunct="1">
                        <a:defRPr sz="1800" kern="1200">
                          <a:solidFill>
                            <a:schemeClr val="tx1"/>
                          </a:solidFill>
                          <a:latin typeface="Verdana"/>
                          <a:ea typeface="Arial"/>
                          <a:cs typeface="Arial"/>
                        </a:defRPr>
                      </a:lvl7pPr>
                      <a:lvl8pPr marL="3200400" algn="l" defTabSz="914400" rtl="0" eaLnBrk="1" latinLnBrk="0" hangingPunct="1">
                        <a:defRPr sz="1800" kern="1200">
                          <a:solidFill>
                            <a:schemeClr val="tx1"/>
                          </a:solidFill>
                          <a:latin typeface="Verdana"/>
                          <a:ea typeface="Arial"/>
                          <a:cs typeface="Arial"/>
                        </a:defRPr>
                      </a:lvl8pPr>
                      <a:lvl9pPr marL="3657600" algn="l" defTabSz="914400" rtl="0" eaLnBrk="1" latinLnBrk="0" hangingPunct="1">
                        <a:defRPr sz="1800" kern="1200">
                          <a:solidFill>
                            <a:schemeClr val="tx1"/>
                          </a:solidFill>
                          <a:latin typeface="Verdana"/>
                          <a:ea typeface="Arial"/>
                          <a:cs typeface="Arial"/>
                        </a:defRPr>
                      </a:lvl9pPr>
                    </a:lstStyle>
                    <a:p>
                      <a:pPr marL="228600" marR="0" lvl="0" indent="-228600" algn="ctr" defTabSz="914400" rtl="0" eaLnBrk="1" fontAlgn="base" latinLnBrk="0" hangingPunct="1">
                        <a:lnSpc>
                          <a:spcPct val="100000"/>
                        </a:lnSpc>
                        <a:spcBef>
                          <a:spcPct val="0"/>
                        </a:spcBef>
                        <a:spcAft>
                          <a:spcPct val="0"/>
                        </a:spcAft>
                        <a:buClr>
                          <a:schemeClr val="accent2"/>
                        </a:buClr>
                        <a:buSzTx/>
                        <a:buFont typeface="Wingdings 3" charset="0"/>
                        <a:buNone/>
                      </a:pPr>
                      <a:endParaRPr kumimoji="0" lang="ja-JP" altLang="en-US" sz="1400" b="0"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a:endParaRPr>
                    </a:p>
                  </a:txBody>
                  <a:tcPr marL="124064" marR="62028" marT="46524" marB="46524" anchor="ctr" horzOverflow="overflow">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noFill/>
                  </a:tcPr>
                </a:tc>
                <a:tc>
                  <a:txBody>
                    <a:bodyPr/>
                    <a:lstStyle/>
                    <a:p>
                      <a:pPr algn="ctr" fontAlgn="b"/>
                      <a:r>
                        <a:rPr lang="en-US" altLang="ja-JP" sz="1900" b="1" i="0" u="none" strike="noStrike" cap="none" baseline="0" dirty="0">
                          <a:solidFill>
                            <a:srgbClr val="FFFFFF"/>
                          </a:solidFill>
                          <a:uFillTx/>
                          <a:latin typeface="Meiryo UI" panose="020B0604030504040204" pitchFamily="50" charset="-128"/>
                          <a:ea typeface="Meiryo UI" panose="020B0604030504040204" pitchFamily="50" charset="-128"/>
                        </a:rPr>
                        <a:t>DD3300</a:t>
                      </a:r>
                      <a:r>
                        <a:rPr lang="ja-JP" altLang="en-US" sz="1900" b="1" i="0" u="none" strike="noStrike" cap="none" baseline="0" dirty="0">
                          <a:solidFill>
                            <a:srgbClr val="FFFFFF"/>
                          </a:solidFill>
                          <a:uFillTx/>
                          <a:latin typeface="Meiryo UI" panose="020B0604030504040204" pitchFamily="50" charset="-128"/>
                          <a:ea typeface="Meiryo UI" panose="020B0604030504040204" pitchFamily="50" charset="-128"/>
                        </a:rPr>
                        <a:t>（</a:t>
                      </a:r>
                      <a:r>
                        <a:rPr lang="en-US" altLang="ja-JP" sz="1900" b="1" i="0" u="none" strike="noStrike" cap="none" baseline="0" dirty="0">
                          <a:solidFill>
                            <a:srgbClr val="FFFFFF"/>
                          </a:solidFill>
                          <a:uFillTx/>
                          <a:latin typeface="Meiryo UI" panose="020B0604030504040204" pitchFamily="50" charset="-128"/>
                          <a:ea typeface="Meiryo UI" panose="020B0604030504040204" pitchFamily="50" charset="-128"/>
                        </a:rPr>
                        <a:t>4 TB</a:t>
                      </a:r>
                      <a:r>
                        <a:rPr lang="ja-JP" altLang="en-US" sz="1900" b="1" i="0" u="none" strike="noStrike" cap="none" baseline="0" dirty="0">
                          <a:solidFill>
                            <a:srgbClr val="FFFFFF"/>
                          </a:solidFill>
                          <a:uFillTx/>
                          <a:latin typeface="Meiryo UI" panose="020B0604030504040204" pitchFamily="50" charset="-128"/>
                          <a:ea typeface="Meiryo UI" panose="020B0604030504040204" pitchFamily="50" charset="-128"/>
                        </a:rPr>
                        <a:t>）</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ja-JP" sz="1900" b="1" i="0" u="none" strike="noStrike" cap="none" baseline="0" dirty="0">
                          <a:solidFill>
                            <a:srgbClr val="FFFFFF"/>
                          </a:solidFill>
                          <a:uFillTx/>
                          <a:latin typeface="Meiryo UI" panose="020B0604030504040204" pitchFamily="50" charset="-128"/>
                          <a:ea typeface="Meiryo UI" panose="020B0604030504040204" pitchFamily="50" charset="-128"/>
                        </a:rPr>
                        <a:t>DD3300</a:t>
                      </a:r>
                      <a:r>
                        <a:rPr lang="ja-JP" altLang="en-US" sz="1900" b="1" i="0" u="none" strike="noStrike" cap="none" baseline="0" dirty="0">
                          <a:solidFill>
                            <a:srgbClr val="FFFFFF"/>
                          </a:solidFill>
                          <a:uFillTx/>
                          <a:latin typeface="Meiryo UI" panose="020B0604030504040204" pitchFamily="50" charset="-128"/>
                          <a:ea typeface="Meiryo UI" panose="020B0604030504040204" pitchFamily="50" charset="-128"/>
                        </a:rPr>
                        <a:t>（</a:t>
                      </a:r>
                      <a:r>
                        <a:rPr lang="en-US" altLang="ja-JP" sz="1900" b="1" i="0" u="none" strike="noStrike" cap="none" baseline="0" dirty="0">
                          <a:solidFill>
                            <a:srgbClr val="FFFFFF"/>
                          </a:solidFill>
                          <a:uFillTx/>
                          <a:latin typeface="Meiryo UI" panose="020B0604030504040204" pitchFamily="50" charset="-128"/>
                          <a:ea typeface="Meiryo UI" panose="020B0604030504040204" pitchFamily="50" charset="-128"/>
                        </a:rPr>
                        <a:t>8 TB</a:t>
                      </a:r>
                      <a:r>
                        <a:rPr lang="ja-JP" altLang="en-US" sz="1900" b="1" i="0" u="none" strike="noStrike" cap="none" baseline="0" dirty="0">
                          <a:solidFill>
                            <a:srgbClr val="FFFFFF"/>
                          </a:solidFill>
                          <a:uFillTx/>
                          <a:latin typeface="Meiryo UI" panose="020B0604030504040204" pitchFamily="50" charset="-128"/>
                          <a:ea typeface="Meiryo UI" panose="020B0604030504040204" pitchFamily="50" charset="-128"/>
                        </a:rPr>
                        <a:t>）</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tc>
                  <a:txBody>
                    <a:bodyPr/>
                    <a:lstStyle/>
                    <a:p>
                      <a:pPr algn="ctr" fontAlgn="b"/>
                      <a:r>
                        <a:rPr lang="en-US" altLang="ja-JP" sz="1900" b="1" i="0" u="none" strike="noStrike" cap="none" baseline="0" dirty="0">
                          <a:solidFill>
                            <a:srgbClr val="FFFFFF"/>
                          </a:solidFill>
                          <a:uFillTx/>
                          <a:latin typeface="Meiryo UI" panose="020B0604030504040204" pitchFamily="50" charset="-128"/>
                          <a:ea typeface="Meiryo UI" panose="020B0604030504040204" pitchFamily="50" charset="-128"/>
                        </a:rPr>
                        <a:t>DD3300</a:t>
                      </a:r>
                      <a:r>
                        <a:rPr lang="ja-JP" altLang="en-US" sz="1900" b="1" i="0" u="none" strike="noStrike" cap="none" baseline="0" dirty="0">
                          <a:solidFill>
                            <a:srgbClr val="FFFFFF"/>
                          </a:solidFill>
                          <a:uFillTx/>
                          <a:latin typeface="Meiryo UI" panose="020B0604030504040204" pitchFamily="50" charset="-128"/>
                          <a:ea typeface="Meiryo UI" panose="020B0604030504040204" pitchFamily="50" charset="-128"/>
                        </a:rPr>
                        <a:t>（</a:t>
                      </a:r>
                      <a:r>
                        <a:rPr lang="en-US" altLang="ja-JP" sz="1900" b="1" i="0" u="none" strike="noStrike" cap="none" baseline="0" dirty="0">
                          <a:solidFill>
                            <a:srgbClr val="FFFFFF"/>
                          </a:solidFill>
                          <a:uFillTx/>
                          <a:latin typeface="Meiryo UI" panose="020B0604030504040204" pitchFamily="50" charset="-128"/>
                          <a:ea typeface="Meiryo UI" panose="020B0604030504040204" pitchFamily="50" charset="-128"/>
                        </a:rPr>
                        <a:t>16 TB</a:t>
                      </a:r>
                      <a:r>
                        <a:rPr lang="ja-JP" altLang="en-US" sz="1900" b="1" i="0" u="none" strike="noStrike" cap="none" baseline="0" dirty="0">
                          <a:solidFill>
                            <a:srgbClr val="FFFFFF"/>
                          </a:solidFill>
                          <a:uFillTx/>
                          <a:latin typeface="Meiryo UI" panose="020B0604030504040204" pitchFamily="50" charset="-128"/>
                          <a:ea typeface="Meiryo UI" panose="020B0604030504040204" pitchFamily="50" charset="-128"/>
                        </a:rPr>
                        <a:t>）</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tc>
                  <a:txBody>
                    <a:bodyPr/>
                    <a:lstStyle/>
                    <a:p>
                      <a:pPr algn="ctr" fontAlgn="b"/>
                      <a:r>
                        <a:rPr lang="en-US" altLang="ja-JP" sz="1900" b="1" i="0" u="none" strike="noStrike" cap="none" baseline="0" dirty="0">
                          <a:solidFill>
                            <a:srgbClr val="FFFFFF"/>
                          </a:solidFill>
                          <a:uFillTx/>
                          <a:latin typeface="Meiryo UI" panose="020B0604030504040204" pitchFamily="50" charset="-128"/>
                          <a:ea typeface="Meiryo UI" panose="020B0604030504040204" pitchFamily="50" charset="-128"/>
                        </a:rPr>
                        <a:t>DD3300</a:t>
                      </a:r>
                      <a:r>
                        <a:rPr lang="ja-JP" altLang="en-US" sz="1900" b="1" i="0" u="none" strike="noStrike" cap="none" baseline="0" dirty="0">
                          <a:solidFill>
                            <a:srgbClr val="FFFFFF"/>
                          </a:solidFill>
                          <a:uFillTx/>
                          <a:latin typeface="Meiryo UI" panose="020B0604030504040204" pitchFamily="50" charset="-128"/>
                          <a:ea typeface="Meiryo UI" panose="020B0604030504040204" pitchFamily="50" charset="-128"/>
                        </a:rPr>
                        <a:t>（</a:t>
                      </a:r>
                      <a:r>
                        <a:rPr lang="en-US" altLang="ja-JP" sz="1900" b="1" i="0" u="none" strike="noStrike" cap="none" baseline="0" dirty="0">
                          <a:solidFill>
                            <a:srgbClr val="FFFFFF"/>
                          </a:solidFill>
                          <a:uFillTx/>
                          <a:latin typeface="Meiryo UI" panose="020B0604030504040204" pitchFamily="50" charset="-128"/>
                          <a:ea typeface="Meiryo UI" panose="020B0604030504040204" pitchFamily="50" charset="-128"/>
                        </a:rPr>
                        <a:t>32 TB</a:t>
                      </a:r>
                      <a:r>
                        <a:rPr lang="ja-JP" altLang="en-US" sz="1900" b="1" i="0" u="none" strike="noStrike" cap="none" baseline="0" dirty="0">
                          <a:solidFill>
                            <a:srgbClr val="FFFFFF"/>
                          </a:solidFill>
                          <a:uFillTx/>
                          <a:latin typeface="Meiryo UI" panose="020B0604030504040204" pitchFamily="50" charset="-128"/>
                          <a:ea typeface="Meiryo UI" panose="020B0604030504040204" pitchFamily="50" charset="-128"/>
                        </a:rPr>
                        <a:t>）</a:t>
                      </a:r>
                    </a:p>
                  </a:txBody>
                  <a:tcPr marL="16933" marR="16933" marT="16933" marB="0" anchor="ctr">
                    <a:lnL w="19050" cap="flat" cmpd="sng" algn="ctr">
                      <a:solidFill>
                        <a:schemeClr val="tx2"/>
                      </a:solid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extLst>
                  <a:ext uri="{0D108BD9-81ED-4DB2-BD59-A6C34878D82A}">
                    <a16:rowId xmlns:a16="http://schemas.microsoft.com/office/drawing/2014/main" val="10000"/>
                  </a:ext>
                </a:extLst>
              </a:tr>
              <a:tr h="591093">
                <a:tc>
                  <a:txBody>
                    <a:bodyPr/>
                    <a:lstStyle/>
                    <a:p>
                      <a:pPr algn="ctr" fontAlgn="b"/>
                      <a:r>
                        <a:rPr lang="ja-JP" altLang="en-US" sz="1400" b="1" i="0" u="none" strike="noStrike" cap="none" baseline="0" dirty="0">
                          <a:solidFill>
                            <a:schemeClr val="tx2"/>
                          </a:solidFill>
                          <a:uFillTx/>
                          <a:latin typeface="Meiryo UI" panose="020B0604030504040204" pitchFamily="50" charset="-128"/>
                          <a:ea typeface="Meiryo UI" panose="020B0604030504040204" pitchFamily="50" charset="-128"/>
                        </a:rPr>
                        <a:t>最大スループット</a:t>
                      </a:r>
                      <a:endParaRPr lang="en-US" altLang="ja-JP" sz="1400" b="1" i="0" u="none" strike="noStrike" cap="none" baseline="0" dirty="0">
                        <a:solidFill>
                          <a:schemeClr val="tx2"/>
                        </a:solidFill>
                        <a:uFillTx/>
                        <a:latin typeface="Meiryo UI" panose="020B0604030504040204" pitchFamily="50" charset="-128"/>
                        <a:ea typeface="Meiryo UI" panose="020B0604030504040204" pitchFamily="50" charset="-128"/>
                      </a:endParaRPr>
                    </a:p>
                    <a:p>
                      <a:pPr algn="ctr" fontAlgn="b"/>
                      <a:r>
                        <a:rPr lang="ja-JP" altLang="en-US" sz="1400" b="1" i="0" u="none" strike="noStrike" cap="none" baseline="0" dirty="0">
                          <a:solidFill>
                            <a:schemeClr val="tx2"/>
                          </a:solidFill>
                          <a:uFillTx/>
                          <a:latin typeface="Meiryo UI" panose="020B0604030504040204" pitchFamily="50" charset="-128"/>
                          <a:ea typeface="Meiryo UI" panose="020B0604030504040204" pitchFamily="50" charset="-128"/>
                        </a:rPr>
                        <a:t>（</a:t>
                      </a:r>
                      <a:r>
                        <a:rPr lang="en-US" altLang="ja-JP" sz="1400" b="1" i="0" u="none" strike="noStrike" cap="none" baseline="0" dirty="0">
                          <a:solidFill>
                            <a:schemeClr val="tx2"/>
                          </a:solidFill>
                          <a:uFillTx/>
                          <a:latin typeface="Meiryo UI" panose="020B0604030504040204" pitchFamily="50" charset="-128"/>
                          <a:ea typeface="Meiryo UI" panose="020B0604030504040204" pitchFamily="50" charset="-128"/>
                        </a:rPr>
                        <a:t>DD Boost</a:t>
                      </a:r>
                      <a:r>
                        <a:rPr lang="ja-JP" altLang="en-US" sz="1400" b="1" i="0" u="none" strike="noStrike" cap="none" baseline="0" dirty="0">
                          <a:solidFill>
                            <a:schemeClr val="tx2"/>
                          </a:solidFill>
                          <a:uFillTx/>
                          <a:latin typeface="Meiryo UI" panose="020B0604030504040204" pitchFamily="50" charset="-128"/>
                          <a:ea typeface="Meiryo UI" panose="020B0604030504040204" pitchFamily="50" charset="-128"/>
                        </a:rPr>
                        <a:t>使用時）</a:t>
                      </a:r>
                    </a:p>
                  </a:txBody>
                  <a:tcPr marL="16933" marR="144000" marT="16933" marB="0" anchor="ctr">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tc>
                  <a:txBody>
                    <a:bodyPr/>
                    <a:lstStyle/>
                    <a:p>
                      <a:pPr algn="ctr" fontAlgn="b"/>
                      <a:r>
                        <a:rPr lang="en-US" altLang="ja-JP" sz="1400" b="0" i="0" u="none" strike="noStrike" cap="none" baseline="0" dirty="0">
                          <a:solidFill>
                            <a:srgbClr val="000000"/>
                          </a:solidFill>
                          <a:uFillTx/>
                          <a:latin typeface="Meiryo UI" panose="020B0604030504040204" pitchFamily="50" charset="-128"/>
                          <a:ea typeface="Meiryo UI" panose="020B0604030504040204" pitchFamily="50" charset="-128"/>
                        </a:rPr>
                        <a:t>2.3 TB/</a:t>
                      </a:r>
                      <a:r>
                        <a:rPr lang="ja-JP" altLang="en-US" sz="1400" b="0" i="0" u="none" strike="noStrike" cap="none" baseline="0" dirty="0">
                          <a:solidFill>
                            <a:srgbClr val="000000"/>
                          </a:solidFill>
                          <a:uFillTx/>
                          <a:latin typeface="Meiryo UI" panose="020B0604030504040204" pitchFamily="50" charset="-128"/>
                          <a:ea typeface="Meiryo UI" panose="020B0604030504040204" pitchFamily="50" charset="-128"/>
                        </a:rPr>
                        <a:t>時</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CFE5F5"/>
                    </a:solidFill>
                  </a:tcPr>
                </a:tc>
                <a:tc>
                  <a:txBody>
                    <a:bodyPr/>
                    <a:lstStyle/>
                    <a:p>
                      <a:pPr algn="ctr" fontAlgn="b"/>
                      <a:r>
                        <a:rPr lang="en-US" altLang="ja-JP" sz="1400" b="0" i="0" u="none" strike="noStrike" cap="none" baseline="0" dirty="0">
                          <a:solidFill>
                            <a:srgbClr val="000000"/>
                          </a:solidFill>
                          <a:uFillTx/>
                          <a:latin typeface="Meiryo UI" panose="020B0604030504040204" pitchFamily="50" charset="-128"/>
                          <a:ea typeface="Meiryo UI" panose="020B0604030504040204" pitchFamily="50" charset="-128"/>
                        </a:rPr>
                        <a:t>2.7 TB/</a:t>
                      </a:r>
                      <a:r>
                        <a:rPr lang="ja-JP" altLang="en-US" sz="1400" b="0" i="0" u="none" strike="noStrike" cap="none" baseline="0" dirty="0">
                          <a:solidFill>
                            <a:srgbClr val="000000"/>
                          </a:solidFill>
                          <a:uFillTx/>
                          <a:latin typeface="Meiryo UI" panose="020B0604030504040204" pitchFamily="50" charset="-128"/>
                          <a:ea typeface="Meiryo UI" panose="020B0604030504040204" pitchFamily="50" charset="-128"/>
                        </a:rPr>
                        <a:t>時</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CFE5F5"/>
                    </a:solidFill>
                  </a:tcPr>
                </a:tc>
                <a:tc>
                  <a:txBody>
                    <a:bodyPr/>
                    <a:lstStyle/>
                    <a:p>
                      <a:pPr algn="ctr" fontAlgn="b"/>
                      <a:r>
                        <a:rPr lang="en-US" altLang="ja-JP" sz="1400" b="0" i="0" u="none" strike="noStrike" cap="none" baseline="0" dirty="0">
                          <a:solidFill>
                            <a:srgbClr val="000000"/>
                          </a:solidFill>
                          <a:uFillTx/>
                          <a:latin typeface="Meiryo UI" panose="020B0604030504040204" pitchFamily="50" charset="-128"/>
                          <a:ea typeface="Meiryo UI" panose="020B0604030504040204" pitchFamily="50" charset="-128"/>
                        </a:rPr>
                        <a:t>5.5 TB/</a:t>
                      </a:r>
                      <a:r>
                        <a:rPr lang="ja-JP" altLang="en-US" sz="1400" b="0" i="0" u="none" strike="noStrike" cap="none" baseline="0" dirty="0">
                          <a:solidFill>
                            <a:srgbClr val="000000"/>
                          </a:solidFill>
                          <a:uFillTx/>
                          <a:latin typeface="Meiryo UI" panose="020B0604030504040204" pitchFamily="50" charset="-128"/>
                          <a:ea typeface="Meiryo UI" panose="020B0604030504040204" pitchFamily="50" charset="-128"/>
                        </a:rPr>
                        <a:t>時</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CFE5F5"/>
                    </a:solidFill>
                  </a:tcPr>
                </a:tc>
                <a:tc>
                  <a:txBody>
                    <a:bodyPr/>
                    <a:lstStyle/>
                    <a:p>
                      <a:pPr algn="ctr" fontAlgn="b"/>
                      <a:r>
                        <a:rPr lang="en-US" altLang="ja-JP" sz="1400" b="0" i="0" u="none" strike="noStrike" cap="none" baseline="0" dirty="0">
                          <a:solidFill>
                            <a:srgbClr val="000000"/>
                          </a:solidFill>
                          <a:uFillTx/>
                          <a:latin typeface="Meiryo UI" panose="020B0604030504040204" pitchFamily="50" charset="-128"/>
                          <a:ea typeface="Meiryo UI" panose="020B0604030504040204" pitchFamily="50" charset="-128"/>
                        </a:rPr>
                        <a:t>7.0 TB/</a:t>
                      </a:r>
                      <a:r>
                        <a:rPr lang="ja-JP" altLang="en-US" sz="1400" b="0" i="0" u="none" strike="noStrike" cap="none" baseline="0" dirty="0">
                          <a:solidFill>
                            <a:srgbClr val="000000"/>
                          </a:solidFill>
                          <a:uFillTx/>
                          <a:latin typeface="Meiryo UI" panose="020B0604030504040204" pitchFamily="50" charset="-128"/>
                          <a:ea typeface="Meiryo UI" panose="020B0604030504040204" pitchFamily="50" charset="-128"/>
                        </a:rPr>
                        <a:t>時</a:t>
                      </a:r>
                    </a:p>
                  </a:txBody>
                  <a:tcPr marL="16933" marR="16933" marT="16933" marB="0" anchor="ctr">
                    <a:lnL w="19050" cap="flat" cmpd="sng" algn="ctr">
                      <a:solidFill>
                        <a:schemeClr val="tx2"/>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CFE5F5"/>
                    </a:solidFill>
                  </a:tcPr>
                </a:tc>
                <a:extLst>
                  <a:ext uri="{0D108BD9-81ED-4DB2-BD59-A6C34878D82A}">
                    <a16:rowId xmlns:a16="http://schemas.microsoft.com/office/drawing/2014/main" val="10001"/>
                  </a:ext>
                </a:extLst>
              </a:tr>
              <a:tr h="591093">
                <a:tc>
                  <a:txBody>
                    <a:bodyPr/>
                    <a:lstStyle/>
                    <a:p>
                      <a:pPr algn="ctr" fontAlgn="b"/>
                      <a:r>
                        <a:rPr lang="ja-JP" altLang="en-US" sz="1400" b="1" i="0" u="none" strike="noStrike" cap="none" baseline="0" dirty="0">
                          <a:solidFill>
                            <a:schemeClr val="tx2"/>
                          </a:solidFill>
                          <a:uFillTx/>
                          <a:latin typeface="Meiryo UI" panose="020B0604030504040204" pitchFamily="50" charset="-128"/>
                          <a:ea typeface="Meiryo UI" panose="020B0604030504040204" pitchFamily="50" charset="-128"/>
                        </a:rPr>
                        <a:t>最大スループット</a:t>
                      </a:r>
                      <a:endParaRPr lang="en-US" altLang="ja-JP" sz="1400" b="1" i="0" u="none" strike="noStrike" cap="none" baseline="0" dirty="0">
                        <a:solidFill>
                          <a:schemeClr val="tx2"/>
                        </a:solidFill>
                        <a:uFillTx/>
                        <a:latin typeface="Meiryo UI" panose="020B0604030504040204" pitchFamily="50" charset="-128"/>
                        <a:ea typeface="Meiryo UI" panose="020B0604030504040204" pitchFamily="50" charset="-128"/>
                      </a:endParaRPr>
                    </a:p>
                    <a:p>
                      <a:pPr algn="ctr" fontAlgn="b"/>
                      <a:r>
                        <a:rPr lang="ja-JP" altLang="en-US" sz="1400" b="1" i="0" u="none" strike="noStrike" cap="none" baseline="0" dirty="0">
                          <a:solidFill>
                            <a:schemeClr val="tx2"/>
                          </a:solidFill>
                          <a:uFillTx/>
                          <a:latin typeface="Meiryo UI" panose="020B0604030504040204" pitchFamily="50" charset="-128"/>
                          <a:ea typeface="Meiryo UI" panose="020B0604030504040204" pitchFamily="50" charset="-128"/>
                        </a:rPr>
                        <a:t>（</a:t>
                      </a:r>
                      <a:r>
                        <a:rPr lang="en-US" altLang="ja-JP" sz="1400" b="1" i="0" u="none" strike="noStrike" cap="none" baseline="0" dirty="0">
                          <a:solidFill>
                            <a:schemeClr val="tx2"/>
                          </a:solidFill>
                          <a:uFillTx/>
                          <a:latin typeface="Meiryo UI" panose="020B0604030504040204" pitchFamily="50" charset="-128"/>
                          <a:ea typeface="Meiryo UI" panose="020B0604030504040204" pitchFamily="50" charset="-128"/>
                        </a:rPr>
                        <a:t>DD Boost</a:t>
                      </a:r>
                      <a:r>
                        <a:rPr lang="ja-JP" altLang="en-US" sz="1400" b="1" i="0" u="none" strike="noStrike" cap="none" baseline="0" dirty="0">
                          <a:solidFill>
                            <a:schemeClr val="tx2"/>
                          </a:solidFill>
                          <a:uFillTx/>
                          <a:latin typeface="Meiryo UI" panose="020B0604030504040204" pitchFamily="50" charset="-128"/>
                          <a:ea typeface="Meiryo UI" panose="020B0604030504040204" pitchFamily="50" charset="-128"/>
                        </a:rPr>
                        <a:t>なし）</a:t>
                      </a:r>
                    </a:p>
                  </a:txBody>
                  <a:tcPr marL="16933" marR="144000" marT="16933" marB="0" anchor="ctr">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tc>
                  <a:txBody>
                    <a:bodyPr/>
                    <a:lstStyle/>
                    <a:p>
                      <a:pPr algn="ctr" fontAlgn="b"/>
                      <a:r>
                        <a:rPr lang="en-US" altLang="ja-JP" sz="1400" b="0" i="0" u="none" strike="noStrike" cap="none" baseline="0" dirty="0">
                          <a:solidFill>
                            <a:srgbClr val="000000"/>
                          </a:solidFill>
                          <a:uFillTx/>
                          <a:latin typeface="Meiryo UI" panose="020B0604030504040204" pitchFamily="50" charset="-128"/>
                          <a:ea typeface="Meiryo UI" panose="020B0604030504040204" pitchFamily="50" charset="-128"/>
                        </a:rPr>
                        <a:t>1.9 TB/</a:t>
                      </a:r>
                      <a:r>
                        <a:rPr lang="ja-JP" altLang="en-US" sz="1400" b="0" i="0" u="none" strike="noStrike" cap="none" baseline="0" dirty="0">
                          <a:solidFill>
                            <a:srgbClr val="000000"/>
                          </a:solidFill>
                          <a:uFillTx/>
                          <a:latin typeface="Meiryo UI" panose="020B0604030504040204" pitchFamily="50" charset="-128"/>
                          <a:ea typeface="Meiryo UI" panose="020B0604030504040204" pitchFamily="50" charset="-128"/>
                        </a:rPr>
                        <a:t>時 </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E8F3FA"/>
                    </a:solidFill>
                  </a:tcPr>
                </a:tc>
                <a:tc>
                  <a:txBody>
                    <a:bodyPr/>
                    <a:lstStyle/>
                    <a:p>
                      <a:pPr algn="ctr" fontAlgn="b"/>
                      <a:r>
                        <a:rPr lang="en-US" altLang="ja-JP" sz="1400" b="0" i="0" u="none" strike="noStrike" cap="none" baseline="0" dirty="0">
                          <a:solidFill>
                            <a:srgbClr val="000000"/>
                          </a:solidFill>
                          <a:uFillTx/>
                          <a:latin typeface="Meiryo UI" panose="020B0604030504040204" pitchFamily="50" charset="-128"/>
                          <a:ea typeface="Meiryo UI" panose="020B0604030504040204" pitchFamily="50" charset="-128"/>
                        </a:rPr>
                        <a:t>2.1 TB/</a:t>
                      </a:r>
                      <a:r>
                        <a:rPr lang="ja-JP" altLang="en-US" sz="1400" b="0" i="0" u="none" strike="noStrike" cap="none" baseline="0" dirty="0">
                          <a:solidFill>
                            <a:srgbClr val="000000"/>
                          </a:solidFill>
                          <a:uFillTx/>
                          <a:latin typeface="Meiryo UI" panose="020B0604030504040204" pitchFamily="50" charset="-128"/>
                          <a:ea typeface="Meiryo UI" panose="020B0604030504040204" pitchFamily="50" charset="-128"/>
                        </a:rPr>
                        <a:t>時 </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E8F3FA"/>
                    </a:solidFill>
                  </a:tcPr>
                </a:tc>
                <a:tc>
                  <a:txBody>
                    <a:bodyPr/>
                    <a:lstStyle/>
                    <a:p>
                      <a:pPr algn="ctr" fontAlgn="b"/>
                      <a:r>
                        <a:rPr lang="en-US" altLang="ja-JP" sz="1400" b="0" i="0" u="none" strike="noStrike" cap="none" baseline="0" dirty="0">
                          <a:solidFill>
                            <a:srgbClr val="000000"/>
                          </a:solidFill>
                          <a:uFillTx/>
                          <a:latin typeface="Meiryo UI" panose="020B0604030504040204" pitchFamily="50" charset="-128"/>
                          <a:ea typeface="Meiryo UI" panose="020B0604030504040204" pitchFamily="50" charset="-128"/>
                        </a:rPr>
                        <a:t>4.2 TB/</a:t>
                      </a:r>
                      <a:r>
                        <a:rPr lang="ja-JP" altLang="en-US" sz="1400" b="0" i="0" u="none" strike="noStrike" cap="none" baseline="0" dirty="0">
                          <a:solidFill>
                            <a:srgbClr val="000000"/>
                          </a:solidFill>
                          <a:uFillTx/>
                          <a:latin typeface="Meiryo UI" panose="020B0604030504040204" pitchFamily="50" charset="-128"/>
                          <a:ea typeface="Meiryo UI" panose="020B0604030504040204" pitchFamily="50" charset="-128"/>
                        </a:rPr>
                        <a:t>時</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E8F3FA"/>
                    </a:solidFill>
                  </a:tcPr>
                </a:tc>
                <a:tc>
                  <a:txBody>
                    <a:bodyPr/>
                    <a:lstStyle/>
                    <a:p>
                      <a:pPr algn="ctr" fontAlgn="b"/>
                      <a:r>
                        <a:rPr lang="en-US" altLang="ja-JP" sz="1400" b="0" i="0" u="none" strike="noStrike" cap="none" baseline="0" dirty="0">
                          <a:solidFill>
                            <a:srgbClr val="000000"/>
                          </a:solidFill>
                          <a:uFillTx/>
                          <a:latin typeface="Meiryo UI" panose="020B0604030504040204" pitchFamily="50" charset="-128"/>
                          <a:ea typeface="Meiryo UI" panose="020B0604030504040204" pitchFamily="50" charset="-128"/>
                        </a:rPr>
                        <a:t>4.2 TB/</a:t>
                      </a:r>
                      <a:r>
                        <a:rPr lang="ja-JP" altLang="en-US" sz="1400" b="0" i="0" u="none" strike="noStrike" cap="none" baseline="0" dirty="0">
                          <a:solidFill>
                            <a:srgbClr val="000000"/>
                          </a:solidFill>
                          <a:uFillTx/>
                          <a:latin typeface="Meiryo UI" panose="020B0604030504040204" pitchFamily="50" charset="-128"/>
                          <a:ea typeface="Meiryo UI" panose="020B0604030504040204" pitchFamily="50" charset="-128"/>
                        </a:rPr>
                        <a:t>時</a:t>
                      </a:r>
                    </a:p>
                  </a:txBody>
                  <a:tcPr marL="16933" marR="16933" marT="16933" marB="0" anchor="ctr">
                    <a:lnL w="19050" cap="flat" cmpd="sng" algn="ctr">
                      <a:solidFill>
                        <a:schemeClr val="tx2"/>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E8F3FA"/>
                    </a:solidFill>
                  </a:tcPr>
                </a:tc>
                <a:extLst>
                  <a:ext uri="{0D108BD9-81ED-4DB2-BD59-A6C34878D82A}">
                    <a16:rowId xmlns:a16="http://schemas.microsoft.com/office/drawing/2014/main" val="10002"/>
                  </a:ext>
                </a:extLst>
              </a:tr>
              <a:tr h="763492">
                <a:tc>
                  <a:txBody>
                    <a:bodyPr/>
                    <a:lstStyle/>
                    <a:p>
                      <a:pPr algn="ctr" fontAlgn="b"/>
                      <a:r>
                        <a:rPr lang="ja-JP" altLang="en-US" sz="1400" b="1" i="0" u="none" strike="noStrike" cap="none" baseline="0" dirty="0">
                          <a:solidFill>
                            <a:schemeClr val="tx2"/>
                          </a:solidFill>
                          <a:uFillTx/>
                          <a:latin typeface="Meiryo UI" panose="020B0604030504040204" pitchFamily="50" charset="-128"/>
                          <a:ea typeface="Meiryo UI" panose="020B0604030504040204" pitchFamily="50" charset="-128"/>
                        </a:rPr>
                        <a:t>最大論理容量</a:t>
                      </a:r>
                      <a:endParaRPr lang="en-US" altLang="ja-JP" sz="1400" b="1" i="0" u="none" strike="noStrike" cap="none" baseline="0" dirty="0">
                        <a:solidFill>
                          <a:schemeClr val="tx2"/>
                        </a:solidFill>
                        <a:uFillTx/>
                        <a:latin typeface="Meiryo UI" panose="020B0604030504040204" pitchFamily="50" charset="-128"/>
                        <a:ea typeface="Meiryo UI" panose="020B0604030504040204" pitchFamily="50" charset="-128"/>
                      </a:endParaRPr>
                    </a:p>
                    <a:p>
                      <a:pPr algn="ctr" fontAlgn="b"/>
                      <a:r>
                        <a:rPr lang="ja-JP" altLang="en-US" sz="1400" b="1" i="0" u="none" strike="noStrike" cap="none" baseline="0" dirty="0">
                          <a:solidFill>
                            <a:schemeClr val="tx2"/>
                          </a:solidFill>
                          <a:uFillTx/>
                          <a:latin typeface="Meiryo UI" panose="020B0604030504040204" pitchFamily="50" charset="-128"/>
                          <a:ea typeface="Meiryo UI" panose="020B0604030504040204" pitchFamily="50" charset="-128"/>
                        </a:rPr>
                        <a:t>（重複排除使用時）</a:t>
                      </a:r>
                    </a:p>
                  </a:txBody>
                  <a:tcPr marL="16933" marR="144000" marT="16933" marB="0" anchor="ctr">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tc>
                  <a:txBody>
                    <a:bodyPr/>
                    <a:lstStyle>
                      <a:lvl1pPr marL="0" algn="l" defTabSz="914400" rtl="0" eaLnBrk="1" latinLnBrk="0" hangingPunct="1">
                        <a:defRPr sz="1800" kern="1200">
                          <a:solidFill>
                            <a:schemeClr val="tx1"/>
                          </a:solidFill>
                          <a:latin typeface="Verdana"/>
                          <a:ea typeface="Arial"/>
                          <a:cs typeface="Arial"/>
                        </a:defRPr>
                      </a:lvl1pPr>
                      <a:lvl2pPr marL="457200" algn="l" defTabSz="914400" rtl="0" eaLnBrk="1" latinLnBrk="0" hangingPunct="1">
                        <a:defRPr sz="1800" kern="1200">
                          <a:solidFill>
                            <a:schemeClr val="tx1"/>
                          </a:solidFill>
                          <a:latin typeface="Verdana"/>
                          <a:ea typeface="Arial"/>
                          <a:cs typeface="Arial"/>
                        </a:defRPr>
                      </a:lvl2pPr>
                      <a:lvl3pPr marL="914400" algn="l" defTabSz="914400" rtl="0" eaLnBrk="1" latinLnBrk="0" hangingPunct="1">
                        <a:defRPr sz="1800" kern="1200">
                          <a:solidFill>
                            <a:schemeClr val="tx1"/>
                          </a:solidFill>
                          <a:latin typeface="Verdana"/>
                          <a:ea typeface="Arial"/>
                          <a:cs typeface="Arial"/>
                        </a:defRPr>
                      </a:lvl3pPr>
                      <a:lvl4pPr marL="1371600" algn="l" defTabSz="914400" rtl="0" eaLnBrk="1" latinLnBrk="0" hangingPunct="1">
                        <a:defRPr sz="1800" kern="1200">
                          <a:solidFill>
                            <a:schemeClr val="tx1"/>
                          </a:solidFill>
                          <a:latin typeface="Verdana"/>
                          <a:ea typeface="Arial"/>
                          <a:cs typeface="Arial"/>
                        </a:defRPr>
                      </a:lvl4pPr>
                      <a:lvl5pPr marL="1828800" algn="l" defTabSz="914400" rtl="0" eaLnBrk="1" latinLnBrk="0" hangingPunct="1">
                        <a:defRPr sz="1800" kern="1200">
                          <a:solidFill>
                            <a:schemeClr val="tx1"/>
                          </a:solidFill>
                          <a:latin typeface="Verdana"/>
                          <a:ea typeface="Arial"/>
                          <a:cs typeface="Arial"/>
                        </a:defRPr>
                      </a:lvl5pPr>
                      <a:lvl6pPr marL="2286000" algn="l" defTabSz="914400" rtl="0" eaLnBrk="1" latinLnBrk="0" hangingPunct="1">
                        <a:defRPr sz="1800" kern="1200">
                          <a:solidFill>
                            <a:schemeClr val="tx1"/>
                          </a:solidFill>
                          <a:latin typeface="Verdana"/>
                          <a:ea typeface="Arial"/>
                          <a:cs typeface="Arial"/>
                        </a:defRPr>
                      </a:lvl6pPr>
                      <a:lvl7pPr marL="2743200" algn="l" defTabSz="914400" rtl="0" eaLnBrk="1" latinLnBrk="0" hangingPunct="1">
                        <a:defRPr sz="1800" kern="1200">
                          <a:solidFill>
                            <a:schemeClr val="tx1"/>
                          </a:solidFill>
                          <a:latin typeface="Verdana"/>
                          <a:ea typeface="Arial"/>
                          <a:cs typeface="Arial"/>
                        </a:defRPr>
                      </a:lvl7pPr>
                      <a:lvl8pPr marL="3200400" algn="l" defTabSz="914400" rtl="0" eaLnBrk="1" latinLnBrk="0" hangingPunct="1">
                        <a:defRPr sz="1800" kern="1200">
                          <a:solidFill>
                            <a:schemeClr val="tx1"/>
                          </a:solidFill>
                          <a:latin typeface="Verdana"/>
                          <a:ea typeface="Arial"/>
                          <a:cs typeface="Arial"/>
                        </a:defRPr>
                      </a:lvl8pPr>
                      <a:lvl9pPr marL="3657600" algn="l" defTabSz="914400" rtl="0" eaLnBrk="1" latinLnBrk="0" hangingPunct="1">
                        <a:defRPr sz="1800" kern="1200">
                          <a:solidFill>
                            <a:schemeClr val="tx1"/>
                          </a:solidFill>
                          <a:latin typeface="Verdana"/>
                          <a:ea typeface="Arial"/>
                          <a:cs typeface="Arial"/>
                        </a:defRPr>
                      </a:lvl9pPr>
                    </a:lstStyle>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200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1</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p>
                      <a:pPr marL="0" marR="0" algn="ctr">
                        <a:spcBef>
                          <a:spcPct val="0"/>
                        </a:spcBef>
                        <a:spcAft>
                          <a:spcPct val="0"/>
                        </a:spcAft>
                      </a:pPr>
                      <a:endParaRPr lang="ja-JP" altLang="en-US" sz="1400" b="1" baseline="30000" dirty="0">
                        <a:solidFill>
                          <a:srgbClr val="444444"/>
                        </a:solidFill>
                        <a:effectLst/>
                        <a:latin typeface="Meiryo UI" panose="020B0604030504040204" pitchFamily="50" charset="-128"/>
                        <a:ea typeface="Meiryo UI" panose="020B0604030504040204" pitchFamily="50" charset="-128"/>
                        <a:cs typeface="Arial"/>
                      </a:endParaRPr>
                    </a:p>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600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2</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txBody>
                  <a:tcPr marL="97367" marR="97367"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CFE5F5"/>
                    </a:solidFill>
                  </a:tcPr>
                </a:tc>
                <a:tc>
                  <a:txBody>
                    <a:bodyPr/>
                    <a:lstStyle>
                      <a:lvl1pPr marL="0" algn="l" defTabSz="914400" rtl="0" eaLnBrk="1" latinLnBrk="0" hangingPunct="1">
                        <a:defRPr sz="1800" kern="1200">
                          <a:solidFill>
                            <a:schemeClr val="tx1"/>
                          </a:solidFill>
                          <a:latin typeface="Verdana"/>
                          <a:ea typeface="Arial"/>
                          <a:cs typeface="Arial"/>
                        </a:defRPr>
                      </a:lvl1pPr>
                      <a:lvl2pPr marL="457200" algn="l" defTabSz="914400" rtl="0" eaLnBrk="1" latinLnBrk="0" hangingPunct="1">
                        <a:defRPr sz="1800" kern="1200">
                          <a:solidFill>
                            <a:schemeClr val="tx1"/>
                          </a:solidFill>
                          <a:latin typeface="Verdana"/>
                          <a:ea typeface="Arial"/>
                          <a:cs typeface="Arial"/>
                        </a:defRPr>
                      </a:lvl2pPr>
                      <a:lvl3pPr marL="914400" algn="l" defTabSz="914400" rtl="0" eaLnBrk="1" latinLnBrk="0" hangingPunct="1">
                        <a:defRPr sz="1800" kern="1200">
                          <a:solidFill>
                            <a:schemeClr val="tx1"/>
                          </a:solidFill>
                          <a:latin typeface="Verdana"/>
                          <a:ea typeface="Arial"/>
                          <a:cs typeface="Arial"/>
                        </a:defRPr>
                      </a:lvl3pPr>
                      <a:lvl4pPr marL="1371600" algn="l" defTabSz="914400" rtl="0" eaLnBrk="1" latinLnBrk="0" hangingPunct="1">
                        <a:defRPr sz="1800" kern="1200">
                          <a:solidFill>
                            <a:schemeClr val="tx1"/>
                          </a:solidFill>
                          <a:latin typeface="Verdana"/>
                          <a:ea typeface="Arial"/>
                          <a:cs typeface="Arial"/>
                        </a:defRPr>
                      </a:lvl4pPr>
                      <a:lvl5pPr marL="1828800" algn="l" defTabSz="914400" rtl="0" eaLnBrk="1" latinLnBrk="0" hangingPunct="1">
                        <a:defRPr sz="1800" kern="1200">
                          <a:solidFill>
                            <a:schemeClr val="tx1"/>
                          </a:solidFill>
                          <a:latin typeface="Verdana"/>
                          <a:ea typeface="Arial"/>
                          <a:cs typeface="Arial"/>
                        </a:defRPr>
                      </a:lvl5pPr>
                      <a:lvl6pPr marL="2286000" algn="l" defTabSz="914400" rtl="0" eaLnBrk="1" latinLnBrk="0" hangingPunct="1">
                        <a:defRPr sz="1800" kern="1200">
                          <a:solidFill>
                            <a:schemeClr val="tx1"/>
                          </a:solidFill>
                          <a:latin typeface="Verdana"/>
                          <a:ea typeface="Arial"/>
                          <a:cs typeface="Arial"/>
                        </a:defRPr>
                      </a:lvl6pPr>
                      <a:lvl7pPr marL="2743200" algn="l" defTabSz="914400" rtl="0" eaLnBrk="1" latinLnBrk="0" hangingPunct="1">
                        <a:defRPr sz="1800" kern="1200">
                          <a:solidFill>
                            <a:schemeClr val="tx1"/>
                          </a:solidFill>
                          <a:latin typeface="Verdana"/>
                          <a:ea typeface="Arial"/>
                          <a:cs typeface="Arial"/>
                        </a:defRPr>
                      </a:lvl7pPr>
                      <a:lvl8pPr marL="3200400" algn="l" defTabSz="914400" rtl="0" eaLnBrk="1" latinLnBrk="0" hangingPunct="1">
                        <a:defRPr sz="1800" kern="1200">
                          <a:solidFill>
                            <a:schemeClr val="tx1"/>
                          </a:solidFill>
                          <a:latin typeface="Verdana"/>
                          <a:ea typeface="Arial"/>
                          <a:cs typeface="Arial"/>
                        </a:defRPr>
                      </a:lvl8pPr>
                      <a:lvl9pPr marL="3657600" algn="l" defTabSz="914400" rtl="0" eaLnBrk="1" latinLnBrk="0" hangingPunct="1">
                        <a:defRPr sz="1800" kern="1200">
                          <a:solidFill>
                            <a:schemeClr val="tx1"/>
                          </a:solidFill>
                          <a:latin typeface="Verdana"/>
                          <a:ea typeface="Arial"/>
                          <a:cs typeface="Arial"/>
                        </a:defRPr>
                      </a:lvl9pPr>
                    </a:lstStyle>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400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1</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p>
                      <a:pPr marL="0" marR="0" algn="ctr">
                        <a:spcBef>
                          <a:spcPct val="0"/>
                        </a:spcBef>
                        <a:spcAft>
                          <a:spcPct val="0"/>
                        </a:spcAft>
                      </a:pPr>
                      <a:endParaRPr lang="ja-JP" altLang="en-US" sz="1400" b="1" baseline="30000" dirty="0">
                        <a:solidFill>
                          <a:srgbClr val="444444"/>
                        </a:solidFill>
                        <a:effectLst/>
                        <a:latin typeface="Meiryo UI" panose="020B0604030504040204" pitchFamily="50" charset="-128"/>
                        <a:ea typeface="Meiryo UI" panose="020B0604030504040204" pitchFamily="50" charset="-128"/>
                        <a:cs typeface="Arial"/>
                      </a:endParaRPr>
                    </a:p>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1.2 PB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2</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txBody>
                  <a:tcPr marL="97367" marR="97367"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CFE5F5"/>
                    </a:solidFill>
                  </a:tcPr>
                </a:tc>
                <a:tc>
                  <a:txBody>
                    <a:bodyPr/>
                    <a:lstStyle>
                      <a:lvl1pPr marL="0" algn="l" defTabSz="914400" rtl="0" eaLnBrk="1" latinLnBrk="0" hangingPunct="1">
                        <a:defRPr sz="1800" kern="1200">
                          <a:solidFill>
                            <a:schemeClr val="tx1"/>
                          </a:solidFill>
                          <a:latin typeface="Verdana"/>
                          <a:ea typeface="Arial"/>
                          <a:cs typeface="Arial"/>
                        </a:defRPr>
                      </a:lvl1pPr>
                      <a:lvl2pPr marL="457200" algn="l" defTabSz="914400" rtl="0" eaLnBrk="1" latinLnBrk="0" hangingPunct="1">
                        <a:defRPr sz="1800" kern="1200">
                          <a:solidFill>
                            <a:schemeClr val="tx1"/>
                          </a:solidFill>
                          <a:latin typeface="Verdana"/>
                          <a:ea typeface="Arial"/>
                          <a:cs typeface="Arial"/>
                        </a:defRPr>
                      </a:lvl2pPr>
                      <a:lvl3pPr marL="914400" algn="l" defTabSz="914400" rtl="0" eaLnBrk="1" latinLnBrk="0" hangingPunct="1">
                        <a:defRPr sz="1800" kern="1200">
                          <a:solidFill>
                            <a:schemeClr val="tx1"/>
                          </a:solidFill>
                          <a:latin typeface="Verdana"/>
                          <a:ea typeface="Arial"/>
                          <a:cs typeface="Arial"/>
                        </a:defRPr>
                      </a:lvl3pPr>
                      <a:lvl4pPr marL="1371600" algn="l" defTabSz="914400" rtl="0" eaLnBrk="1" latinLnBrk="0" hangingPunct="1">
                        <a:defRPr sz="1800" kern="1200">
                          <a:solidFill>
                            <a:schemeClr val="tx1"/>
                          </a:solidFill>
                          <a:latin typeface="Verdana"/>
                          <a:ea typeface="Arial"/>
                          <a:cs typeface="Arial"/>
                        </a:defRPr>
                      </a:lvl4pPr>
                      <a:lvl5pPr marL="1828800" algn="l" defTabSz="914400" rtl="0" eaLnBrk="1" latinLnBrk="0" hangingPunct="1">
                        <a:defRPr sz="1800" kern="1200">
                          <a:solidFill>
                            <a:schemeClr val="tx1"/>
                          </a:solidFill>
                          <a:latin typeface="Verdana"/>
                          <a:ea typeface="Arial"/>
                          <a:cs typeface="Arial"/>
                        </a:defRPr>
                      </a:lvl5pPr>
                      <a:lvl6pPr marL="2286000" algn="l" defTabSz="914400" rtl="0" eaLnBrk="1" latinLnBrk="0" hangingPunct="1">
                        <a:defRPr sz="1800" kern="1200">
                          <a:solidFill>
                            <a:schemeClr val="tx1"/>
                          </a:solidFill>
                          <a:latin typeface="Verdana"/>
                          <a:ea typeface="Arial"/>
                          <a:cs typeface="Arial"/>
                        </a:defRPr>
                      </a:lvl6pPr>
                      <a:lvl7pPr marL="2743200" algn="l" defTabSz="914400" rtl="0" eaLnBrk="1" latinLnBrk="0" hangingPunct="1">
                        <a:defRPr sz="1800" kern="1200">
                          <a:solidFill>
                            <a:schemeClr val="tx1"/>
                          </a:solidFill>
                          <a:latin typeface="Verdana"/>
                          <a:ea typeface="Arial"/>
                          <a:cs typeface="Arial"/>
                        </a:defRPr>
                      </a:lvl7pPr>
                      <a:lvl8pPr marL="3200400" algn="l" defTabSz="914400" rtl="0" eaLnBrk="1" latinLnBrk="0" hangingPunct="1">
                        <a:defRPr sz="1800" kern="1200">
                          <a:solidFill>
                            <a:schemeClr val="tx1"/>
                          </a:solidFill>
                          <a:latin typeface="Verdana"/>
                          <a:ea typeface="Arial"/>
                          <a:cs typeface="Arial"/>
                        </a:defRPr>
                      </a:lvl8pPr>
                      <a:lvl9pPr marL="3657600" algn="l" defTabSz="914400" rtl="0" eaLnBrk="1" latinLnBrk="0" hangingPunct="1">
                        <a:defRPr sz="1800" kern="1200">
                          <a:solidFill>
                            <a:schemeClr val="tx1"/>
                          </a:solidFill>
                          <a:latin typeface="Verdana"/>
                          <a:ea typeface="Arial"/>
                          <a:cs typeface="Arial"/>
                        </a:defRPr>
                      </a:lvl9pPr>
                    </a:lstStyle>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800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1</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p>
                      <a:pPr marL="0" marR="0" algn="ctr">
                        <a:spcBef>
                          <a:spcPct val="0"/>
                        </a:spcBef>
                        <a:spcAft>
                          <a:spcPct val="0"/>
                        </a:spcAft>
                      </a:pPr>
                      <a:endParaRPr lang="ja-JP" altLang="en-US" sz="1400" b="1" baseline="30000" dirty="0">
                        <a:solidFill>
                          <a:srgbClr val="444444"/>
                        </a:solidFill>
                        <a:effectLst/>
                        <a:latin typeface="Meiryo UI" panose="020B0604030504040204" pitchFamily="50" charset="-128"/>
                        <a:ea typeface="Meiryo UI" panose="020B0604030504040204" pitchFamily="50" charset="-128"/>
                        <a:cs typeface="Arial"/>
                      </a:endParaRPr>
                    </a:p>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2.4 PB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2</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txBody>
                  <a:tcPr marL="97367" marR="97367"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CFE5F5"/>
                    </a:solidFill>
                  </a:tcPr>
                </a:tc>
                <a:tc>
                  <a:txBody>
                    <a:bodyPr/>
                    <a:lstStyle>
                      <a:lvl1pPr marL="0" algn="l" defTabSz="914400" rtl="0" eaLnBrk="1" latinLnBrk="0" hangingPunct="1">
                        <a:defRPr sz="1800" kern="1200">
                          <a:solidFill>
                            <a:schemeClr val="tx1"/>
                          </a:solidFill>
                          <a:latin typeface="Verdana"/>
                          <a:ea typeface="Arial"/>
                          <a:cs typeface="Arial"/>
                        </a:defRPr>
                      </a:lvl1pPr>
                      <a:lvl2pPr marL="457200" algn="l" defTabSz="914400" rtl="0" eaLnBrk="1" latinLnBrk="0" hangingPunct="1">
                        <a:defRPr sz="1800" kern="1200">
                          <a:solidFill>
                            <a:schemeClr val="tx1"/>
                          </a:solidFill>
                          <a:latin typeface="Verdana"/>
                          <a:ea typeface="Arial"/>
                          <a:cs typeface="Arial"/>
                        </a:defRPr>
                      </a:lvl2pPr>
                      <a:lvl3pPr marL="914400" algn="l" defTabSz="914400" rtl="0" eaLnBrk="1" latinLnBrk="0" hangingPunct="1">
                        <a:defRPr sz="1800" kern="1200">
                          <a:solidFill>
                            <a:schemeClr val="tx1"/>
                          </a:solidFill>
                          <a:latin typeface="Verdana"/>
                          <a:ea typeface="Arial"/>
                          <a:cs typeface="Arial"/>
                        </a:defRPr>
                      </a:lvl3pPr>
                      <a:lvl4pPr marL="1371600" algn="l" defTabSz="914400" rtl="0" eaLnBrk="1" latinLnBrk="0" hangingPunct="1">
                        <a:defRPr sz="1800" kern="1200">
                          <a:solidFill>
                            <a:schemeClr val="tx1"/>
                          </a:solidFill>
                          <a:latin typeface="Verdana"/>
                          <a:ea typeface="Arial"/>
                          <a:cs typeface="Arial"/>
                        </a:defRPr>
                      </a:lvl4pPr>
                      <a:lvl5pPr marL="1828800" algn="l" defTabSz="914400" rtl="0" eaLnBrk="1" latinLnBrk="0" hangingPunct="1">
                        <a:defRPr sz="1800" kern="1200">
                          <a:solidFill>
                            <a:schemeClr val="tx1"/>
                          </a:solidFill>
                          <a:latin typeface="Verdana"/>
                          <a:ea typeface="Arial"/>
                          <a:cs typeface="Arial"/>
                        </a:defRPr>
                      </a:lvl5pPr>
                      <a:lvl6pPr marL="2286000" algn="l" defTabSz="914400" rtl="0" eaLnBrk="1" latinLnBrk="0" hangingPunct="1">
                        <a:defRPr sz="1800" kern="1200">
                          <a:solidFill>
                            <a:schemeClr val="tx1"/>
                          </a:solidFill>
                          <a:latin typeface="Verdana"/>
                          <a:ea typeface="Arial"/>
                          <a:cs typeface="Arial"/>
                        </a:defRPr>
                      </a:lvl6pPr>
                      <a:lvl7pPr marL="2743200" algn="l" defTabSz="914400" rtl="0" eaLnBrk="1" latinLnBrk="0" hangingPunct="1">
                        <a:defRPr sz="1800" kern="1200">
                          <a:solidFill>
                            <a:schemeClr val="tx1"/>
                          </a:solidFill>
                          <a:latin typeface="Verdana"/>
                          <a:ea typeface="Arial"/>
                          <a:cs typeface="Arial"/>
                        </a:defRPr>
                      </a:lvl7pPr>
                      <a:lvl8pPr marL="3200400" algn="l" defTabSz="914400" rtl="0" eaLnBrk="1" latinLnBrk="0" hangingPunct="1">
                        <a:defRPr sz="1800" kern="1200">
                          <a:solidFill>
                            <a:schemeClr val="tx1"/>
                          </a:solidFill>
                          <a:latin typeface="Verdana"/>
                          <a:ea typeface="Arial"/>
                          <a:cs typeface="Arial"/>
                        </a:defRPr>
                      </a:lvl8pPr>
                      <a:lvl9pPr marL="3657600" algn="l" defTabSz="914400" rtl="0" eaLnBrk="1" latinLnBrk="0" hangingPunct="1">
                        <a:defRPr sz="1800" kern="1200">
                          <a:solidFill>
                            <a:schemeClr val="tx1"/>
                          </a:solidFill>
                          <a:latin typeface="Verdana"/>
                          <a:ea typeface="Arial"/>
                          <a:cs typeface="Arial"/>
                        </a:defRPr>
                      </a:lvl9pPr>
                    </a:lstStyle>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1.6 PB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1</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p>
                      <a:pPr marL="0" marR="0" algn="ctr">
                        <a:spcBef>
                          <a:spcPct val="0"/>
                        </a:spcBef>
                        <a:spcAft>
                          <a:spcPct val="0"/>
                        </a:spcAft>
                      </a:pPr>
                      <a:endParaRPr lang="ja-JP" altLang="en-US" sz="1400" b="1" baseline="30000" dirty="0">
                        <a:solidFill>
                          <a:srgbClr val="444444"/>
                        </a:solidFill>
                        <a:effectLst/>
                        <a:latin typeface="Meiryo UI" panose="020B0604030504040204" pitchFamily="50" charset="-128"/>
                        <a:ea typeface="Meiryo UI" panose="020B0604030504040204" pitchFamily="50" charset="-128"/>
                        <a:cs typeface="Arial"/>
                      </a:endParaRPr>
                    </a:p>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4.8 PB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2</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txBody>
                  <a:tcPr marL="97367" marR="97367" marT="0" marB="0" anchor="ctr">
                    <a:lnL w="19050" cap="flat" cmpd="sng" algn="ctr">
                      <a:solidFill>
                        <a:schemeClr val="tx2"/>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rgbClr val="CFE5F5"/>
                    </a:solidFill>
                  </a:tcPr>
                </a:tc>
                <a:extLst>
                  <a:ext uri="{0D108BD9-81ED-4DB2-BD59-A6C34878D82A}">
                    <a16:rowId xmlns:a16="http://schemas.microsoft.com/office/drawing/2014/main" val="10003"/>
                  </a:ext>
                </a:extLst>
              </a:tr>
              <a:tr h="763492">
                <a:tc>
                  <a:txBody>
                    <a:bodyPr/>
                    <a:lstStyle/>
                    <a:p>
                      <a:pPr algn="ctr" fontAlgn="b"/>
                      <a:r>
                        <a:rPr lang="ja-JP" altLang="en-US" sz="1400" b="1" i="0" u="none" strike="noStrike" cap="none" baseline="0" dirty="0">
                          <a:solidFill>
                            <a:schemeClr val="tx2"/>
                          </a:solidFill>
                          <a:uFillTx/>
                          <a:latin typeface="Meiryo UI" panose="020B0604030504040204" pitchFamily="50" charset="-128"/>
                          <a:ea typeface="Meiryo UI" panose="020B0604030504040204" pitchFamily="50" charset="-128"/>
                        </a:rPr>
                        <a:t>最大有効容量</a:t>
                      </a:r>
                    </a:p>
                  </a:txBody>
                  <a:tcPr marL="16933" marR="144000" marT="16933" marB="0" anchor="ctr">
                    <a:lnL w="19050" cap="flat" cmpd="sng" algn="ctr">
                      <a:no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6">
                        <a:lumMod val="75000"/>
                      </a:schemeClr>
                    </a:solidFill>
                  </a:tcPr>
                </a:tc>
                <a:tc>
                  <a:txBody>
                    <a:bodyPr/>
                    <a:lstStyle>
                      <a:lvl1pPr marL="0" algn="l" defTabSz="914400" rtl="0" eaLnBrk="1" latinLnBrk="0" hangingPunct="1">
                        <a:defRPr sz="1800" kern="1200">
                          <a:solidFill>
                            <a:schemeClr val="tx1"/>
                          </a:solidFill>
                          <a:latin typeface="Verdana"/>
                          <a:ea typeface="Arial"/>
                          <a:cs typeface="Arial"/>
                        </a:defRPr>
                      </a:lvl1pPr>
                      <a:lvl2pPr marL="457200" algn="l" defTabSz="914400" rtl="0" eaLnBrk="1" latinLnBrk="0" hangingPunct="1">
                        <a:defRPr sz="1800" kern="1200">
                          <a:solidFill>
                            <a:schemeClr val="tx1"/>
                          </a:solidFill>
                          <a:latin typeface="Verdana"/>
                          <a:ea typeface="Arial"/>
                          <a:cs typeface="Arial"/>
                        </a:defRPr>
                      </a:lvl2pPr>
                      <a:lvl3pPr marL="914400" algn="l" defTabSz="914400" rtl="0" eaLnBrk="1" latinLnBrk="0" hangingPunct="1">
                        <a:defRPr sz="1800" kern="1200">
                          <a:solidFill>
                            <a:schemeClr val="tx1"/>
                          </a:solidFill>
                          <a:latin typeface="Verdana"/>
                          <a:ea typeface="Arial"/>
                          <a:cs typeface="Arial"/>
                        </a:defRPr>
                      </a:lvl3pPr>
                      <a:lvl4pPr marL="1371600" algn="l" defTabSz="914400" rtl="0" eaLnBrk="1" latinLnBrk="0" hangingPunct="1">
                        <a:defRPr sz="1800" kern="1200">
                          <a:solidFill>
                            <a:schemeClr val="tx1"/>
                          </a:solidFill>
                          <a:latin typeface="Verdana"/>
                          <a:ea typeface="Arial"/>
                          <a:cs typeface="Arial"/>
                        </a:defRPr>
                      </a:lvl4pPr>
                      <a:lvl5pPr marL="1828800" algn="l" defTabSz="914400" rtl="0" eaLnBrk="1" latinLnBrk="0" hangingPunct="1">
                        <a:defRPr sz="1800" kern="1200">
                          <a:solidFill>
                            <a:schemeClr val="tx1"/>
                          </a:solidFill>
                          <a:latin typeface="Verdana"/>
                          <a:ea typeface="Arial"/>
                          <a:cs typeface="Arial"/>
                        </a:defRPr>
                      </a:lvl5pPr>
                      <a:lvl6pPr marL="2286000" algn="l" defTabSz="914400" rtl="0" eaLnBrk="1" latinLnBrk="0" hangingPunct="1">
                        <a:defRPr sz="1800" kern="1200">
                          <a:solidFill>
                            <a:schemeClr val="tx1"/>
                          </a:solidFill>
                          <a:latin typeface="Verdana"/>
                          <a:ea typeface="Arial"/>
                          <a:cs typeface="Arial"/>
                        </a:defRPr>
                      </a:lvl6pPr>
                      <a:lvl7pPr marL="2743200" algn="l" defTabSz="914400" rtl="0" eaLnBrk="1" latinLnBrk="0" hangingPunct="1">
                        <a:defRPr sz="1800" kern="1200">
                          <a:solidFill>
                            <a:schemeClr val="tx1"/>
                          </a:solidFill>
                          <a:latin typeface="Verdana"/>
                          <a:ea typeface="Arial"/>
                          <a:cs typeface="Arial"/>
                        </a:defRPr>
                      </a:lvl7pPr>
                      <a:lvl8pPr marL="3200400" algn="l" defTabSz="914400" rtl="0" eaLnBrk="1" latinLnBrk="0" hangingPunct="1">
                        <a:defRPr sz="1800" kern="1200">
                          <a:solidFill>
                            <a:schemeClr val="tx1"/>
                          </a:solidFill>
                          <a:latin typeface="Verdana"/>
                          <a:ea typeface="Arial"/>
                          <a:cs typeface="Arial"/>
                        </a:defRPr>
                      </a:lvl8pPr>
                      <a:lvl9pPr marL="3657600" algn="l" defTabSz="914400" rtl="0" eaLnBrk="1" latinLnBrk="0" hangingPunct="1">
                        <a:defRPr sz="1800" kern="1200">
                          <a:solidFill>
                            <a:schemeClr val="tx1"/>
                          </a:solidFill>
                          <a:latin typeface="Verdana"/>
                          <a:ea typeface="Arial"/>
                          <a:cs typeface="Arial"/>
                        </a:defRPr>
                      </a:lvl9pPr>
                    </a:lstStyle>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4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1</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p>
                      <a:pPr marL="0" marR="0" algn="ctr">
                        <a:spcBef>
                          <a:spcPct val="0"/>
                        </a:spcBef>
                        <a:spcAft>
                          <a:spcPct val="0"/>
                        </a:spcAft>
                      </a:pPr>
                      <a:endParaRPr lang="ja-JP" altLang="en-US" sz="1400" b="1" baseline="30000" dirty="0">
                        <a:solidFill>
                          <a:srgbClr val="444444"/>
                        </a:solidFill>
                        <a:effectLst/>
                        <a:latin typeface="Meiryo UI" panose="020B0604030504040204" pitchFamily="50" charset="-128"/>
                        <a:ea typeface="Meiryo UI" panose="020B0604030504040204" pitchFamily="50" charset="-128"/>
                        <a:cs typeface="Arial"/>
                      </a:endParaRPr>
                    </a:p>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12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2</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txBody>
                  <a:tcPr marL="97367" marR="97367"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8F3FA"/>
                    </a:solidFill>
                  </a:tcPr>
                </a:tc>
                <a:tc>
                  <a:txBody>
                    <a:bodyPr/>
                    <a:lstStyle>
                      <a:lvl1pPr marL="0" algn="l" defTabSz="914400" rtl="0" eaLnBrk="1" latinLnBrk="0" hangingPunct="1">
                        <a:defRPr sz="1800" kern="1200">
                          <a:solidFill>
                            <a:schemeClr val="tx1"/>
                          </a:solidFill>
                          <a:latin typeface="Verdana"/>
                          <a:ea typeface="Arial"/>
                          <a:cs typeface="Arial"/>
                        </a:defRPr>
                      </a:lvl1pPr>
                      <a:lvl2pPr marL="457200" algn="l" defTabSz="914400" rtl="0" eaLnBrk="1" latinLnBrk="0" hangingPunct="1">
                        <a:defRPr sz="1800" kern="1200">
                          <a:solidFill>
                            <a:schemeClr val="tx1"/>
                          </a:solidFill>
                          <a:latin typeface="Verdana"/>
                          <a:ea typeface="Arial"/>
                          <a:cs typeface="Arial"/>
                        </a:defRPr>
                      </a:lvl2pPr>
                      <a:lvl3pPr marL="914400" algn="l" defTabSz="914400" rtl="0" eaLnBrk="1" latinLnBrk="0" hangingPunct="1">
                        <a:defRPr sz="1800" kern="1200">
                          <a:solidFill>
                            <a:schemeClr val="tx1"/>
                          </a:solidFill>
                          <a:latin typeface="Verdana"/>
                          <a:ea typeface="Arial"/>
                          <a:cs typeface="Arial"/>
                        </a:defRPr>
                      </a:lvl3pPr>
                      <a:lvl4pPr marL="1371600" algn="l" defTabSz="914400" rtl="0" eaLnBrk="1" latinLnBrk="0" hangingPunct="1">
                        <a:defRPr sz="1800" kern="1200">
                          <a:solidFill>
                            <a:schemeClr val="tx1"/>
                          </a:solidFill>
                          <a:latin typeface="Verdana"/>
                          <a:ea typeface="Arial"/>
                          <a:cs typeface="Arial"/>
                        </a:defRPr>
                      </a:lvl4pPr>
                      <a:lvl5pPr marL="1828800" algn="l" defTabSz="914400" rtl="0" eaLnBrk="1" latinLnBrk="0" hangingPunct="1">
                        <a:defRPr sz="1800" kern="1200">
                          <a:solidFill>
                            <a:schemeClr val="tx1"/>
                          </a:solidFill>
                          <a:latin typeface="Verdana"/>
                          <a:ea typeface="Arial"/>
                          <a:cs typeface="Arial"/>
                        </a:defRPr>
                      </a:lvl5pPr>
                      <a:lvl6pPr marL="2286000" algn="l" defTabSz="914400" rtl="0" eaLnBrk="1" latinLnBrk="0" hangingPunct="1">
                        <a:defRPr sz="1800" kern="1200">
                          <a:solidFill>
                            <a:schemeClr val="tx1"/>
                          </a:solidFill>
                          <a:latin typeface="Verdana"/>
                          <a:ea typeface="Arial"/>
                          <a:cs typeface="Arial"/>
                        </a:defRPr>
                      </a:lvl6pPr>
                      <a:lvl7pPr marL="2743200" algn="l" defTabSz="914400" rtl="0" eaLnBrk="1" latinLnBrk="0" hangingPunct="1">
                        <a:defRPr sz="1800" kern="1200">
                          <a:solidFill>
                            <a:schemeClr val="tx1"/>
                          </a:solidFill>
                          <a:latin typeface="Verdana"/>
                          <a:ea typeface="Arial"/>
                          <a:cs typeface="Arial"/>
                        </a:defRPr>
                      </a:lvl7pPr>
                      <a:lvl8pPr marL="3200400" algn="l" defTabSz="914400" rtl="0" eaLnBrk="1" latinLnBrk="0" hangingPunct="1">
                        <a:defRPr sz="1800" kern="1200">
                          <a:solidFill>
                            <a:schemeClr val="tx1"/>
                          </a:solidFill>
                          <a:latin typeface="Verdana"/>
                          <a:ea typeface="Arial"/>
                          <a:cs typeface="Arial"/>
                        </a:defRPr>
                      </a:lvl8pPr>
                      <a:lvl9pPr marL="3657600" algn="l" defTabSz="914400" rtl="0" eaLnBrk="1" latinLnBrk="0" hangingPunct="1">
                        <a:defRPr sz="1800" kern="1200">
                          <a:solidFill>
                            <a:schemeClr val="tx1"/>
                          </a:solidFill>
                          <a:latin typeface="Verdana"/>
                          <a:ea typeface="Arial"/>
                          <a:cs typeface="Arial"/>
                        </a:defRPr>
                      </a:lvl9pPr>
                    </a:lstStyle>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8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1</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p>
                      <a:pPr marL="0" marR="0" algn="ctr">
                        <a:spcBef>
                          <a:spcPct val="0"/>
                        </a:spcBef>
                        <a:spcAft>
                          <a:spcPct val="0"/>
                        </a:spcAft>
                      </a:pPr>
                      <a:endParaRPr lang="ja-JP" altLang="en-US" sz="1400" b="1" baseline="30000" dirty="0">
                        <a:solidFill>
                          <a:srgbClr val="444444"/>
                        </a:solidFill>
                        <a:effectLst/>
                        <a:latin typeface="Meiryo UI" panose="020B0604030504040204" pitchFamily="50" charset="-128"/>
                        <a:ea typeface="Meiryo UI" panose="020B0604030504040204" pitchFamily="50" charset="-128"/>
                        <a:cs typeface="Arial"/>
                      </a:endParaRPr>
                    </a:p>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24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2</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txBody>
                  <a:tcPr marL="97367" marR="97367"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8F3FA"/>
                    </a:solidFill>
                  </a:tcPr>
                </a:tc>
                <a:tc>
                  <a:txBody>
                    <a:bodyPr/>
                    <a:lstStyle>
                      <a:lvl1pPr marL="0" algn="l" defTabSz="914400" rtl="0" eaLnBrk="1" latinLnBrk="0" hangingPunct="1">
                        <a:defRPr sz="1800" kern="1200">
                          <a:solidFill>
                            <a:schemeClr val="tx1"/>
                          </a:solidFill>
                          <a:latin typeface="Verdana"/>
                          <a:ea typeface="Arial"/>
                          <a:cs typeface="Arial"/>
                        </a:defRPr>
                      </a:lvl1pPr>
                      <a:lvl2pPr marL="457200" algn="l" defTabSz="914400" rtl="0" eaLnBrk="1" latinLnBrk="0" hangingPunct="1">
                        <a:defRPr sz="1800" kern="1200">
                          <a:solidFill>
                            <a:schemeClr val="tx1"/>
                          </a:solidFill>
                          <a:latin typeface="Verdana"/>
                          <a:ea typeface="Arial"/>
                          <a:cs typeface="Arial"/>
                        </a:defRPr>
                      </a:lvl2pPr>
                      <a:lvl3pPr marL="914400" algn="l" defTabSz="914400" rtl="0" eaLnBrk="1" latinLnBrk="0" hangingPunct="1">
                        <a:defRPr sz="1800" kern="1200">
                          <a:solidFill>
                            <a:schemeClr val="tx1"/>
                          </a:solidFill>
                          <a:latin typeface="Verdana"/>
                          <a:ea typeface="Arial"/>
                          <a:cs typeface="Arial"/>
                        </a:defRPr>
                      </a:lvl3pPr>
                      <a:lvl4pPr marL="1371600" algn="l" defTabSz="914400" rtl="0" eaLnBrk="1" latinLnBrk="0" hangingPunct="1">
                        <a:defRPr sz="1800" kern="1200">
                          <a:solidFill>
                            <a:schemeClr val="tx1"/>
                          </a:solidFill>
                          <a:latin typeface="Verdana"/>
                          <a:ea typeface="Arial"/>
                          <a:cs typeface="Arial"/>
                        </a:defRPr>
                      </a:lvl4pPr>
                      <a:lvl5pPr marL="1828800" algn="l" defTabSz="914400" rtl="0" eaLnBrk="1" latinLnBrk="0" hangingPunct="1">
                        <a:defRPr sz="1800" kern="1200">
                          <a:solidFill>
                            <a:schemeClr val="tx1"/>
                          </a:solidFill>
                          <a:latin typeface="Verdana"/>
                          <a:ea typeface="Arial"/>
                          <a:cs typeface="Arial"/>
                        </a:defRPr>
                      </a:lvl5pPr>
                      <a:lvl6pPr marL="2286000" algn="l" defTabSz="914400" rtl="0" eaLnBrk="1" latinLnBrk="0" hangingPunct="1">
                        <a:defRPr sz="1800" kern="1200">
                          <a:solidFill>
                            <a:schemeClr val="tx1"/>
                          </a:solidFill>
                          <a:latin typeface="Verdana"/>
                          <a:ea typeface="Arial"/>
                          <a:cs typeface="Arial"/>
                        </a:defRPr>
                      </a:lvl6pPr>
                      <a:lvl7pPr marL="2743200" algn="l" defTabSz="914400" rtl="0" eaLnBrk="1" latinLnBrk="0" hangingPunct="1">
                        <a:defRPr sz="1800" kern="1200">
                          <a:solidFill>
                            <a:schemeClr val="tx1"/>
                          </a:solidFill>
                          <a:latin typeface="Verdana"/>
                          <a:ea typeface="Arial"/>
                          <a:cs typeface="Arial"/>
                        </a:defRPr>
                      </a:lvl7pPr>
                      <a:lvl8pPr marL="3200400" algn="l" defTabSz="914400" rtl="0" eaLnBrk="1" latinLnBrk="0" hangingPunct="1">
                        <a:defRPr sz="1800" kern="1200">
                          <a:solidFill>
                            <a:schemeClr val="tx1"/>
                          </a:solidFill>
                          <a:latin typeface="Verdana"/>
                          <a:ea typeface="Arial"/>
                          <a:cs typeface="Arial"/>
                        </a:defRPr>
                      </a:lvl8pPr>
                      <a:lvl9pPr marL="3657600" algn="l" defTabSz="914400" rtl="0" eaLnBrk="1" latinLnBrk="0" hangingPunct="1">
                        <a:defRPr sz="1800" kern="1200">
                          <a:solidFill>
                            <a:schemeClr val="tx1"/>
                          </a:solidFill>
                          <a:latin typeface="Verdana"/>
                          <a:ea typeface="Arial"/>
                          <a:cs typeface="Arial"/>
                        </a:defRPr>
                      </a:lvl9pPr>
                    </a:lstStyle>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16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1</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p>
                      <a:pPr marL="0" marR="0" algn="ctr">
                        <a:spcBef>
                          <a:spcPct val="0"/>
                        </a:spcBef>
                        <a:spcAft>
                          <a:spcPct val="0"/>
                        </a:spcAft>
                      </a:pPr>
                      <a:endParaRPr lang="ja-JP" altLang="en-US" sz="1400" b="1" baseline="30000" dirty="0">
                        <a:solidFill>
                          <a:srgbClr val="444444"/>
                        </a:solidFill>
                        <a:effectLst/>
                        <a:latin typeface="Meiryo UI" panose="020B0604030504040204" pitchFamily="50" charset="-128"/>
                        <a:ea typeface="Meiryo UI" panose="020B0604030504040204" pitchFamily="50" charset="-128"/>
                        <a:cs typeface="Arial"/>
                      </a:endParaRPr>
                    </a:p>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48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2</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txBody>
                  <a:tcPr marL="97367" marR="97367" marT="0"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8F3FA"/>
                    </a:solidFill>
                  </a:tcPr>
                </a:tc>
                <a:tc>
                  <a:txBody>
                    <a:bodyPr/>
                    <a:lstStyle>
                      <a:lvl1pPr marL="0" algn="l" defTabSz="914400" rtl="0" eaLnBrk="1" latinLnBrk="0" hangingPunct="1">
                        <a:defRPr sz="1800" kern="1200">
                          <a:solidFill>
                            <a:schemeClr val="tx1"/>
                          </a:solidFill>
                          <a:latin typeface="Verdana"/>
                          <a:ea typeface="Arial"/>
                          <a:cs typeface="Arial"/>
                        </a:defRPr>
                      </a:lvl1pPr>
                      <a:lvl2pPr marL="457200" algn="l" defTabSz="914400" rtl="0" eaLnBrk="1" latinLnBrk="0" hangingPunct="1">
                        <a:defRPr sz="1800" kern="1200">
                          <a:solidFill>
                            <a:schemeClr val="tx1"/>
                          </a:solidFill>
                          <a:latin typeface="Verdana"/>
                          <a:ea typeface="Arial"/>
                          <a:cs typeface="Arial"/>
                        </a:defRPr>
                      </a:lvl2pPr>
                      <a:lvl3pPr marL="914400" algn="l" defTabSz="914400" rtl="0" eaLnBrk="1" latinLnBrk="0" hangingPunct="1">
                        <a:defRPr sz="1800" kern="1200">
                          <a:solidFill>
                            <a:schemeClr val="tx1"/>
                          </a:solidFill>
                          <a:latin typeface="Verdana"/>
                          <a:ea typeface="Arial"/>
                          <a:cs typeface="Arial"/>
                        </a:defRPr>
                      </a:lvl3pPr>
                      <a:lvl4pPr marL="1371600" algn="l" defTabSz="914400" rtl="0" eaLnBrk="1" latinLnBrk="0" hangingPunct="1">
                        <a:defRPr sz="1800" kern="1200">
                          <a:solidFill>
                            <a:schemeClr val="tx1"/>
                          </a:solidFill>
                          <a:latin typeface="Verdana"/>
                          <a:ea typeface="Arial"/>
                          <a:cs typeface="Arial"/>
                        </a:defRPr>
                      </a:lvl4pPr>
                      <a:lvl5pPr marL="1828800" algn="l" defTabSz="914400" rtl="0" eaLnBrk="1" latinLnBrk="0" hangingPunct="1">
                        <a:defRPr sz="1800" kern="1200">
                          <a:solidFill>
                            <a:schemeClr val="tx1"/>
                          </a:solidFill>
                          <a:latin typeface="Verdana"/>
                          <a:ea typeface="Arial"/>
                          <a:cs typeface="Arial"/>
                        </a:defRPr>
                      </a:lvl5pPr>
                      <a:lvl6pPr marL="2286000" algn="l" defTabSz="914400" rtl="0" eaLnBrk="1" latinLnBrk="0" hangingPunct="1">
                        <a:defRPr sz="1800" kern="1200">
                          <a:solidFill>
                            <a:schemeClr val="tx1"/>
                          </a:solidFill>
                          <a:latin typeface="Verdana"/>
                          <a:ea typeface="Arial"/>
                          <a:cs typeface="Arial"/>
                        </a:defRPr>
                      </a:lvl6pPr>
                      <a:lvl7pPr marL="2743200" algn="l" defTabSz="914400" rtl="0" eaLnBrk="1" latinLnBrk="0" hangingPunct="1">
                        <a:defRPr sz="1800" kern="1200">
                          <a:solidFill>
                            <a:schemeClr val="tx1"/>
                          </a:solidFill>
                          <a:latin typeface="Verdana"/>
                          <a:ea typeface="Arial"/>
                          <a:cs typeface="Arial"/>
                        </a:defRPr>
                      </a:lvl7pPr>
                      <a:lvl8pPr marL="3200400" algn="l" defTabSz="914400" rtl="0" eaLnBrk="1" latinLnBrk="0" hangingPunct="1">
                        <a:defRPr sz="1800" kern="1200">
                          <a:solidFill>
                            <a:schemeClr val="tx1"/>
                          </a:solidFill>
                          <a:latin typeface="Verdana"/>
                          <a:ea typeface="Arial"/>
                          <a:cs typeface="Arial"/>
                        </a:defRPr>
                      </a:lvl8pPr>
                      <a:lvl9pPr marL="3657600" algn="l" defTabSz="914400" rtl="0" eaLnBrk="1" latinLnBrk="0" hangingPunct="1">
                        <a:defRPr sz="1800" kern="1200">
                          <a:solidFill>
                            <a:schemeClr val="tx1"/>
                          </a:solidFill>
                          <a:latin typeface="Verdana"/>
                          <a:ea typeface="Arial"/>
                          <a:cs typeface="Arial"/>
                        </a:defRPr>
                      </a:lvl9pPr>
                    </a:lstStyle>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32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1</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p>
                      <a:pPr marL="0" marR="0" algn="ctr">
                        <a:spcBef>
                          <a:spcPct val="0"/>
                        </a:spcBef>
                        <a:spcAft>
                          <a:spcPct val="0"/>
                        </a:spcAft>
                      </a:pPr>
                      <a:endParaRPr lang="ja-JP" altLang="en-US" sz="1400" b="1" baseline="30000" dirty="0">
                        <a:solidFill>
                          <a:srgbClr val="444444"/>
                        </a:solidFill>
                        <a:effectLst/>
                        <a:latin typeface="Meiryo UI" panose="020B0604030504040204" pitchFamily="50" charset="-128"/>
                        <a:ea typeface="Meiryo UI" panose="020B0604030504040204" pitchFamily="50" charset="-128"/>
                        <a:cs typeface="Arial"/>
                      </a:endParaRPr>
                    </a:p>
                    <a:p>
                      <a:pPr marL="0" marR="0" algn="ctr">
                        <a:spcBef>
                          <a:spcPct val="0"/>
                        </a:spcBef>
                        <a:spcAft>
                          <a:spcPct val="0"/>
                        </a:spcAft>
                      </a:pPr>
                      <a:r>
                        <a:rPr lang="en-US" altLang="ja-JP" sz="1400" b="0" i="0" u="none" strike="noStrike" cap="none" baseline="0" dirty="0">
                          <a:solidFill>
                            <a:srgbClr val="444444"/>
                          </a:solidFill>
                          <a:uFillTx/>
                          <a:latin typeface="Meiryo UI" panose="020B0604030504040204" pitchFamily="50" charset="-128"/>
                          <a:ea typeface="Meiryo UI" panose="020B0604030504040204" pitchFamily="50" charset="-128"/>
                        </a:rPr>
                        <a:t>96 TB</a:t>
                      </a:r>
                      <a:r>
                        <a:rPr lang="en-US" altLang="ja-JP" sz="1400" b="1" i="0" u="none" strike="noStrike" cap="none" baseline="30000" dirty="0">
                          <a:solidFill>
                            <a:srgbClr val="444444"/>
                          </a:solidFill>
                          <a:uFillTx/>
                          <a:latin typeface="Meiryo UI" panose="020B0604030504040204" pitchFamily="50" charset="-128"/>
                          <a:ea typeface="Meiryo UI" panose="020B0604030504040204" pitchFamily="50" charset="-128"/>
                        </a:rPr>
                        <a:t>2</a:t>
                      </a:r>
                      <a:endParaRPr lang="ja-JP" altLang="en-US" sz="1400" b="1" i="0" u="none" strike="noStrike" cap="none" baseline="30000" dirty="0">
                        <a:solidFill>
                          <a:srgbClr val="444444"/>
                        </a:solidFill>
                        <a:uFillTx/>
                        <a:latin typeface="Meiryo UI" panose="020B0604030504040204" pitchFamily="50" charset="-128"/>
                        <a:ea typeface="Meiryo UI" panose="020B0604030504040204" pitchFamily="50" charset="-128"/>
                      </a:endParaRPr>
                    </a:p>
                  </a:txBody>
                  <a:tcPr marL="97367" marR="97367" marT="0" marB="0" anchor="ctr">
                    <a:lnL w="19050" cap="flat" cmpd="sng" algn="ctr">
                      <a:solidFill>
                        <a:schemeClr val="tx2"/>
                      </a:solidFill>
                      <a:prstDash val="solid"/>
                      <a:round/>
                      <a:headEnd type="none" w="med" len="med"/>
                      <a:tailEnd type="none" w="med" len="med"/>
                    </a:lnL>
                    <a:lnR w="28575" cap="flat" cmpd="sng" algn="ctr">
                      <a:noFill/>
                      <a:prstDash val="solid"/>
                      <a:round/>
                      <a:headEnd type="none" w="med" len="med"/>
                      <a:tailEnd type="none" w="med" len="med"/>
                    </a:lnR>
                    <a:lnT w="19050" cap="flat" cmpd="sng" algn="ctr">
                      <a:solidFill>
                        <a:schemeClr val="tx2"/>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E8F3FA"/>
                    </a:solidFill>
                  </a:tcPr>
                </a:tc>
                <a:extLst>
                  <a:ext uri="{0D108BD9-81ED-4DB2-BD59-A6C34878D82A}">
                    <a16:rowId xmlns:a16="http://schemas.microsoft.com/office/drawing/2014/main" val="10004"/>
                  </a:ext>
                </a:extLst>
              </a:tr>
            </a:tbl>
          </a:graphicData>
        </a:graphic>
      </p:graphicFrame>
      <p:sp>
        <p:nvSpPr>
          <p:cNvPr id="23" name="Rectangle 10"/>
          <p:cNvSpPr/>
          <p:nvPr/>
        </p:nvSpPr>
        <p:spPr>
          <a:xfrm>
            <a:off x="5512681" y="6209156"/>
            <a:ext cx="3869970" cy="415498"/>
          </a:xfrm>
          <a:prstGeom prst="rect">
            <a:avLst/>
          </a:prstGeom>
        </p:spPr>
        <p:txBody>
          <a:bodyPr wrap="none">
            <a:spAutoFit/>
          </a:bodyPr>
          <a:lstStyle/>
          <a:p>
            <a:pPr defTabSz="609585">
              <a:spcBef>
                <a:spcPct val="0"/>
              </a:spcBef>
              <a:spcAft>
                <a:spcPct val="0"/>
              </a:spcAft>
              <a:defRPr/>
            </a:pPr>
            <a:r>
              <a:rPr kumimoji="0" lang="en-US" altLang="ja-JP" sz="1050" b="1" baseline="30000" dirty="0">
                <a:solidFill>
                  <a:schemeClr val="tx2"/>
                </a:solidFill>
                <a:latin typeface="Meiryo UI" panose="020B0604030504040204" pitchFamily="50" charset="-128"/>
                <a:ea typeface="Meiryo UI" panose="020B0604030504040204" pitchFamily="50" charset="-128"/>
              </a:rPr>
              <a:t>1</a:t>
            </a:r>
            <a:r>
              <a:rPr kumimoji="0" lang="ja-JP" altLang="en-US" sz="1050" dirty="0">
                <a:solidFill>
                  <a:schemeClr val="tx2"/>
                </a:solidFill>
                <a:latin typeface="Meiryo UI" panose="020B0604030504040204" pitchFamily="50" charset="-128"/>
                <a:ea typeface="Meiryo UI" panose="020B0604030504040204" pitchFamily="50" charset="-128"/>
              </a:rPr>
              <a:t>アクティブ階層のみの総容量</a:t>
            </a:r>
          </a:p>
          <a:p>
            <a:pPr defTabSz="609585">
              <a:spcBef>
                <a:spcPct val="0"/>
              </a:spcBef>
              <a:spcAft>
                <a:spcPct val="0"/>
              </a:spcAft>
              <a:defRPr/>
            </a:pPr>
            <a:r>
              <a:rPr kumimoji="0" lang="en-US" altLang="ja-JP" sz="1050" b="1" baseline="30000" dirty="0">
                <a:solidFill>
                  <a:schemeClr val="tx2"/>
                </a:solidFill>
                <a:latin typeface="Meiryo UI" panose="020B0604030504040204" pitchFamily="50" charset="-128"/>
                <a:ea typeface="Meiryo UI" panose="020B0604030504040204" pitchFamily="50" charset="-128"/>
              </a:rPr>
              <a:t>2</a:t>
            </a:r>
            <a:r>
              <a:rPr kumimoji="0" lang="en-US" altLang="ja-JP" sz="1050" dirty="0">
                <a:solidFill>
                  <a:schemeClr val="tx2"/>
                </a:solidFill>
                <a:latin typeface="Meiryo UI" panose="020B0604030504040204" pitchFamily="50" charset="-128"/>
                <a:ea typeface="Meiryo UI" panose="020B0604030504040204" pitchFamily="50" charset="-128"/>
              </a:rPr>
              <a:t>DD Cloud Tier</a:t>
            </a:r>
            <a:r>
              <a:rPr kumimoji="0" lang="ja-JP" altLang="en-US" sz="1050" dirty="0">
                <a:solidFill>
                  <a:schemeClr val="tx2"/>
                </a:solidFill>
                <a:latin typeface="Meiryo UI" panose="020B0604030504040204" pitchFamily="50" charset="-128"/>
                <a:ea typeface="Meiryo UI" panose="020B0604030504040204" pitchFamily="50" charset="-128"/>
              </a:rPr>
              <a:t>ソフトウェアを使用した場合の長期保存用の総容量</a:t>
            </a:r>
          </a:p>
        </p:txBody>
      </p:sp>
      <p:pic>
        <p:nvPicPr>
          <p:cNvPr id="10" name="Picture 4">
            <a:extLst>
              <a:ext uri="{FF2B5EF4-FFF2-40B4-BE49-F238E27FC236}">
                <a16:creationId xmlns:a16="http://schemas.microsoft.com/office/drawing/2014/main" id="{BC2E6655-CB78-4B93-978D-198D2B0DF77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pic>
        <p:nvPicPr>
          <p:cNvPr id="16" name="Picture 63">
            <a:extLst>
              <a:ext uri="{FF2B5EF4-FFF2-40B4-BE49-F238E27FC236}">
                <a16:creationId xmlns:a16="http://schemas.microsoft.com/office/drawing/2014/main" id="{2F0CA244-F7AC-43F1-8403-76FFA09AE69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851225" y="738559"/>
            <a:ext cx="6294916" cy="2839771"/>
          </a:xfrm>
          <a:prstGeom prst="rect">
            <a:avLst/>
          </a:prstGeom>
        </p:spPr>
      </p:pic>
      <p:sp>
        <p:nvSpPr>
          <p:cNvPr id="18" name="TextBox 19">
            <a:extLst>
              <a:ext uri="{FF2B5EF4-FFF2-40B4-BE49-F238E27FC236}">
                <a16:creationId xmlns:a16="http://schemas.microsoft.com/office/drawing/2014/main" id="{85BA774B-A2D0-477D-BABC-664A5B7DC821}"/>
              </a:ext>
            </a:extLst>
          </p:cNvPr>
          <p:cNvSpPr txBox="1"/>
          <p:nvPr/>
        </p:nvSpPr>
        <p:spPr>
          <a:xfrm>
            <a:off x="5193249" y="6697379"/>
            <a:ext cx="52899"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defTabSz="914377">
              <a:lnSpc>
                <a:spcPct val="90000"/>
              </a:lnSpc>
              <a:buClr>
                <a:srgbClr val="0076CE"/>
              </a:buClr>
            </a:pPr>
            <a:fld id="{58EC7406-F4CC-4ABF-902E-2AF4E70E5C0F}" type="slidenum">
              <a:rPr kumimoji="0" lang="en-US" sz="667">
                <a:solidFill>
                  <a:srgbClr val="808080"/>
                </a:solidFill>
                <a:latin typeface="Meiryo UI" panose="020B0604030504040204" pitchFamily="50" charset="-128"/>
                <a:ea typeface="Meiryo UI" panose="020B0604030504040204" pitchFamily="50" charset="-128"/>
              </a:rPr>
              <a:pPr algn="r" defTabSz="914377">
                <a:lnSpc>
                  <a:spcPct val="90000"/>
                </a:lnSpc>
                <a:buClr>
                  <a:srgbClr val="0076CE"/>
                </a:buClr>
              </a:pPr>
              <a:t>18</a:t>
            </a:fld>
            <a:endParaRPr kumimoji="0" lang="en-US" sz="667" dirty="0" err="1">
              <a:solidFill>
                <a:srgbClr val="80808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7517616"/>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A575E-E3B3-4EDF-BF85-1496FE16F70F}"/>
              </a:ext>
            </a:extLst>
          </p:cNvPr>
          <p:cNvSpPr>
            <a:spLocks noGrp="1"/>
          </p:cNvSpPr>
          <p:nvPr>
            <p:ph type="title"/>
          </p:nvPr>
        </p:nvSpPr>
        <p:spPr>
          <a:xfrm>
            <a:off x="381000" y="304800"/>
            <a:ext cx="11430000" cy="387798"/>
          </a:xfrm>
        </p:spPr>
        <p:txBody>
          <a:bodyPr/>
          <a:lstStyle/>
          <a:p>
            <a:r>
              <a:rPr lang="en-US" altLang="ja-JP" sz="2800" b="0" i="0" u="none" strike="noStrike" cap="none" dirty="0">
                <a:solidFill>
                  <a:schemeClr val="bg1"/>
                </a:solidFill>
                <a:uFillTx/>
                <a:latin typeface="Meiryo UI" panose="020B0604030504040204" pitchFamily="50" charset="-128"/>
                <a:ea typeface="Meiryo UI" panose="020B0604030504040204" pitchFamily="50" charset="-128"/>
              </a:rPr>
              <a:t>DD3300</a:t>
            </a:r>
            <a:r>
              <a:rPr lang="ja-JP" altLang="en-US" sz="2800" dirty="0">
                <a:solidFill>
                  <a:schemeClr val="bg1"/>
                </a:solidFill>
                <a:latin typeface="Meiryo UI" panose="020B0604030504040204" pitchFamily="50" charset="-128"/>
                <a:ea typeface="Meiryo UI" panose="020B0604030504040204" pitchFamily="50" charset="-128"/>
              </a:rPr>
              <a:t> </a:t>
            </a:r>
            <a:r>
              <a:rPr lang="en-US" altLang="ja-JP" sz="2800" dirty="0">
                <a:solidFill>
                  <a:schemeClr val="bg1"/>
                </a:solidFill>
                <a:latin typeface="Meiryo UI" panose="020B0604030504040204" pitchFamily="50" charset="-128"/>
                <a:ea typeface="Meiryo UI" panose="020B0604030504040204" pitchFamily="50" charset="-128"/>
              </a:rPr>
              <a:t>-</a:t>
            </a:r>
            <a:r>
              <a:rPr lang="ja-JP" altLang="en-US" sz="2800" dirty="0">
                <a:solidFill>
                  <a:schemeClr val="bg1"/>
                </a:solidFill>
                <a:latin typeface="Meiryo UI" panose="020B0604030504040204" pitchFamily="50" charset="-128"/>
                <a:ea typeface="Meiryo UI" panose="020B0604030504040204" pitchFamily="50" charset="-128"/>
              </a:rPr>
              <a:t> </a:t>
            </a:r>
            <a:r>
              <a:rPr lang="ja-JP" altLang="en-US" sz="2800" b="0" i="0" u="none" strike="noStrike" cap="none" dirty="0">
                <a:solidFill>
                  <a:schemeClr val="bg1"/>
                </a:solidFill>
                <a:uFillTx/>
                <a:latin typeface="Arial" panose="020B0604020202020204" pitchFamily="34" charset="0"/>
                <a:ea typeface="Meiryo UI" panose="020B0604030504040204" pitchFamily="50" charset="-128"/>
              </a:rPr>
              <a:t>物理スペック</a:t>
            </a:r>
            <a:endParaRPr kumimoji="1" lang="ja-JP" altLang="en-US" dirty="0"/>
          </a:p>
        </p:txBody>
      </p:sp>
      <p:sp>
        <p:nvSpPr>
          <p:cNvPr id="3" name="コンテンツ プレースホルダー 4">
            <a:extLst>
              <a:ext uri="{FF2B5EF4-FFF2-40B4-BE49-F238E27FC236}">
                <a16:creationId xmlns:a16="http://schemas.microsoft.com/office/drawing/2014/main" id="{96A3FC84-8ED9-484F-B6EC-D8B5ACF79339}"/>
              </a:ext>
            </a:extLst>
          </p:cNvPr>
          <p:cNvSpPr txBox="1">
            <a:spLocks/>
          </p:cNvSpPr>
          <p:nvPr/>
        </p:nvSpPr>
        <p:spPr>
          <a:xfrm>
            <a:off x="203200" y="656570"/>
            <a:ext cx="8282517" cy="372533"/>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Clr>
                <a:schemeClr val="bg1"/>
              </a:buClr>
              <a:buFont typeface="Arial" panose="020B0604020202020204" pitchFamily="34" charset="0"/>
              <a:buNone/>
            </a:pPr>
            <a:r>
              <a:rPr lang="ja-JP" altLang="en-US" sz="1800">
                <a:latin typeface="Arial" panose="020B0604020202020204" pitchFamily="34" charset="0"/>
                <a:ea typeface="Meiryo UI" panose="020B0604030504040204" pitchFamily="50" charset="-128"/>
              </a:rPr>
              <a:t>物理ディスクおよびインターフェース仕様</a:t>
            </a:r>
            <a:endParaRPr lang="ja-JP" altLang="en-US" sz="1800" dirty="0">
              <a:latin typeface="Arial" panose="020B0604020202020204" pitchFamily="34" charset="0"/>
              <a:ea typeface="Meiryo UI" panose="020B0604030504040204" pitchFamily="50" charset="-128"/>
            </a:endParaRPr>
          </a:p>
        </p:txBody>
      </p:sp>
      <p:graphicFrame>
        <p:nvGraphicFramePr>
          <p:cNvPr id="4" name="表 3">
            <a:extLst>
              <a:ext uri="{FF2B5EF4-FFF2-40B4-BE49-F238E27FC236}">
                <a16:creationId xmlns:a16="http://schemas.microsoft.com/office/drawing/2014/main" id="{5810BA29-DE6D-4627-9A72-8194D9A3BE7E}"/>
              </a:ext>
            </a:extLst>
          </p:cNvPr>
          <p:cNvGraphicFramePr>
            <a:graphicFrameLocks noGrp="1"/>
          </p:cNvGraphicFramePr>
          <p:nvPr>
            <p:extLst>
              <p:ext uri="{D42A27DB-BD31-4B8C-83A1-F6EECF244321}">
                <p14:modId xmlns:p14="http://schemas.microsoft.com/office/powerpoint/2010/main" val="3701271419"/>
              </p:ext>
            </p:extLst>
          </p:nvPr>
        </p:nvGraphicFramePr>
        <p:xfrm>
          <a:off x="203200" y="956737"/>
          <a:ext cx="11785600" cy="4698792"/>
        </p:xfrm>
        <a:graphic>
          <a:graphicData uri="http://schemas.openxmlformats.org/drawingml/2006/table">
            <a:tbl>
              <a:tblPr firstRow="1" bandRow="1">
                <a:tableStyleId>{93296810-A885-4BE3-A3E7-6D5BEEA58F35}</a:tableStyleId>
              </a:tblPr>
              <a:tblGrid>
                <a:gridCol w="2837064">
                  <a:extLst>
                    <a:ext uri="{9D8B030D-6E8A-4147-A177-3AD203B41FA5}">
                      <a16:colId xmlns:a16="http://schemas.microsoft.com/office/drawing/2014/main" val="20000"/>
                    </a:ext>
                  </a:extLst>
                </a:gridCol>
                <a:gridCol w="2161400">
                  <a:extLst>
                    <a:ext uri="{9D8B030D-6E8A-4147-A177-3AD203B41FA5}">
                      <a16:colId xmlns:a16="http://schemas.microsoft.com/office/drawing/2014/main" val="20001"/>
                    </a:ext>
                  </a:extLst>
                </a:gridCol>
                <a:gridCol w="2072894">
                  <a:extLst>
                    <a:ext uri="{9D8B030D-6E8A-4147-A177-3AD203B41FA5}">
                      <a16:colId xmlns:a16="http://schemas.microsoft.com/office/drawing/2014/main" val="3801351390"/>
                    </a:ext>
                  </a:extLst>
                </a:gridCol>
                <a:gridCol w="2357121">
                  <a:extLst>
                    <a:ext uri="{9D8B030D-6E8A-4147-A177-3AD203B41FA5}">
                      <a16:colId xmlns:a16="http://schemas.microsoft.com/office/drawing/2014/main" val="20002"/>
                    </a:ext>
                  </a:extLst>
                </a:gridCol>
                <a:gridCol w="2357121">
                  <a:extLst>
                    <a:ext uri="{9D8B030D-6E8A-4147-A177-3AD203B41FA5}">
                      <a16:colId xmlns:a16="http://schemas.microsoft.com/office/drawing/2014/main" val="20003"/>
                    </a:ext>
                  </a:extLst>
                </a:gridCol>
              </a:tblGrid>
              <a:tr h="289078">
                <a:tc>
                  <a:txBody>
                    <a:bodyPr/>
                    <a:lstStyle/>
                    <a:p>
                      <a:endParaRPr kumimoji="1" lang="ja-JP" altLang="en-US" sz="1200" dirty="0">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noFill/>
                  </a:tcPr>
                </a:tc>
                <a:tc>
                  <a:txBody>
                    <a:bodyPr/>
                    <a:lstStyle/>
                    <a:p>
                      <a:pPr algn="ctr"/>
                      <a:r>
                        <a:rPr kumimoji="1" lang="en-US" altLang="ja-JP" sz="1400" dirty="0">
                          <a:solidFill>
                            <a:srgbClr val="FFFFFF"/>
                          </a:solidFill>
                        </a:rPr>
                        <a:t>4TB</a:t>
                      </a:r>
                      <a:r>
                        <a:rPr kumimoji="1" lang="ja-JP" altLang="en-US" sz="1400" dirty="0">
                          <a:solidFill>
                            <a:srgbClr val="FFFFFF"/>
                          </a:solidFill>
                        </a:rPr>
                        <a:t> モデル</a:t>
                      </a:r>
                      <a:endParaRPr kumimoji="1" lang="ja-JP" altLang="en-US" sz="1400" dirty="0">
                        <a:solidFill>
                          <a:srgbClr val="FFFFFF"/>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kumimoji="1" lang="en-US" altLang="ja-JP" sz="1400" dirty="0">
                          <a:solidFill>
                            <a:srgbClr val="FFFFFF"/>
                          </a:solidFill>
                        </a:rPr>
                        <a:t>8TB </a:t>
                      </a:r>
                      <a:r>
                        <a:rPr kumimoji="1" lang="ja-JP" altLang="en-US" sz="1400" dirty="0">
                          <a:solidFill>
                            <a:srgbClr val="FFFFFF"/>
                          </a:solidFill>
                        </a:rPr>
                        <a:t>モデル</a:t>
                      </a:r>
                      <a:endParaRPr kumimoji="1" lang="ja-JP" altLang="en-US" sz="1400" dirty="0">
                        <a:solidFill>
                          <a:srgbClr val="FFFFFF"/>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FFFF"/>
                          </a:solidFill>
                        </a:rPr>
                        <a:t>16TB</a:t>
                      </a:r>
                      <a:r>
                        <a:rPr kumimoji="1" lang="ja-JP" altLang="en-US" sz="1400" dirty="0">
                          <a:solidFill>
                            <a:srgbClr val="FFFFFF"/>
                          </a:solidFill>
                        </a:rPr>
                        <a:t> モデル</a:t>
                      </a:r>
                      <a:endParaRPr kumimoji="1" lang="ja-JP" altLang="en-US" sz="1400" dirty="0">
                        <a:solidFill>
                          <a:srgbClr val="FFFFFF"/>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dirty="0">
                          <a:solidFill>
                            <a:srgbClr val="FFFFFF"/>
                          </a:solidFill>
                        </a:rPr>
                        <a:t>32TB</a:t>
                      </a:r>
                      <a:r>
                        <a:rPr kumimoji="1" lang="ja-JP" altLang="en-US" sz="1400" dirty="0">
                          <a:solidFill>
                            <a:srgbClr val="FFFFFF"/>
                          </a:solidFill>
                        </a:rPr>
                        <a:t> モデル</a:t>
                      </a:r>
                      <a:endParaRPr kumimoji="1" lang="ja-JP" altLang="en-US" sz="1400" dirty="0">
                        <a:solidFill>
                          <a:srgbClr val="FFFFFF"/>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10000"/>
                  </a:ext>
                </a:extLst>
              </a:tr>
              <a:tr h="273018">
                <a:tc>
                  <a:txBody>
                    <a:bodyPr/>
                    <a:lstStyle/>
                    <a:p>
                      <a:r>
                        <a:rPr kumimoji="1" lang="ja-JP" altLang="en-US" sz="1200" b="1" dirty="0">
                          <a:solidFill>
                            <a:schemeClr val="tx2"/>
                          </a:solidFill>
                          <a:latin typeface="Meiryo UI" panose="020B0604030504040204" pitchFamily="50" charset="-128"/>
                          <a:ea typeface="Meiryo UI" panose="020B0604030504040204" pitchFamily="50" charset="-128"/>
                        </a:rPr>
                        <a:t>　サイズ</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gridSpan="4">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2U</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CFE5F5"/>
                    </a:solidFill>
                  </a:tcPr>
                </a:tc>
                <a:tc hMerge="1">
                  <a:txBody>
                    <a:bodyPr/>
                    <a:lstStyle/>
                    <a:p>
                      <a:endParaRPr kumimoji="1" lang="ja-JP" altLang="en-US"/>
                    </a:p>
                  </a:txBody>
                  <a:tcPr/>
                </a:tc>
                <a:tc hMerge="1">
                  <a:txBody>
                    <a:bodyPr/>
                    <a:lstStyle/>
                    <a:p>
                      <a:pPr algn="ctr"/>
                      <a:endParaRPr kumimoji="1" lang="ja-JP" altLang="en-US" sz="1200" dirty="0"/>
                    </a:p>
                  </a:txBody>
                  <a:tcPr/>
                </a:tc>
                <a:tc hMerge="1">
                  <a:txBody>
                    <a:bodyPr/>
                    <a:lstStyle/>
                    <a:p>
                      <a:pPr algn="ctr"/>
                      <a:endParaRPr kumimoji="1" lang="ja-JP" altLang="en-US" sz="1200" dirty="0"/>
                    </a:p>
                  </a:txBody>
                  <a:tcPr/>
                </a:tc>
                <a:extLst>
                  <a:ext uri="{0D108BD9-81ED-4DB2-BD59-A6C34878D82A}">
                    <a16:rowId xmlns:a16="http://schemas.microsoft.com/office/drawing/2014/main" val="10001"/>
                  </a:ext>
                </a:extLst>
              </a:tr>
              <a:tr h="273018">
                <a:tc>
                  <a:txBody>
                    <a:bodyPr/>
                    <a:lstStyle/>
                    <a:p>
                      <a:r>
                        <a:rPr kumimoji="1" lang="ja-JP" altLang="en-US" sz="1200" b="1" dirty="0">
                          <a:solidFill>
                            <a:schemeClr val="tx2"/>
                          </a:solidFill>
                          <a:latin typeface="Meiryo UI" panose="020B0604030504040204" pitchFamily="50" charset="-128"/>
                          <a:ea typeface="Meiryo UI" panose="020B0604030504040204" pitchFamily="50" charset="-128"/>
                        </a:rPr>
                        <a:t>　電源</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gridSpan="4">
                  <a:txBody>
                    <a:bodyPr/>
                    <a:lstStyle/>
                    <a:p>
                      <a:pPr algn="ctr"/>
                      <a:r>
                        <a:rPr kumimoji="1" lang="ja-JP" altLang="en-US" sz="1200" dirty="0">
                          <a:solidFill>
                            <a:schemeClr val="tx1"/>
                          </a:solidFill>
                          <a:latin typeface="Meiryo UI" panose="020B0604030504040204" pitchFamily="50" charset="-128"/>
                          <a:ea typeface="Meiryo UI" panose="020B0604030504040204" pitchFamily="50" charset="-128"/>
                        </a:rPr>
                        <a:t>ホットスワップ対応パワーサプライ　標準 </a:t>
                      </a:r>
                      <a:r>
                        <a:rPr kumimoji="1" lang="en-US" altLang="ja-JP" sz="1200" dirty="0">
                          <a:solidFill>
                            <a:schemeClr val="tx1"/>
                          </a:solidFill>
                          <a:latin typeface="Meiryo UI" panose="020B0604030504040204" pitchFamily="50" charset="-128"/>
                          <a:ea typeface="Meiryo UI" panose="020B0604030504040204" pitchFamily="50" charset="-128"/>
                        </a:rPr>
                        <a:t>2</a:t>
                      </a:r>
                      <a:r>
                        <a:rPr kumimoji="1" lang="ja-JP" altLang="en-US" sz="1200" dirty="0">
                          <a:solidFill>
                            <a:schemeClr val="tx1"/>
                          </a:solidFill>
                          <a:latin typeface="Meiryo UI" panose="020B0604030504040204" pitchFamily="50" charset="-128"/>
                          <a:ea typeface="Meiryo UI" panose="020B0604030504040204" pitchFamily="50" charset="-128"/>
                        </a:rPr>
                        <a:t>台構成</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E8F3FA"/>
                    </a:solidFill>
                  </a:tcPr>
                </a:tc>
                <a:tc hMerge="1">
                  <a:txBody>
                    <a:bodyPr/>
                    <a:lstStyle/>
                    <a:p>
                      <a:endParaRPr kumimoji="1" lang="ja-JP" altLang="en-US"/>
                    </a:p>
                  </a:txBody>
                  <a:tcPr/>
                </a:tc>
                <a:tc hMerge="1">
                  <a:txBody>
                    <a:bodyPr/>
                    <a:lstStyle/>
                    <a:p>
                      <a:pPr algn="ctr"/>
                      <a:endParaRPr kumimoji="1" lang="ja-JP" altLang="en-US" sz="1200" dirty="0"/>
                    </a:p>
                  </a:txBody>
                  <a:tcPr/>
                </a:tc>
                <a:tc hMerge="1">
                  <a:txBody>
                    <a:bodyPr/>
                    <a:lstStyle/>
                    <a:p>
                      <a:pPr algn="ctr"/>
                      <a:endParaRPr kumimoji="1" lang="ja-JP" altLang="en-US" sz="1200" dirty="0"/>
                    </a:p>
                  </a:txBody>
                  <a:tcPr/>
                </a:tc>
                <a:extLst>
                  <a:ext uri="{0D108BD9-81ED-4DB2-BD59-A6C34878D82A}">
                    <a16:rowId xmlns:a16="http://schemas.microsoft.com/office/drawing/2014/main" val="10002"/>
                  </a:ext>
                </a:extLst>
              </a:tr>
              <a:tr h="273018">
                <a:tc>
                  <a:txBody>
                    <a:bodyPr/>
                    <a:lstStyle/>
                    <a:p>
                      <a:r>
                        <a:rPr kumimoji="1" lang="ja-JP" altLang="en-US" sz="1200" b="1" dirty="0">
                          <a:solidFill>
                            <a:schemeClr val="tx2"/>
                          </a:solidFill>
                          <a:latin typeface="Meiryo UI" panose="020B0604030504040204" pitchFamily="50" charset="-128"/>
                          <a:ea typeface="Meiryo UI" panose="020B0604030504040204" pitchFamily="50" charset="-128"/>
                        </a:rPr>
                        <a:t>　ファン</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gridSpan="4">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6</a:t>
                      </a:r>
                      <a:r>
                        <a:rPr kumimoji="1" lang="ja-JP" altLang="en-US" sz="1200" dirty="0">
                          <a:solidFill>
                            <a:schemeClr val="tx1"/>
                          </a:solidFill>
                          <a:latin typeface="Meiryo UI" panose="020B0604030504040204" pitchFamily="50" charset="-128"/>
                          <a:ea typeface="Meiryo UI" panose="020B0604030504040204" pitchFamily="50" charset="-128"/>
                        </a:rPr>
                        <a:t>ファン </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ユニット</a:t>
                      </a:r>
                      <a:r>
                        <a:rPr kumimoji="1" lang="en-US" altLang="ja-JP" sz="1200" dirty="0">
                          <a:solidFill>
                            <a:schemeClr val="tx1"/>
                          </a:solidFill>
                          <a:latin typeface="Meiryo UI" panose="020B0604030504040204" pitchFamily="50" charset="-128"/>
                          <a:ea typeface="Meiryo UI" panose="020B0604030504040204" pitchFamily="50" charset="-128"/>
                        </a:rPr>
                        <a:t>2</a:t>
                      </a:r>
                      <a:r>
                        <a:rPr kumimoji="1" lang="ja-JP" altLang="en-US" sz="1200" dirty="0">
                          <a:solidFill>
                            <a:schemeClr val="tx1"/>
                          </a:solidFill>
                          <a:latin typeface="Meiryo UI" panose="020B0604030504040204" pitchFamily="50" charset="-128"/>
                          <a:ea typeface="Meiryo UI" panose="020B0604030504040204" pitchFamily="50" charset="-128"/>
                        </a:rPr>
                        <a:t>ファン </a:t>
                      </a:r>
                      <a:r>
                        <a:rPr kumimoji="1" lang="en-US" altLang="ja-JP" sz="1200" dirty="0">
                          <a:solidFill>
                            <a:schemeClr val="tx1"/>
                          </a:solidFill>
                          <a:latin typeface="Meiryo UI" panose="020B0604030504040204" pitchFamily="50" charset="-128"/>
                          <a:ea typeface="Meiryo UI" panose="020B0604030504040204" pitchFamily="50" charset="-128"/>
                        </a:rPr>
                        <a:t>x</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3)</a:t>
                      </a:r>
                      <a:r>
                        <a:rPr kumimoji="1" lang="ja-JP" altLang="en-US" sz="1200" dirty="0">
                          <a:solidFill>
                            <a:schemeClr val="tx1"/>
                          </a:solidFill>
                          <a:latin typeface="Meiryo UI" panose="020B0604030504040204" pitchFamily="50" charset="-128"/>
                          <a:ea typeface="Meiryo UI" panose="020B0604030504040204" pitchFamily="50" charset="-128"/>
                        </a:rPr>
                        <a:t> </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ja-JP" altLang="en-US" sz="1200" dirty="0"/>
                    </a:p>
                  </a:txBody>
                  <a:tcPr/>
                </a:tc>
                <a:tc hMerge="1">
                  <a:txBody>
                    <a:bodyPr/>
                    <a:lstStyle/>
                    <a:p>
                      <a:pPr algn="ctr"/>
                      <a:endParaRPr kumimoji="1" lang="ja-JP" altLang="en-US" sz="1200" dirty="0"/>
                    </a:p>
                  </a:txBody>
                  <a:tcPr/>
                </a:tc>
                <a:extLst>
                  <a:ext uri="{0D108BD9-81ED-4DB2-BD59-A6C34878D82A}">
                    <a16:rowId xmlns:a16="http://schemas.microsoft.com/office/drawing/2014/main" val="10003"/>
                  </a:ext>
                </a:extLst>
              </a:tr>
              <a:tr h="273018">
                <a:tc>
                  <a:txBody>
                    <a:bodyPr/>
                    <a:lstStyle/>
                    <a:p>
                      <a:r>
                        <a:rPr kumimoji="1" lang="ja-JP" altLang="en-US" sz="1200" b="1" dirty="0">
                          <a:solidFill>
                            <a:schemeClr val="tx2"/>
                          </a:solidFill>
                          <a:latin typeface="Meiryo UI" panose="020B0604030504040204" pitchFamily="50" charset="-128"/>
                          <a:ea typeface="Meiryo UI" panose="020B0604030504040204" pitchFamily="50" charset="-128"/>
                        </a:rPr>
                        <a:t>　</a:t>
                      </a:r>
                      <a:r>
                        <a:rPr kumimoji="1" lang="en-US" altLang="ja-JP" sz="1200" b="1" dirty="0">
                          <a:solidFill>
                            <a:schemeClr val="tx2"/>
                          </a:solidFill>
                          <a:latin typeface="Meiryo UI" panose="020B0604030504040204" pitchFamily="50" charset="-128"/>
                          <a:ea typeface="Meiryo UI" panose="020B0604030504040204" pitchFamily="50" charset="-128"/>
                        </a:rPr>
                        <a:t>CPU</a:t>
                      </a:r>
                      <a:endParaRPr kumimoji="1" lang="ja-JP" altLang="en-US" sz="1200" b="1" dirty="0">
                        <a:solidFill>
                          <a:schemeClr val="tx2"/>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gridSpan="4">
                  <a:txBody>
                    <a:bodyPr/>
                    <a:lstStyle/>
                    <a:p>
                      <a:pPr algn="ctr"/>
                      <a:r>
                        <a:rPr kumimoji="1" lang="it-IT" altLang="ja-JP" sz="1200" dirty="0">
                          <a:solidFill>
                            <a:schemeClr val="tx1"/>
                          </a:solidFill>
                          <a:latin typeface="Meiryo UI" panose="020B0604030504040204" pitchFamily="50" charset="-128"/>
                          <a:ea typeface="Meiryo UI" panose="020B0604030504040204" pitchFamily="50" charset="-128"/>
                        </a:rPr>
                        <a:t>1 x 8-core Intel 4110 </a:t>
                      </a:r>
                      <a:r>
                        <a:rPr kumimoji="1" lang="ja-JP" altLang="en-US" sz="1200" dirty="0">
                          <a:solidFill>
                            <a:schemeClr val="tx1"/>
                          </a:solidFill>
                          <a:latin typeface="Meiryo UI" panose="020B0604030504040204" pitchFamily="50" charset="-128"/>
                          <a:ea typeface="Meiryo UI" panose="020B0604030504040204" pitchFamily="50" charset="-128"/>
                        </a:rPr>
                        <a:t>シリーズ</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hMerge="1">
                  <a:txBody>
                    <a:bodyPr/>
                    <a:lstStyle/>
                    <a:p>
                      <a:endParaRPr kumimoji="1" lang="ja-JP" altLang="en-US"/>
                    </a:p>
                  </a:txBody>
                  <a:tcPr/>
                </a:tc>
                <a:tc hMerge="1">
                  <a:txBody>
                    <a:bodyPr/>
                    <a:lstStyle/>
                    <a:p>
                      <a:pPr algn="l"/>
                      <a:endParaRPr kumimoji="1" lang="ja-JP" altLang="en-US" sz="1200" dirty="0"/>
                    </a:p>
                  </a:txBody>
                  <a:tcPr/>
                </a:tc>
                <a:tc hMerge="1">
                  <a:txBody>
                    <a:bodyPr/>
                    <a:lstStyle/>
                    <a:p>
                      <a:pPr algn="l"/>
                      <a:endParaRPr kumimoji="1" lang="ja-JP" altLang="en-US" sz="1200" dirty="0"/>
                    </a:p>
                  </a:txBody>
                  <a:tcPr/>
                </a:tc>
                <a:extLst>
                  <a:ext uri="{0D108BD9-81ED-4DB2-BD59-A6C34878D82A}">
                    <a16:rowId xmlns:a16="http://schemas.microsoft.com/office/drawing/2014/main" val="10004"/>
                  </a:ext>
                </a:extLst>
              </a:tr>
              <a:tr h="273018">
                <a:tc>
                  <a:txBody>
                    <a:bodyPr/>
                    <a:lstStyle/>
                    <a:p>
                      <a:r>
                        <a:rPr kumimoji="1" lang="ja-JP" altLang="en-US" sz="1200" b="1" dirty="0">
                          <a:solidFill>
                            <a:schemeClr val="tx2"/>
                          </a:solidFill>
                          <a:latin typeface="Meiryo UI" panose="020B0604030504040204" pitchFamily="50" charset="-128"/>
                          <a:ea typeface="Meiryo UI" panose="020B0604030504040204" pitchFamily="50" charset="-128"/>
                        </a:rPr>
                        <a:t>　電圧</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gridSpan="4">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100-120</a:t>
                      </a:r>
                      <a:r>
                        <a:rPr kumimoji="1" lang="ja-JP" altLang="en-US" sz="1200" dirty="0" err="1">
                          <a:solidFill>
                            <a:schemeClr val="tx1"/>
                          </a:solidFill>
                          <a:latin typeface="Meiryo UI" panose="020B0604030504040204" pitchFamily="50" charset="-128"/>
                          <a:ea typeface="Meiryo UI" panose="020B0604030504040204" pitchFamily="50" charset="-128"/>
                        </a:rPr>
                        <a:t>、</a:t>
                      </a:r>
                      <a:r>
                        <a:rPr kumimoji="1" lang="en-US" altLang="ja-JP" sz="1200" dirty="0">
                          <a:solidFill>
                            <a:schemeClr val="tx1"/>
                          </a:solidFill>
                          <a:latin typeface="Meiryo UI" panose="020B0604030504040204" pitchFamily="50" charset="-128"/>
                          <a:ea typeface="Meiryo UI" panose="020B0604030504040204" pitchFamily="50" charset="-128"/>
                        </a:rPr>
                        <a:t>220-240v</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50-60Hz</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ja-JP" altLang="en-US" sz="1200" dirty="0"/>
                    </a:p>
                  </a:txBody>
                  <a:tcPr/>
                </a:tc>
                <a:tc hMerge="1">
                  <a:txBody>
                    <a:bodyPr/>
                    <a:lstStyle/>
                    <a:p>
                      <a:pPr algn="ctr"/>
                      <a:endParaRPr kumimoji="1" lang="ja-JP" altLang="en-US" sz="1200" dirty="0"/>
                    </a:p>
                  </a:txBody>
                  <a:tcPr/>
                </a:tc>
                <a:extLst>
                  <a:ext uri="{0D108BD9-81ED-4DB2-BD59-A6C34878D82A}">
                    <a16:rowId xmlns:a16="http://schemas.microsoft.com/office/drawing/2014/main" val="10005"/>
                  </a:ext>
                </a:extLst>
              </a:tr>
              <a:tr h="610276">
                <a:tc>
                  <a:txBody>
                    <a:bodyPr/>
                    <a:lstStyle/>
                    <a:p>
                      <a:r>
                        <a:rPr kumimoji="1" lang="ja-JP" altLang="en-US" sz="1200" b="1" dirty="0">
                          <a:solidFill>
                            <a:schemeClr val="tx2"/>
                          </a:solidFill>
                          <a:latin typeface="Meiryo UI" panose="020B0604030504040204" pitchFamily="50" charset="-128"/>
                          <a:ea typeface="Meiryo UI" panose="020B0604030504040204" pitchFamily="50" charset="-128"/>
                        </a:rPr>
                        <a:t>　ディスク</a:t>
                      </a:r>
                      <a:endParaRPr kumimoji="1" lang="en-US" altLang="ja-JP" sz="1200" b="1" dirty="0">
                        <a:solidFill>
                          <a:schemeClr val="tx2"/>
                        </a:solidFill>
                        <a:latin typeface="Meiryo UI" panose="020B0604030504040204" pitchFamily="50" charset="-128"/>
                        <a:ea typeface="Meiryo UI" panose="020B0604030504040204" pitchFamily="50" charset="-128"/>
                      </a:endParaRPr>
                    </a:p>
                    <a:p>
                      <a:r>
                        <a:rPr kumimoji="1" lang="en-US" altLang="ja-JP" sz="1000" b="1" dirty="0">
                          <a:solidFill>
                            <a:schemeClr val="tx2"/>
                          </a:solidFill>
                          <a:latin typeface="Meiryo UI" panose="020B0604030504040204" pitchFamily="50" charset="-128"/>
                          <a:ea typeface="Meiryo UI" panose="020B0604030504040204" pitchFamily="50" charset="-128"/>
                        </a:rPr>
                        <a:t>※1)</a:t>
                      </a:r>
                      <a:r>
                        <a:rPr kumimoji="1" lang="ja-JP" altLang="en-US" sz="1000" b="1" dirty="0">
                          <a:solidFill>
                            <a:schemeClr val="tx2"/>
                          </a:solidFill>
                          <a:latin typeface="Meiryo UI" panose="020B0604030504040204" pitchFamily="50" charset="-128"/>
                          <a:ea typeface="Meiryo UI" panose="020B0604030504040204" pitchFamily="50" charset="-128"/>
                        </a:rPr>
                        <a:t> フロントパネル</a:t>
                      </a:r>
                      <a:r>
                        <a:rPr kumimoji="1" lang="en-US" altLang="ja-JP" sz="1000" b="1" dirty="0">
                          <a:solidFill>
                            <a:schemeClr val="tx2"/>
                          </a:solidFill>
                          <a:latin typeface="Meiryo UI" panose="020B0604030504040204" pitchFamily="50" charset="-128"/>
                          <a:ea typeface="Meiryo UI" panose="020B0604030504040204" pitchFamily="50" charset="-128"/>
                        </a:rPr>
                        <a:t>HDD</a:t>
                      </a:r>
                      <a:r>
                        <a:rPr kumimoji="1" lang="ja-JP" altLang="en-US" sz="1000" b="1" dirty="0">
                          <a:solidFill>
                            <a:schemeClr val="tx2"/>
                          </a:solidFill>
                          <a:latin typeface="Meiryo UI" panose="020B0604030504040204" pitchFamily="50" charset="-128"/>
                          <a:ea typeface="Meiryo UI" panose="020B0604030504040204" pitchFamily="50" charset="-128"/>
                        </a:rPr>
                        <a:t>はホットスワップ可</a:t>
                      </a:r>
                      <a:endParaRPr kumimoji="1" lang="en-US" altLang="ja-JP" sz="1000" b="1" dirty="0">
                        <a:solidFill>
                          <a:schemeClr val="tx2"/>
                        </a:solidFill>
                        <a:latin typeface="Meiryo UI" panose="020B0604030504040204" pitchFamily="50" charset="-128"/>
                        <a:ea typeface="Meiryo UI" panose="020B0604030504040204" pitchFamily="50" charset="-128"/>
                      </a:endParaRPr>
                    </a:p>
                    <a:p>
                      <a:r>
                        <a:rPr kumimoji="1" lang="en-US" altLang="ja-JP" sz="1000" b="1" dirty="0">
                          <a:solidFill>
                            <a:schemeClr val="tx2"/>
                          </a:solidFill>
                          <a:latin typeface="Meiryo UI" panose="020B0604030504040204" pitchFamily="50" charset="-128"/>
                          <a:ea typeface="Meiryo UI" panose="020B0604030504040204" pitchFamily="50" charset="-128"/>
                        </a:rPr>
                        <a:t>※2)</a:t>
                      </a:r>
                      <a:r>
                        <a:rPr kumimoji="1" lang="ja-JP" altLang="en-US" sz="1000" b="1" dirty="0">
                          <a:solidFill>
                            <a:schemeClr val="tx2"/>
                          </a:solidFill>
                          <a:latin typeface="Meiryo UI" panose="020B0604030504040204" pitchFamily="50" charset="-128"/>
                          <a:ea typeface="Meiryo UI" panose="020B0604030504040204" pitchFamily="50" charset="-128"/>
                        </a:rPr>
                        <a:t> </a:t>
                      </a:r>
                      <a:r>
                        <a:rPr kumimoji="1" lang="en-US" altLang="ja-JP" sz="1000" b="1" dirty="0">
                          <a:solidFill>
                            <a:schemeClr val="tx2"/>
                          </a:solidFill>
                          <a:latin typeface="Meiryo UI" panose="020B0604030504040204" pitchFamily="50" charset="-128"/>
                          <a:ea typeface="Meiryo UI" panose="020B0604030504040204" pitchFamily="50" charset="-128"/>
                        </a:rPr>
                        <a:t>RAID6</a:t>
                      </a:r>
                      <a:r>
                        <a:rPr kumimoji="1" lang="ja-JP" altLang="en-US" sz="1000" b="1" dirty="0" err="1">
                          <a:solidFill>
                            <a:schemeClr val="tx2"/>
                          </a:solidFill>
                          <a:latin typeface="Meiryo UI" panose="020B0604030504040204" pitchFamily="50" charset="-128"/>
                          <a:ea typeface="Meiryo UI" panose="020B0604030504040204" pitchFamily="50" charset="-128"/>
                        </a:rPr>
                        <a:t>、</a:t>
                      </a:r>
                      <a:r>
                        <a:rPr kumimoji="1" lang="en-US" altLang="ja-JP" sz="1000" b="1" dirty="0">
                          <a:solidFill>
                            <a:schemeClr val="tx2"/>
                          </a:solidFill>
                          <a:latin typeface="Meiryo UI" panose="020B0604030504040204" pitchFamily="50" charset="-128"/>
                          <a:ea typeface="Meiryo UI" panose="020B0604030504040204" pitchFamily="50" charset="-128"/>
                        </a:rPr>
                        <a:t>SAS</a:t>
                      </a:r>
                      <a:r>
                        <a:rPr kumimoji="1" lang="ja-JP" altLang="en-US" sz="1000" b="1" dirty="0" err="1">
                          <a:solidFill>
                            <a:schemeClr val="tx2"/>
                          </a:solidFill>
                          <a:latin typeface="Meiryo UI" panose="020B0604030504040204" pitchFamily="50" charset="-128"/>
                          <a:ea typeface="Meiryo UI" panose="020B0604030504040204" pitchFamily="50" charset="-128"/>
                        </a:rPr>
                        <a:t>、</a:t>
                      </a:r>
                      <a:r>
                        <a:rPr kumimoji="1" lang="en-US" altLang="ja-JP" sz="1000" b="1" dirty="0">
                          <a:solidFill>
                            <a:schemeClr val="tx2"/>
                          </a:solidFill>
                          <a:latin typeface="Meiryo UI" panose="020B0604030504040204" pitchFamily="50" charset="-128"/>
                          <a:ea typeface="Meiryo UI" panose="020B0604030504040204" pitchFamily="50" charset="-128"/>
                        </a:rPr>
                        <a:t>7.2k</a:t>
                      </a:r>
                      <a:endParaRPr kumimoji="1" lang="ja-JP" altLang="en-US" sz="1000" b="1" dirty="0">
                        <a:solidFill>
                          <a:schemeClr val="tx2"/>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4</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 x 4TB</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solidFill>
                            <a:schemeClr val="tx1"/>
                          </a:solidFill>
                          <a:latin typeface="Meiryo UI" panose="020B0604030504040204" pitchFamily="50" charset="-128"/>
                          <a:ea typeface="Meiryo UI" panose="020B0604030504040204" pitchFamily="50" charset="-128"/>
                        </a:rPr>
                        <a:t>10 x 4TB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1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ライセンスにより利用可能</a:t>
                      </a:r>
                      <a:endParaRPr kumimoji="1" lang="en-US" altLang="ja-JP" sz="1100" dirty="0">
                        <a:solidFill>
                          <a:schemeClr val="tx1"/>
                        </a:solidFill>
                        <a:latin typeface="Meiryo UI" panose="020B0604030504040204" pitchFamily="50" charset="-128"/>
                        <a:ea typeface="Meiryo UI" panose="020B0604030504040204"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dirty="0">
                          <a:solidFill>
                            <a:schemeClr val="tx1"/>
                          </a:solidFill>
                          <a:latin typeface="Meiryo UI" panose="020B0604030504040204" pitchFamily="50" charset="-128"/>
                          <a:ea typeface="Meiryo UI" panose="020B0604030504040204" pitchFamily="50" charset="-128"/>
                        </a:rPr>
                        <a:t>容量を制限</a:t>
                      </a:r>
                      <a:r>
                        <a:rPr kumimoji="1" lang="en-US" altLang="ja-JP" sz="1100" dirty="0">
                          <a:solidFill>
                            <a:schemeClr val="tx1"/>
                          </a:solidFill>
                          <a:latin typeface="Meiryo UI" panose="020B0604030504040204" pitchFamily="50" charset="-128"/>
                          <a:ea typeface="Meiryo UI" panose="020B0604030504040204" pitchFamily="50" charset="-128"/>
                        </a:rPr>
                        <a:t>)</a:t>
                      </a:r>
                      <a:endParaRPr kumimoji="1" lang="ja-JP" altLang="en-US" sz="11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10 x 4TB</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16 x 4TB</a:t>
                      </a:r>
                    </a:p>
                    <a:p>
                      <a:pPr algn="ctr"/>
                      <a:r>
                        <a:rPr kumimoji="1" lang="en-US" altLang="ja-JP" sz="1100" dirty="0">
                          <a:solidFill>
                            <a:schemeClr val="tx1"/>
                          </a:solidFill>
                          <a:latin typeface="Meiryo UI" panose="020B0604030504040204" pitchFamily="50" charset="-128"/>
                          <a:ea typeface="Meiryo UI" panose="020B0604030504040204" pitchFamily="50" charset="-128"/>
                        </a:rPr>
                        <a:t> (4</a:t>
                      </a:r>
                      <a:r>
                        <a:rPr kumimoji="1" lang="ja-JP" altLang="en-US" sz="1100" dirty="0">
                          <a:solidFill>
                            <a:schemeClr val="tx1"/>
                          </a:solidFill>
                          <a:latin typeface="Meiryo UI" panose="020B0604030504040204" pitchFamily="50" charset="-128"/>
                          <a:ea typeface="Meiryo UI" panose="020B0604030504040204" pitchFamily="50" charset="-128"/>
                        </a:rPr>
                        <a:t>台はシャーシ内</a:t>
                      </a:r>
                      <a:r>
                        <a:rPr kumimoji="1" lang="en-US" altLang="ja-JP" sz="1100" dirty="0">
                          <a:solidFill>
                            <a:schemeClr val="tx1"/>
                          </a:solidFill>
                          <a:latin typeface="Meiryo UI" panose="020B0604030504040204" pitchFamily="50" charset="-128"/>
                          <a:ea typeface="Meiryo UI" panose="020B0604030504040204" pitchFamily="50" charset="-128"/>
                        </a:rPr>
                        <a:t>)</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6"/>
                  </a:ext>
                </a:extLst>
              </a:tr>
              <a:tr h="264988">
                <a:tc>
                  <a:txBody>
                    <a:bodyPr/>
                    <a:lstStyle/>
                    <a:p>
                      <a:pPr lvl="1"/>
                      <a:r>
                        <a:rPr kumimoji="1" lang="ja-JP" altLang="en-US" sz="1000" b="1" dirty="0">
                          <a:solidFill>
                            <a:schemeClr val="tx2"/>
                          </a:solidFill>
                          <a:latin typeface="Meiryo UI" panose="020B0604030504040204" pitchFamily="50" charset="-128"/>
                          <a:ea typeface="Meiryo UI" panose="020B0604030504040204" pitchFamily="50" charset="-128"/>
                        </a:rPr>
                        <a:t>内蔵ディスク</a:t>
                      </a:r>
                      <a:r>
                        <a:rPr kumimoji="1" lang="en-US" altLang="ja-JP" sz="1000" b="1" dirty="0">
                          <a:solidFill>
                            <a:schemeClr val="tx2"/>
                          </a:solidFill>
                          <a:latin typeface="Meiryo UI" panose="020B0604030504040204" pitchFamily="50" charset="-128"/>
                          <a:ea typeface="Meiryo UI" panose="020B0604030504040204" pitchFamily="50" charset="-128"/>
                        </a:rPr>
                        <a:t>(</a:t>
                      </a:r>
                      <a:r>
                        <a:rPr kumimoji="1" lang="ja-JP" altLang="en-US" sz="1000" b="1" dirty="0">
                          <a:solidFill>
                            <a:schemeClr val="tx2"/>
                          </a:solidFill>
                          <a:latin typeface="Meiryo UI" panose="020B0604030504040204" pitchFamily="50" charset="-128"/>
                          <a:ea typeface="Meiryo UI" panose="020B0604030504040204" pitchFamily="50" charset="-128"/>
                        </a:rPr>
                        <a:t>仮想</a:t>
                      </a:r>
                      <a:r>
                        <a:rPr kumimoji="1" lang="en-US" altLang="ja-JP" sz="1000" b="1" dirty="0">
                          <a:solidFill>
                            <a:schemeClr val="tx2"/>
                          </a:solidFill>
                          <a:latin typeface="Meiryo UI" panose="020B0604030504040204" pitchFamily="50" charset="-128"/>
                          <a:ea typeface="Meiryo UI" panose="020B0604030504040204" pitchFamily="50" charset="-128"/>
                        </a:rPr>
                        <a:t>)</a:t>
                      </a:r>
                      <a:r>
                        <a:rPr kumimoji="1" lang="ja-JP" altLang="en-US" sz="1000" b="1" dirty="0">
                          <a:solidFill>
                            <a:schemeClr val="tx2"/>
                          </a:solidFill>
                          <a:latin typeface="Meiryo UI" panose="020B0604030504040204" pitchFamily="50" charset="-128"/>
                          <a:ea typeface="Meiryo UI" panose="020B0604030504040204" pitchFamily="50" charset="-128"/>
                        </a:rPr>
                        <a:t>：アクディブ階層用</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kumimoji="1" lang="en-US" altLang="ja-JP" sz="1050" dirty="0">
                          <a:solidFill>
                            <a:schemeClr val="tx1"/>
                          </a:solidFill>
                          <a:latin typeface="Meiryo UI" panose="020B0604030504040204" pitchFamily="50" charset="-128"/>
                          <a:ea typeface="Meiryo UI" panose="020B0604030504040204" pitchFamily="50" charset="-128"/>
                        </a:rPr>
                        <a:t>4TB x1</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050" dirty="0">
                          <a:solidFill>
                            <a:schemeClr val="tx1"/>
                          </a:solidFill>
                          <a:latin typeface="Meiryo UI" panose="020B0604030504040204" pitchFamily="50" charset="-128"/>
                          <a:ea typeface="Meiryo UI" panose="020B0604030504040204" pitchFamily="50" charset="-128"/>
                        </a:rPr>
                        <a:t>4TB x4</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050" dirty="0">
                          <a:solidFill>
                            <a:schemeClr val="tx1"/>
                          </a:solidFill>
                          <a:latin typeface="Meiryo UI" panose="020B0604030504040204" pitchFamily="50" charset="-128"/>
                          <a:ea typeface="Meiryo UI" panose="020B0604030504040204" pitchFamily="50" charset="-128"/>
                        </a:rPr>
                        <a:t>4TB x4</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050" dirty="0">
                          <a:solidFill>
                            <a:schemeClr val="tx1"/>
                          </a:solidFill>
                          <a:latin typeface="Meiryo UI" panose="020B0604030504040204" pitchFamily="50" charset="-128"/>
                          <a:ea typeface="Meiryo UI" panose="020B0604030504040204" pitchFamily="50" charset="-128"/>
                        </a:rPr>
                        <a:t>4TB x8</a:t>
                      </a:r>
                      <a:endParaRPr kumimoji="1" lang="ja-JP" altLang="en-US" sz="105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142540700"/>
                  </a:ext>
                </a:extLst>
              </a:tr>
              <a:tr h="264988">
                <a:tc>
                  <a:txBody>
                    <a:bodyPr/>
                    <a:lstStyle/>
                    <a:p>
                      <a:pPr lvl="1"/>
                      <a:r>
                        <a:rPr kumimoji="1" lang="ja-JP" altLang="en-US" sz="1000" b="1" dirty="0">
                          <a:solidFill>
                            <a:schemeClr val="tx2"/>
                          </a:solidFill>
                          <a:latin typeface="Meiryo UI" panose="020B0604030504040204" pitchFamily="50" charset="-128"/>
                          <a:ea typeface="Meiryo UI" panose="020B0604030504040204" pitchFamily="50" charset="-128"/>
                        </a:rPr>
                        <a:t>内蔵ディスク</a:t>
                      </a:r>
                      <a:r>
                        <a:rPr kumimoji="1" lang="en-US" altLang="ja-JP" sz="1000" b="1" dirty="0">
                          <a:solidFill>
                            <a:schemeClr val="tx2"/>
                          </a:solidFill>
                          <a:latin typeface="Meiryo UI" panose="020B0604030504040204" pitchFamily="50" charset="-128"/>
                          <a:ea typeface="Meiryo UI" panose="020B0604030504040204" pitchFamily="50" charset="-128"/>
                        </a:rPr>
                        <a:t>(</a:t>
                      </a:r>
                      <a:r>
                        <a:rPr kumimoji="1" lang="ja-JP" altLang="en-US" sz="1000" b="1" dirty="0">
                          <a:solidFill>
                            <a:schemeClr val="tx2"/>
                          </a:solidFill>
                          <a:latin typeface="Meiryo UI" panose="020B0604030504040204" pitchFamily="50" charset="-128"/>
                          <a:ea typeface="Meiryo UI" panose="020B0604030504040204" pitchFamily="50" charset="-128"/>
                        </a:rPr>
                        <a:t>仮想</a:t>
                      </a:r>
                      <a:r>
                        <a:rPr kumimoji="1" lang="en-US" altLang="ja-JP" sz="1000" b="1" dirty="0">
                          <a:solidFill>
                            <a:schemeClr val="tx2"/>
                          </a:solidFill>
                          <a:latin typeface="Meiryo UI" panose="020B0604030504040204" pitchFamily="50" charset="-128"/>
                          <a:ea typeface="Meiryo UI" panose="020B0604030504040204" pitchFamily="50" charset="-128"/>
                        </a:rPr>
                        <a:t>)</a:t>
                      </a:r>
                      <a:r>
                        <a:rPr kumimoji="1" lang="ja-JP" altLang="en-US" sz="1000" b="1" dirty="0">
                          <a:solidFill>
                            <a:schemeClr val="tx2"/>
                          </a:solidFill>
                          <a:latin typeface="Meiryo UI" panose="020B0604030504040204" pitchFamily="50" charset="-128"/>
                          <a:ea typeface="Meiryo UI" panose="020B0604030504040204" pitchFamily="50" charset="-128"/>
                        </a:rPr>
                        <a:t>：</a:t>
                      </a:r>
                      <a:r>
                        <a:rPr kumimoji="1" lang="en-US" altLang="ja-JP" sz="1000" b="1" dirty="0">
                          <a:solidFill>
                            <a:schemeClr val="tx2"/>
                          </a:solidFill>
                          <a:latin typeface="Meiryo UI" panose="020B0604030504040204" pitchFamily="50" charset="-128"/>
                          <a:ea typeface="Meiryo UI" panose="020B0604030504040204" pitchFamily="50" charset="-128"/>
                        </a:rPr>
                        <a:t>DD Cloud</a:t>
                      </a:r>
                      <a:r>
                        <a:rPr kumimoji="1" lang="ja-JP" altLang="en-US" sz="1000" b="1" dirty="0">
                          <a:solidFill>
                            <a:schemeClr val="tx2"/>
                          </a:solidFill>
                          <a:latin typeface="Meiryo UI" panose="020B0604030504040204" pitchFamily="50" charset="-128"/>
                          <a:ea typeface="Meiryo UI" panose="020B0604030504040204" pitchFamily="50" charset="-128"/>
                        </a:rPr>
                        <a:t>層用</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kumimoji="1" lang="en-US" altLang="ja-JP" sz="1050" dirty="0">
                          <a:solidFill>
                            <a:schemeClr val="bg2">
                              <a:lumMod val="65000"/>
                              <a:lumOff val="35000"/>
                            </a:schemeClr>
                          </a:solidFill>
                          <a:latin typeface="Meiryo UI" panose="020B0604030504040204" pitchFamily="50" charset="-128"/>
                          <a:ea typeface="Meiryo UI" panose="020B0604030504040204" pitchFamily="50" charset="-128"/>
                        </a:rPr>
                        <a:t>1TB</a:t>
                      </a:r>
                      <a:r>
                        <a:rPr kumimoji="1" lang="ja-JP" altLang="en-US" sz="1050" dirty="0">
                          <a:solidFill>
                            <a:schemeClr val="bg2">
                              <a:lumMod val="65000"/>
                              <a:lumOff val="35000"/>
                            </a:schemeClr>
                          </a:solidFill>
                          <a:latin typeface="Meiryo UI" panose="020B0604030504040204" pitchFamily="50" charset="-128"/>
                          <a:ea typeface="Meiryo UI" panose="020B0604030504040204" pitchFamily="50" charset="-128"/>
                        </a:rPr>
                        <a:t> </a:t>
                      </a:r>
                      <a:r>
                        <a:rPr kumimoji="1" lang="en-US" altLang="ja-JP" sz="1050" dirty="0">
                          <a:solidFill>
                            <a:schemeClr val="bg2">
                              <a:lumMod val="65000"/>
                              <a:lumOff val="35000"/>
                            </a:schemeClr>
                          </a:solidFill>
                          <a:latin typeface="Meiryo UI" panose="020B0604030504040204" pitchFamily="50" charset="-128"/>
                          <a:ea typeface="Meiryo UI" panose="020B0604030504040204" pitchFamily="50" charset="-128"/>
                        </a:rPr>
                        <a:t>x1</a:t>
                      </a:r>
                      <a:endParaRPr kumimoji="1" lang="ja-JP" altLang="en-US" sz="1050" dirty="0">
                        <a:solidFill>
                          <a:schemeClr val="bg2">
                            <a:lumMod val="65000"/>
                            <a:lumOff val="35000"/>
                          </a:schemeClr>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1" lang="en-US" altLang="ja-JP" sz="1050" dirty="0">
                          <a:solidFill>
                            <a:schemeClr val="bg2">
                              <a:lumMod val="65000"/>
                              <a:lumOff val="35000"/>
                            </a:schemeClr>
                          </a:solidFill>
                          <a:latin typeface="Meiryo UI" panose="020B0604030504040204" pitchFamily="50" charset="-128"/>
                          <a:ea typeface="Meiryo UI" panose="020B0604030504040204" pitchFamily="50" charset="-128"/>
                        </a:rPr>
                        <a:t>1TB</a:t>
                      </a:r>
                      <a:r>
                        <a:rPr kumimoji="1" lang="ja-JP" altLang="en-US" sz="1050" dirty="0">
                          <a:solidFill>
                            <a:schemeClr val="bg2">
                              <a:lumMod val="65000"/>
                              <a:lumOff val="35000"/>
                            </a:schemeClr>
                          </a:solidFill>
                          <a:latin typeface="Meiryo UI" panose="020B0604030504040204" pitchFamily="50" charset="-128"/>
                          <a:ea typeface="Meiryo UI" panose="020B0604030504040204" pitchFamily="50" charset="-128"/>
                        </a:rPr>
                        <a:t> </a:t>
                      </a:r>
                      <a:r>
                        <a:rPr kumimoji="1" lang="en-US" altLang="ja-JP" sz="1050" dirty="0">
                          <a:solidFill>
                            <a:schemeClr val="bg2">
                              <a:lumMod val="65000"/>
                              <a:lumOff val="35000"/>
                            </a:schemeClr>
                          </a:solidFill>
                          <a:latin typeface="Meiryo UI" panose="020B0604030504040204" pitchFamily="50" charset="-128"/>
                          <a:ea typeface="Meiryo UI" panose="020B0604030504040204" pitchFamily="50" charset="-128"/>
                        </a:rPr>
                        <a:t>x2</a:t>
                      </a:r>
                      <a:endParaRPr kumimoji="1" lang="ja-JP" altLang="en-US" sz="1050" dirty="0">
                        <a:solidFill>
                          <a:schemeClr val="bg2">
                            <a:lumMod val="65000"/>
                            <a:lumOff val="35000"/>
                          </a:schemeClr>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050" dirty="0">
                          <a:solidFill>
                            <a:schemeClr val="bg2">
                              <a:lumMod val="65000"/>
                              <a:lumOff val="35000"/>
                            </a:schemeClr>
                          </a:solidFill>
                          <a:latin typeface="Meiryo UI" panose="020B0604030504040204" pitchFamily="50" charset="-128"/>
                          <a:ea typeface="Meiryo UI" panose="020B0604030504040204" pitchFamily="50" charset="-128"/>
                        </a:rPr>
                        <a:t>1TB x2</a:t>
                      </a:r>
                      <a:endParaRPr kumimoji="1" lang="ja-JP" altLang="en-US" sz="1050" dirty="0">
                        <a:solidFill>
                          <a:schemeClr val="bg2">
                            <a:lumMod val="65000"/>
                            <a:lumOff val="35000"/>
                          </a:schemeClr>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050" dirty="0">
                          <a:solidFill>
                            <a:schemeClr val="bg2">
                              <a:lumMod val="65000"/>
                              <a:lumOff val="35000"/>
                            </a:schemeClr>
                          </a:solidFill>
                          <a:latin typeface="Meiryo UI" panose="020B0604030504040204" pitchFamily="50" charset="-128"/>
                          <a:ea typeface="Meiryo UI" panose="020B0604030504040204" pitchFamily="50" charset="-128"/>
                        </a:rPr>
                        <a:t>1TB x4</a:t>
                      </a:r>
                      <a:endParaRPr kumimoji="1" lang="ja-JP" altLang="en-US" sz="1050" dirty="0">
                        <a:solidFill>
                          <a:schemeClr val="bg2">
                            <a:lumMod val="65000"/>
                            <a:lumOff val="35000"/>
                          </a:schemeClr>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758242401"/>
                  </a:ext>
                </a:extLst>
              </a:tr>
              <a:tr h="246477">
                <a:tc>
                  <a:txBody>
                    <a:bodyPr/>
                    <a:lstStyle/>
                    <a:p>
                      <a:pPr lvl="1"/>
                      <a:r>
                        <a:rPr kumimoji="1" lang="ja-JP" altLang="en-US" sz="1000" b="1" dirty="0">
                          <a:solidFill>
                            <a:schemeClr val="tx2"/>
                          </a:solidFill>
                          <a:latin typeface="Meiryo UI" panose="020B0604030504040204" pitchFamily="50" charset="-128"/>
                          <a:ea typeface="Meiryo UI" panose="020B0604030504040204" pitchFamily="50" charset="-128"/>
                        </a:rPr>
                        <a:t>クラウドストレージ</a:t>
                      </a:r>
                      <a:r>
                        <a:rPr kumimoji="1" lang="en-US" altLang="ja-JP" sz="800" b="1" dirty="0">
                          <a:solidFill>
                            <a:schemeClr val="tx2"/>
                          </a:solidFill>
                          <a:latin typeface="Meiryo UI" panose="020B0604030504040204" pitchFamily="50" charset="-128"/>
                          <a:ea typeface="Meiryo UI" panose="020B0604030504040204" pitchFamily="50" charset="-128"/>
                        </a:rPr>
                        <a:t>(</a:t>
                      </a:r>
                      <a:r>
                        <a:rPr kumimoji="1" lang="ja-JP" altLang="en-US" sz="800" b="1" dirty="0">
                          <a:solidFill>
                            <a:schemeClr val="tx2"/>
                          </a:solidFill>
                          <a:latin typeface="Meiryo UI" panose="020B0604030504040204" pitchFamily="50" charset="-128"/>
                          <a:ea typeface="Meiryo UI" panose="020B0604030504040204" pitchFamily="50" charset="-128"/>
                        </a:rPr>
                        <a:t>クラウド層利用時</a:t>
                      </a:r>
                      <a:r>
                        <a:rPr kumimoji="1" lang="en-US" altLang="ja-JP" sz="800" b="1" dirty="0">
                          <a:solidFill>
                            <a:schemeClr val="tx2"/>
                          </a:solidFill>
                          <a:latin typeface="Meiryo UI" panose="020B0604030504040204" pitchFamily="50" charset="-128"/>
                          <a:ea typeface="Meiryo UI" panose="020B0604030504040204" pitchFamily="50" charset="-128"/>
                        </a:rPr>
                        <a:t>)</a:t>
                      </a:r>
                      <a:endParaRPr kumimoji="1" lang="ja-JP" altLang="en-US" sz="1000" b="1" dirty="0">
                        <a:solidFill>
                          <a:schemeClr val="tx2"/>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kumimoji="1" lang="en-US" altLang="ja-JP" sz="1050" dirty="0">
                          <a:solidFill>
                            <a:schemeClr val="bg2">
                              <a:lumMod val="65000"/>
                              <a:lumOff val="35000"/>
                            </a:schemeClr>
                          </a:solidFill>
                          <a:latin typeface="Meiryo UI" panose="020B0604030504040204" pitchFamily="50" charset="-128"/>
                          <a:ea typeface="Meiryo UI" panose="020B0604030504040204" pitchFamily="50" charset="-128"/>
                        </a:rPr>
                        <a:t>8TB</a:t>
                      </a:r>
                      <a:endParaRPr kumimoji="1" lang="ja-JP" altLang="en-US" sz="1050" dirty="0">
                        <a:solidFill>
                          <a:schemeClr val="bg2">
                            <a:lumMod val="65000"/>
                            <a:lumOff val="35000"/>
                          </a:schemeClr>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050" dirty="0">
                          <a:solidFill>
                            <a:schemeClr val="bg2">
                              <a:lumMod val="65000"/>
                              <a:lumOff val="35000"/>
                            </a:schemeClr>
                          </a:solidFill>
                          <a:latin typeface="Meiryo UI" panose="020B0604030504040204" pitchFamily="50" charset="-128"/>
                          <a:ea typeface="Meiryo UI" panose="020B0604030504040204" pitchFamily="50" charset="-128"/>
                        </a:rPr>
                        <a:t>16TB</a:t>
                      </a:r>
                      <a:endParaRPr kumimoji="1" lang="ja-JP" altLang="en-US" sz="1050" dirty="0">
                        <a:solidFill>
                          <a:schemeClr val="bg2">
                            <a:lumMod val="65000"/>
                            <a:lumOff val="35000"/>
                          </a:schemeClr>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050" dirty="0">
                          <a:solidFill>
                            <a:schemeClr val="bg2">
                              <a:lumMod val="65000"/>
                              <a:lumOff val="35000"/>
                            </a:schemeClr>
                          </a:solidFill>
                          <a:latin typeface="Meiryo UI" panose="020B0604030504040204" pitchFamily="50" charset="-128"/>
                          <a:ea typeface="Meiryo UI" panose="020B0604030504040204" pitchFamily="50" charset="-128"/>
                        </a:rPr>
                        <a:t>32TB</a:t>
                      </a:r>
                      <a:endParaRPr kumimoji="1" lang="ja-JP" altLang="en-US" sz="1050" dirty="0">
                        <a:solidFill>
                          <a:schemeClr val="bg2">
                            <a:lumMod val="65000"/>
                            <a:lumOff val="35000"/>
                          </a:schemeClr>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050" dirty="0">
                          <a:solidFill>
                            <a:schemeClr val="bg2">
                              <a:lumMod val="65000"/>
                              <a:lumOff val="35000"/>
                            </a:schemeClr>
                          </a:solidFill>
                          <a:latin typeface="Meiryo UI" panose="020B0604030504040204" pitchFamily="50" charset="-128"/>
                          <a:ea typeface="Meiryo UI" panose="020B0604030504040204" pitchFamily="50" charset="-128"/>
                        </a:rPr>
                        <a:t>64TB</a:t>
                      </a:r>
                      <a:endParaRPr kumimoji="1" lang="ja-JP" altLang="en-US" sz="1050" dirty="0">
                        <a:solidFill>
                          <a:schemeClr val="bg2">
                            <a:lumMod val="65000"/>
                            <a:lumOff val="35000"/>
                          </a:schemeClr>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3430015496"/>
                  </a:ext>
                </a:extLst>
              </a:tr>
              <a:tr h="273018">
                <a:tc>
                  <a:txBody>
                    <a:bodyPr/>
                    <a:lstStyle/>
                    <a:p>
                      <a:r>
                        <a:rPr kumimoji="1" lang="ja-JP" altLang="en-US" sz="1200" b="1" dirty="0">
                          <a:solidFill>
                            <a:schemeClr val="tx2"/>
                          </a:solidFill>
                          <a:latin typeface="Meiryo UI" panose="020B0604030504040204" pitchFamily="50" charset="-128"/>
                          <a:ea typeface="Meiryo UI" panose="020B0604030504040204" pitchFamily="50" charset="-128"/>
                        </a:rPr>
                        <a:t>　</a:t>
                      </a:r>
                      <a:r>
                        <a:rPr kumimoji="1" lang="en-US" altLang="ja-JP" sz="1200" b="1" dirty="0">
                          <a:solidFill>
                            <a:schemeClr val="tx2"/>
                          </a:solidFill>
                          <a:latin typeface="Meiryo UI" panose="020B0604030504040204" pitchFamily="50" charset="-128"/>
                          <a:ea typeface="Meiryo UI" panose="020B0604030504040204" pitchFamily="50" charset="-128"/>
                        </a:rPr>
                        <a:t>SSD</a:t>
                      </a:r>
                      <a:endParaRPr kumimoji="1" lang="ja-JP" altLang="en-US" sz="1200" b="1" dirty="0">
                        <a:solidFill>
                          <a:schemeClr val="tx2"/>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N/A</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gridSpan="3">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x</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480GB</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(NVRAM</a:t>
                      </a:r>
                      <a:r>
                        <a:rPr kumimoji="1" lang="ja-JP" altLang="en-US" sz="1200" dirty="0">
                          <a:solidFill>
                            <a:schemeClr val="tx1"/>
                          </a:solidFill>
                          <a:latin typeface="Meiryo UI" panose="020B0604030504040204" pitchFamily="50" charset="-128"/>
                          <a:ea typeface="Meiryo UI" panose="020B0604030504040204" pitchFamily="50" charset="-128"/>
                        </a:rPr>
                        <a:t>及びキャッシュティア用</a:t>
                      </a:r>
                      <a:r>
                        <a:rPr kumimoji="1" lang="en-US" altLang="ja-JP" sz="1200" dirty="0">
                          <a:solidFill>
                            <a:schemeClr val="tx1"/>
                          </a:solidFill>
                          <a:latin typeface="Meiryo UI" panose="020B0604030504040204" pitchFamily="50" charset="-128"/>
                          <a:ea typeface="Meiryo UI" panose="020B0604030504040204" pitchFamily="50" charset="-128"/>
                        </a:rPr>
                        <a:t>)</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hMerge="1">
                  <a:txBody>
                    <a:bodyPr/>
                    <a:lstStyle/>
                    <a:p>
                      <a:pPr algn="ctr"/>
                      <a:endParaRPr kumimoji="1" lang="ja-JP" altLang="en-US" sz="1200" dirty="0"/>
                    </a:p>
                  </a:txBody>
                  <a:tcPr/>
                </a:tc>
                <a:tc hMerge="1">
                  <a:txBody>
                    <a:bodyPr/>
                    <a:lstStyle/>
                    <a:p>
                      <a:pPr algn="ctr"/>
                      <a:endParaRPr kumimoji="1" lang="ja-JP" altLang="en-US" sz="1200" dirty="0"/>
                    </a:p>
                  </a:txBody>
                  <a:tcPr/>
                </a:tc>
                <a:extLst>
                  <a:ext uri="{0D108BD9-81ED-4DB2-BD59-A6C34878D82A}">
                    <a16:rowId xmlns:a16="http://schemas.microsoft.com/office/drawing/2014/main" val="2488149155"/>
                  </a:ext>
                </a:extLst>
              </a:tr>
              <a:tr h="802995">
                <a:tc>
                  <a:txBody>
                    <a:bodyPr/>
                    <a:lstStyle/>
                    <a:p>
                      <a:r>
                        <a:rPr kumimoji="1" lang="ja-JP" altLang="en-US" sz="1200" b="1" baseline="0" dirty="0">
                          <a:solidFill>
                            <a:schemeClr val="tx2"/>
                          </a:solidFill>
                          <a:latin typeface="Meiryo UI" panose="020B0604030504040204" pitchFamily="50" charset="-128"/>
                          <a:ea typeface="Meiryo UI" panose="020B0604030504040204" pitchFamily="50" charset="-128"/>
                        </a:rPr>
                        <a:t>　</a:t>
                      </a:r>
                      <a:r>
                        <a:rPr kumimoji="1" lang="en-US" altLang="ja-JP" sz="1200" b="1" baseline="0" dirty="0">
                          <a:solidFill>
                            <a:schemeClr val="tx2"/>
                          </a:solidFill>
                          <a:latin typeface="Meiryo UI" panose="020B0604030504040204" pitchFamily="50" charset="-128"/>
                          <a:ea typeface="Meiryo UI" panose="020B0604030504040204" pitchFamily="50" charset="-128"/>
                        </a:rPr>
                        <a:t>NIC/HBA</a:t>
                      </a:r>
                      <a:endParaRPr kumimoji="1" lang="ja-JP" altLang="en-US" sz="1200" b="1" dirty="0">
                        <a:solidFill>
                          <a:schemeClr val="tx2"/>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gridSpan="4">
                  <a:txBody>
                    <a:bodyPr/>
                    <a:lstStyle/>
                    <a:p>
                      <a:pPr algn="l"/>
                      <a:r>
                        <a:rPr kumimoji="1" lang="ja-JP" altLang="en-US" sz="1200" dirty="0">
                          <a:solidFill>
                            <a:schemeClr val="tx1"/>
                          </a:solidFill>
                          <a:latin typeface="Meiryo UI" panose="020B0604030504040204" pitchFamily="50" charset="-128"/>
                          <a:ea typeface="Meiryo UI" panose="020B0604030504040204" pitchFamily="50" charset="-128"/>
                        </a:rPr>
                        <a:t>　標準：</a:t>
                      </a:r>
                      <a:r>
                        <a:rPr kumimoji="1" lang="en-US" altLang="ja-JP" sz="1200" b="0" dirty="0">
                          <a:solidFill>
                            <a:schemeClr val="tx1"/>
                          </a:solidFill>
                          <a:latin typeface="Meiryo UI" panose="020B0604030504040204" pitchFamily="50" charset="-128"/>
                          <a:ea typeface="Meiryo UI" panose="020B0604030504040204" pitchFamily="50" charset="-128"/>
                        </a:rPr>
                        <a:t>10GbE-T</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(4</a:t>
                      </a:r>
                      <a:r>
                        <a:rPr kumimoji="1" lang="ja-JP" altLang="en-US" sz="1200" dirty="0">
                          <a:solidFill>
                            <a:schemeClr val="tx1"/>
                          </a:solidFill>
                          <a:latin typeface="Meiryo UI" panose="020B0604030504040204" pitchFamily="50" charset="-128"/>
                          <a:ea typeface="Meiryo UI" panose="020B0604030504040204" pitchFamily="50" charset="-128"/>
                        </a:rPr>
                        <a:t>ポート、オンボード</a:t>
                      </a:r>
                      <a:r>
                        <a:rPr kumimoji="1" lang="en-US" altLang="ja-JP" sz="12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x</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枚、</a:t>
                      </a:r>
                      <a:endParaRPr kumimoji="1" lang="en-US" altLang="ja-JP" sz="1200" dirty="0">
                        <a:solidFill>
                          <a:schemeClr val="tx1"/>
                        </a:solidFill>
                        <a:latin typeface="Meiryo UI" panose="020B0604030504040204" pitchFamily="50" charset="-128"/>
                        <a:ea typeface="Meiryo UI" panose="020B0604030504040204" pitchFamily="50" charset="-128"/>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オプション：</a:t>
                      </a:r>
                      <a:r>
                        <a:rPr kumimoji="1" lang="en-US" altLang="ja-JP" sz="1100" dirty="0">
                          <a:solidFill>
                            <a:schemeClr val="tx1"/>
                          </a:solidFill>
                          <a:latin typeface="Meiryo UI" panose="020B0604030504040204" pitchFamily="50" charset="-128"/>
                          <a:ea typeface="Meiryo UI" panose="020B0604030504040204" pitchFamily="50" charset="-128"/>
                        </a:rPr>
                        <a:t>10GbE-OPT</a:t>
                      </a:r>
                      <a:r>
                        <a:rPr kumimoji="1" lang="en-US" altLang="ja-JP" sz="1100" baseline="0" dirty="0">
                          <a:solidFill>
                            <a:schemeClr val="tx1"/>
                          </a:solidFill>
                          <a:latin typeface="Meiryo UI" panose="020B0604030504040204" pitchFamily="50" charset="-128"/>
                          <a:ea typeface="Meiryo UI" panose="020B0604030504040204" pitchFamily="50" charset="-128"/>
                        </a:rPr>
                        <a:t> </a:t>
                      </a:r>
                      <a:r>
                        <a:rPr kumimoji="1" lang="en-US" altLang="ja-JP" sz="1000" baseline="0" dirty="0">
                          <a:solidFill>
                            <a:schemeClr val="tx1"/>
                          </a:solidFill>
                          <a:latin typeface="Meiryo UI" panose="020B0604030504040204" pitchFamily="50" charset="-128"/>
                          <a:ea typeface="Meiryo UI" panose="020B0604030504040204" pitchFamily="50" charset="-128"/>
                        </a:rPr>
                        <a:t>(SFP+</a:t>
                      </a:r>
                      <a:r>
                        <a:rPr kumimoji="1" lang="ja-JP" altLang="en-US" sz="1000" baseline="0" dirty="0">
                          <a:solidFill>
                            <a:schemeClr val="tx1"/>
                          </a:solidFill>
                          <a:latin typeface="Meiryo UI" panose="020B0604030504040204" pitchFamily="50" charset="-128"/>
                          <a:ea typeface="Meiryo UI" panose="020B0604030504040204" pitchFamily="50" charset="-128"/>
                        </a:rPr>
                        <a:t> </a:t>
                      </a:r>
                      <a:r>
                        <a:rPr kumimoji="1" lang="en-US" altLang="ja-JP" sz="1000" baseline="0" dirty="0">
                          <a:solidFill>
                            <a:schemeClr val="tx1"/>
                          </a:solidFill>
                          <a:latin typeface="Meiryo UI" panose="020B0604030504040204" pitchFamily="50" charset="-128"/>
                          <a:ea typeface="Meiryo UI" panose="020B0604030504040204" pitchFamily="50" charset="-128"/>
                        </a:rPr>
                        <a:t>2</a:t>
                      </a:r>
                      <a:r>
                        <a:rPr kumimoji="1" lang="ja-JP" altLang="en-US" sz="1000" baseline="0" dirty="0">
                          <a:solidFill>
                            <a:schemeClr val="tx1"/>
                          </a:solidFill>
                          <a:latin typeface="Meiryo UI" panose="020B0604030504040204" pitchFamily="50" charset="-128"/>
                          <a:ea typeface="Meiryo UI" panose="020B0604030504040204" pitchFamily="50" charset="-128"/>
                        </a:rPr>
                        <a:t>ポート、</a:t>
                      </a:r>
                      <a:r>
                        <a:rPr kumimoji="1" lang="en-US" altLang="ja-JP" sz="1000" baseline="0" dirty="0">
                          <a:solidFill>
                            <a:schemeClr val="tx1"/>
                          </a:solidFill>
                          <a:latin typeface="Meiryo UI" panose="020B0604030504040204" pitchFamily="50" charset="-128"/>
                          <a:ea typeface="Meiryo UI" panose="020B0604030504040204" pitchFamily="50" charset="-128"/>
                        </a:rPr>
                        <a:t>SFP+</a:t>
                      </a:r>
                      <a:r>
                        <a:rPr kumimoji="1" lang="ja-JP" altLang="en-US" sz="1000" baseline="0" dirty="0">
                          <a:solidFill>
                            <a:schemeClr val="tx1"/>
                          </a:solidFill>
                          <a:latin typeface="Meiryo UI" panose="020B0604030504040204" pitchFamily="50" charset="-128"/>
                          <a:ea typeface="Meiryo UI" panose="020B0604030504040204" pitchFamily="50" charset="-128"/>
                        </a:rPr>
                        <a:t>トランシーバは別売オプション</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000" dirty="0">
                          <a:solidFill>
                            <a:schemeClr val="tx1"/>
                          </a:solidFill>
                          <a:latin typeface="Meiryo UI" panose="020B0604030504040204" pitchFamily="50" charset="-128"/>
                          <a:ea typeface="Meiryo UI" panose="020B0604030504040204" pitchFamily="50" charset="-128"/>
                        </a:rPr>
                        <a:t> </a:t>
                      </a: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x</a:t>
                      </a: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1</a:t>
                      </a:r>
                      <a:r>
                        <a:rPr kumimoji="1" lang="ja-JP" altLang="en-US" sz="1100" dirty="0">
                          <a:solidFill>
                            <a:schemeClr val="tx1"/>
                          </a:solidFill>
                          <a:latin typeface="Meiryo UI" panose="020B0604030504040204" pitchFamily="50" charset="-128"/>
                          <a:ea typeface="Meiryo UI" panose="020B0604030504040204" pitchFamily="50" charset="-128"/>
                        </a:rPr>
                        <a:t>枚</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l"/>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16G</a:t>
                      </a: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FC-HBA</a:t>
                      </a:r>
                      <a:r>
                        <a:rPr kumimoji="1" lang="en-US" altLang="ja-JP" sz="1000" baseline="0" dirty="0">
                          <a:solidFill>
                            <a:schemeClr val="tx1"/>
                          </a:solidFill>
                          <a:latin typeface="Meiryo UI" panose="020B0604030504040204" pitchFamily="50" charset="-128"/>
                          <a:ea typeface="Meiryo UI" panose="020B0604030504040204" pitchFamily="50" charset="-128"/>
                        </a:rPr>
                        <a:t>(4</a:t>
                      </a:r>
                      <a:r>
                        <a:rPr kumimoji="1" lang="ja-JP" altLang="en-US" sz="1000" baseline="0" dirty="0">
                          <a:solidFill>
                            <a:schemeClr val="tx1"/>
                          </a:solidFill>
                          <a:latin typeface="Meiryo UI" panose="020B0604030504040204" pitchFamily="50" charset="-128"/>
                          <a:ea typeface="Meiryo UI" panose="020B0604030504040204" pitchFamily="50" charset="-128"/>
                        </a:rPr>
                        <a:t>ポート、</a:t>
                      </a:r>
                      <a:r>
                        <a:rPr kumimoji="1" lang="en-US" altLang="ja-JP" sz="1000" baseline="0" dirty="0">
                          <a:solidFill>
                            <a:schemeClr val="tx1"/>
                          </a:solidFill>
                          <a:latin typeface="Meiryo UI" panose="020B0604030504040204" pitchFamily="50" charset="-128"/>
                          <a:ea typeface="Meiryo UI" panose="020B0604030504040204" pitchFamily="50" charset="-128"/>
                        </a:rPr>
                        <a:t>VTL</a:t>
                      </a:r>
                      <a:r>
                        <a:rPr kumimoji="1" lang="ja-JP" altLang="en-US" sz="1000" baseline="0" dirty="0">
                          <a:solidFill>
                            <a:schemeClr val="tx1"/>
                          </a:solidFill>
                          <a:latin typeface="Meiryo UI" panose="020B0604030504040204" pitchFamily="50" charset="-128"/>
                          <a:ea typeface="Meiryo UI" panose="020B0604030504040204" pitchFamily="50" charset="-128"/>
                        </a:rPr>
                        <a:t>専用</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x</a:t>
                      </a:r>
                      <a:r>
                        <a:rPr kumimoji="1" lang="ja-JP" altLang="en-US" sz="1100" dirty="0">
                          <a:solidFill>
                            <a:schemeClr val="tx1"/>
                          </a:solidFill>
                          <a:latin typeface="Meiryo UI" panose="020B0604030504040204" pitchFamily="50" charset="-128"/>
                          <a:ea typeface="Meiryo UI" panose="020B0604030504040204" pitchFamily="50" charset="-128"/>
                        </a:rPr>
                        <a:t> </a:t>
                      </a:r>
                      <a:r>
                        <a:rPr kumimoji="1" lang="en-US" altLang="ja-JP" sz="1100" dirty="0">
                          <a:solidFill>
                            <a:schemeClr val="tx1"/>
                          </a:solidFill>
                          <a:latin typeface="Meiryo UI" panose="020B0604030504040204" pitchFamily="50" charset="-128"/>
                          <a:ea typeface="Meiryo UI" panose="020B0604030504040204" pitchFamily="50" charset="-128"/>
                        </a:rPr>
                        <a:t>1</a:t>
                      </a:r>
                      <a:r>
                        <a:rPr kumimoji="1" lang="ja-JP" altLang="en-US" sz="1100" dirty="0">
                          <a:solidFill>
                            <a:schemeClr val="tx1"/>
                          </a:solidFill>
                          <a:latin typeface="Meiryo UI" panose="020B0604030504040204" pitchFamily="50" charset="-128"/>
                          <a:ea typeface="Meiryo UI" panose="020B0604030504040204" pitchFamily="50" charset="-128"/>
                        </a:rPr>
                        <a:t>枚</a:t>
                      </a:r>
                      <a:endParaRPr kumimoji="1" lang="en-US" altLang="ja-JP" sz="1100" dirty="0">
                        <a:solidFill>
                          <a:schemeClr val="tx1"/>
                        </a:solidFill>
                        <a:latin typeface="Meiryo UI" panose="020B0604030504040204" pitchFamily="50" charset="-128"/>
                        <a:ea typeface="Meiryo UI" panose="020B0604030504040204" pitchFamily="50" charset="-128"/>
                      </a:endParaRPr>
                    </a:p>
                    <a:p>
                      <a:pPr algn="l"/>
                      <a:r>
                        <a:rPr kumimoji="1" lang="ja-JP" altLang="en-US" sz="1200" dirty="0">
                          <a:solidFill>
                            <a:schemeClr val="tx1"/>
                          </a:solidFill>
                          <a:latin typeface="Meiryo UI" panose="020B0604030504040204" pitchFamily="50" charset="-128"/>
                          <a:ea typeface="Meiryo UI" panose="020B0604030504040204" pitchFamily="50" charset="-128"/>
                        </a:rPr>
                        <a:t>　マネジメント：</a:t>
                      </a:r>
                      <a:r>
                        <a:rPr kumimoji="1" lang="en-US" altLang="ja-JP" sz="1200" dirty="0">
                          <a:solidFill>
                            <a:schemeClr val="tx1"/>
                          </a:solidFill>
                          <a:latin typeface="Meiryo UI" panose="020B0604030504040204" pitchFamily="50" charset="-128"/>
                          <a:ea typeface="Meiryo UI" panose="020B0604030504040204" pitchFamily="50" charset="-128"/>
                        </a:rPr>
                        <a:t>1GbE-T</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000" dirty="0">
                          <a:solidFill>
                            <a:schemeClr val="tx1"/>
                          </a:solidFill>
                          <a:latin typeface="Meiryo UI" panose="020B0604030504040204" pitchFamily="50" charset="-128"/>
                          <a:ea typeface="Meiryo UI" panose="020B0604030504040204" pitchFamily="50" charset="-128"/>
                        </a:rPr>
                        <a:t>(iDRAC9</a:t>
                      </a:r>
                      <a:r>
                        <a:rPr kumimoji="1" lang="ja-JP" altLang="en-US" sz="1000" dirty="0">
                          <a:solidFill>
                            <a:schemeClr val="tx1"/>
                          </a:solidFill>
                          <a:latin typeface="Meiryo UI" panose="020B0604030504040204" pitchFamily="50" charset="-128"/>
                          <a:ea typeface="Meiryo UI" panose="020B0604030504040204" pitchFamily="50" charset="-128"/>
                        </a:rPr>
                        <a:t>用 １ポート、オンボード</a:t>
                      </a:r>
                      <a:r>
                        <a:rPr kumimoji="1" lang="en-US" altLang="ja-JP" sz="1000" dirty="0">
                          <a:solidFill>
                            <a:schemeClr val="tx1"/>
                          </a:solidFill>
                          <a:latin typeface="Meiryo UI" panose="020B0604030504040204" pitchFamily="50" charset="-128"/>
                          <a:ea typeface="Meiryo UI" panose="020B0604030504040204" pitchFamily="50" charset="-128"/>
                        </a:rPr>
                        <a:t>)</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x</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1200" dirty="0">
                          <a:solidFill>
                            <a:schemeClr val="tx1"/>
                          </a:solidFill>
                          <a:latin typeface="Meiryo UI" panose="020B0604030504040204" pitchFamily="50" charset="-128"/>
                          <a:ea typeface="Meiryo UI" panose="020B0604030504040204" pitchFamily="50" charset="-128"/>
                        </a:rPr>
                        <a:t>1</a:t>
                      </a:r>
                      <a:r>
                        <a:rPr kumimoji="1" lang="ja-JP" altLang="en-US" sz="1200" dirty="0">
                          <a:solidFill>
                            <a:schemeClr val="tx1"/>
                          </a:solidFill>
                          <a:latin typeface="Meiryo UI" panose="020B0604030504040204" pitchFamily="50" charset="-128"/>
                          <a:ea typeface="Meiryo UI" panose="020B0604030504040204" pitchFamily="50" charset="-128"/>
                        </a:rPr>
                        <a:t>枚</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hMerge="1">
                  <a:txBody>
                    <a:bodyPr/>
                    <a:lstStyle/>
                    <a:p>
                      <a:endParaRPr kumimoji="1" lang="ja-JP" altLang="en-US"/>
                    </a:p>
                  </a:txBody>
                  <a:tcPr/>
                </a:tc>
                <a:tc hMerge="1">
                  <a:txBody>
                    <a:bodyPr/>
                    <a:lstStyle/>
                    <a:p>
                      <a:pPr algn="ctr"/>
                      <a:endParaRPr kumimoji="1" lang="ja-JP" altLang="en-US" sz="1200" dirty="0"/>
                    </a:p>
                  </a:txBody>
                  <a:tcPr/>
                </a:tc>
                <a:tc hMerge="1">
                  <a:txBody>
                    <a:bodyPr/>
                    <a:lstStyle/>
                    <a:p>
                      <a:pPr algn="ctr"/>
                      <a:endParaRPr kumimoji="1" lang="ja-JP" altLang="en-US" sz="1200" dirty="0"/>
                    </a:p>
                  </a:txBody>
                  <a:tcPr/>
                </a:tc>
                <a:extLst>
                  <a:ext uri="{0D108BD9-81ED-4DB2-BD59-A6C34878D82A}">
                    <a16:rowId xmlns:a16="http://schemas.microsoft.com/office/drawing/2014/main" val="951884499"/>
                  </a:ext>
                </a:extLst>
              </a:tr>
              <a:tr h="273018">
                <a:tc>
                  <a:txBody>
                    <a:bodyPr/>
                    <a:lstStyle/>
                    <a:p>
                      <a:r>
                        <a:rPr kumimoji="1" lang="ja-JP" altLang="en-US" sz="1200" b="1" dirty="0">
                          <a:solidFill>
                            <a:schemeClr val="tx2"/>
                          </a:solidFill>
                          <a:latin typeface="Meiryo UI" panose="020B0604030504040204" pitchFamily="50" charset="-128"/>
                          <a:ea typeface="Meiryo UI" panose="020B0604030504040204" pitchFamily="50" charset="-128"/>
                        </a:rPr>
                        <a:t>　メモリー</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16GB</a:t>
                      </a:r>
                      <a:r>
                        <a:rPr kumimoji="1" lang="en-US" altLang="ja-JP" sz="900" dirty="0">
                          <a:solidFill>
                            <a:schemeClr val="tx1"/>
                          </a:solidFill>
                          <a:latin typeface="Meiryo UI" panose="020B0604030504040204" pitchFamily="50" charset="-128"/>
                          <a:ea typeface="Meiryo UI" panose="020B0604030504040204" pitchFamily="50" charset="-128"/>
                        </a:rPr>
                        <a:t>(※)</a:t>
                      </a:r>
                      <a:r>
                        <a:rPr kumimoji="1" lang="en-US" altLang="ja-JP" sz="1050" dirty="0">
                          <a:solidFill>
                            <a:schemeClr val="tx1"/>
                          </a:solidFill>
                          <a:latin typeface="Meiryo UI" panose="020B0604030504040204" pitchFamily="50" charset="-128"/>
                          <a:ea typeface="Meiryo UI" panose="020B0604030504040204" pitchFamily="50" charset="-128"/>
                        </a:rPr>
                        <a:t> </a:t>
                      </a:r>
                      <a:r>
                        <a:rPr kumimoji="1" lang="en-US" altLang="ja-JP" sz="800" dirty="0">
                          <a:solidFill>
                            <a:schemeClr val="tx1"/>
                          </a:solidFill>
                          <a:latin typeface="Meiryo UI" panose="020B0604030504040204" pitchFamily="50" charset="-128"/>
                          <a:ea typeface="Meiryo UI" panose="020B0604030504040204" pitchFamily="50" charset="-128"/>
                        </a:rPr>
                        <a:t>Slot:</a:t>
                      </a:r>
                      <a:r>
                        <a:rPr lang="en-US" altLang="ja-JP" sz="800" dirty="0">
                          <a:solidFill>
                            <a:schemeClr val="tx1"/>
                          </a:solidFill>
                          <a:latin typeface="Meiryo UI" panose="020B0604030504040204" pitchFamily="50" charset="-128"/>
                          <a:ea typeface="Meiryo UI" panose="020B0604030504040204" pitchFamily="50" charset="-128"/>
                        </a:rPr>
                        <a:t>A1, A2</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48GB </a:t>
                      </a:r>
                      <a:r>
                        <a:rPr kumimoji="1" lang="en-US" altLang="ja-JP" sz="800" dirty="0">
                          <a:solidFill>
                            <a:schemeClr val="tx1"/>
                          </a:solidFill>
                          <a:latin typeface="Meiryo UI" panose="020B0604030504040204" pitchFamily="50" charset="-128"/>
                          <a:ea typeface="Meiryo UI" panose="020B0604030504040204" pitchFamily="50" charset="-128"/>
                        </a:rPr>
                        <a:t>Slot:</a:t>
                      </a:r>
                      <a:r>
                        <a:rPr lang="pt-BR" altLang="ja-JP" sz="800" dirty="0">
                          <a:solidFill>
                            <a:schemeClr val="tx1"/>
                          </a:solidFill>
                          <a:latin typeface="Meiryo UI" panose="020B0604030504040204" pitchFamily="50" charset="-128"/>
                          <a:ea typeface="Meiryo UI" panose="020B0604030504040204" pitchFamily="50" charset="-128"/>
                        </a:rPr>
                        <a:t>A1</a:t>
                      </a:r>
                      <a:r>
                        <a:rPr lang="ja-JP" altLang="en-US" sz="800" dirty="0">
                          <a:solidFill>
                            <a:schemeClr val="tx1"/>
                          </a:solidFill>
                          <a:latin typeface="Meiryo UI" panose="020B0604030504040204" pitchFamily="50" charset="-128"/>
                          <a:ea typeface="Meiryo UI" panose="020B0604030504040204" pitchFamily="50" charset="-128"/>
                        </a:rPr>
                        <a:t>～</a:t>
                      </a:r>
                      <a:r>
                        <a:rPr lang="pt-BR" altLang="ja-JP" sz="800" dirty="0">
                          <a:solidFill>
                            <a:schemeClr val="tx1"/>
                          </a:solidFill>
                          <a:latin typeface="Meiryo UI" panose="020B0604030504040204" pitchFamily="50" charset="-128"/>
                          <a:ea typeface="Meiryo UI" panose="020B0604030504040204" pitchFamily="50" charset="-128"/>
                        </a:rPr>
                        <a:t>A6</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48GB</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800" dirty="0">
                          <a:solidFill>
                            <a:schemeClr val="tx1"/>
                          </a:solidFill>
                          <a:latin typeface="Meiryo UI" panose="020B0604030504040204" pitchFamily="50" charset="-128"/>
                          <a:ea typeface="Meiryo UI" panose="020B0604030504040204" pitchFamily="50" charset="-128"/>
                        </a:rPr>
                        <a:t>Slot:</a:t>
                      </a:r>
                      <a:r>
                        <a:rPr lang="pt-BR" altLang="ja-JP" sz="800" dirty="0">
                          <a:solidFill>
                            <a:schemeClr val="tx1"/>
                          </a:solidFill>
                          <a:latin typeface="Meiryo UI" panose="020B0604030504040204" pitchFamily="50" charset="-128"/>
                          <a:ea typeface="Meiryo UI" panose="020B0604030504040204" pitchFamily="50" charset="-128"/>
                        </a:rPr>
                        <a:t>A1</a:t>
                      </a:r>
                      <a:r>
                        <a:rPr lang="ja-JP" altLang="en-US" sz="800" dirty="0">
                          <a:solidFill>
                            <a:schemeClr val="tx1"/>
                          </a:solidFill>
                          <a:latin typeface="Meiryo UI" panose="020B0604030504040204" pitchFamily="50" charset="-128"/>
                          <a:ea typeface="Meiryo UI" panose="020B0604030504040204" pitchFamily="50" charset="-128"/>
                        </a:rPr>
                        <a:t>～</a:t>
                      </a:r>
                      <a:r>
                        <a:rPr lang="pt-BR" altLang="ja-JP" sz="800" dirty="0">
                          <a:solidFill>
                            <a:schemeClr val="tx1"/>
                          </a:solidFill>
                          <a:latin typeface="Meiryo UI" panose="020B0604030504040204" pitchFamily="50" charset="-128"/>
                          <a:ea typeface="Meiryo UI" panose="020B0604030504040204" pitchFamily="50" charset="-128"/>
                        </a:rPr>
                        <a:t>A6</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200" dirty="0">
                          <a:solidFill>
                            <a:schemeClr val="tx1"/>
                          </a:solidFill>
                          <a:latin typeface="Meiryo UI" panose="020B0604030504040204" pitchFamily="50" charset="-128"/>
                          <a:ea typeface="Meiryo UI" panose="020B0604030504040204" pitchFamily="50" charset="-128"/>
                        </a:rPr>
                        <a:t>64GB</a:t>
                      </a: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en-US" altLang="ja-JP" sz="800" dirty="0">
                          <a:solidFill>
                            <a:schemeClr val="tx1"/>
                          </a:solidFill>
                          <a:latin typeface="Meiryo UI" panose="020B0604030504040204" pitchFamily="50" charset="-128"/>
                          <a:ea typeface="Meiryo UI" panose="020B0604030504040204" pitchFamily="50" charset="-128"/>
                        </a:rPr>
                        <a:t>Slot:</a:t>
                      </a:r>
                      <a:r>
                        <a:rPr lang="pt-BR" altLang="ja-JP" sz="800" dirty="0">
                          <a:solidFill>
                            <a:schemeClr val="tx1"/>
                          </a:solidFill>
                          <a:latin typeface="Meiryo UI" panose="020B0604030504040204" pitchFamily="50" charset="-128"/>
                          <a:ea typeface="Meiryo UI" panose="020B0604030504040204" pitchFamily="50" charset="-128"/>
                        </a:rPr>
                        <a:t>A1</a:t>
                      </a:r>
                      <a:r>
                        <a:rPr lang="ja-JP" altLang="en-US" sz="800" dirty="0">
                          <a:solidFill>
                            <a:schemeClr val="tx1"/>
                          </a:solidFill>
                          <a:latin typeface="Meiryo UI" panose="020B0604030504040204" pitchFamily="50" charset="-128"/>
                          <a:ea typeface="Meiryo UI" panose="020B0604030504040204" pitchFamily="50" charset="-128"/>
                        </a:rPr>
                        <a:t>～</a:t>
                      </a:r>
                      <a:r>
                        <a:rPr lang="pt-BR" altLang="ja-JP" sz="800" dirty="0">
                          <a:solidFill>
                            <a:schemeClr val="tx1"/>
                          </a:solidFill>
                          <a:latin typeface="Meiryo UI" panose="020B0604030504040204" pitchFamily="50" charset="-128"/>
                          <a:ea typeface="Meiryo UI" panose="020B0604030504040204" pitchFamily="50" charset="-128"/>
                        </a:rPr>
                        <a:t>A8</a:t>
                      </a:r>
                      <a:endParaRPr kumimoji="1" lang="ja-JP" altLang="en-US" sz="120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851930591"/>
                  </a:ext>
                </a:extLst>
              </a:tr>
              <a:tr h="273018">
                <a:tc>
                  <a:txBody>
                    <a:bodyPr/>
                    <a:lstStyle/>
                    <a:p>
                      <a:r>
                        <a:rPr kumimoji="1" lang="ja-JP" altLang="en-US" sz="1100" b="1" dirty="0">
                          <a:solidFill>
                            <a:schemeClr val="tx2"/>
                          </a:solidFill>
                          <a:latin typeface="Meiryo UI" panose="020B0604030504040204" pitchFamily="50" charset="-128"/>
                          <a:ea typeface="Meiryo UI" panose="020B0604030504040204" pitchFamily="50" charset="-128"/>
                        </a:rPr>
                        <a:t>　実効容量</a:t>
                      </a: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6">
                        <a:lumMod val="75000"/>
                      </a:schemeClr>
                    </a:solidFill>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4TB</a:t>
                      </a:r>
                      <a:r>
                        <a:rPr kumimoji="1" lang="ja-JP" altLang="en-US" sz="1200" b="0" dirty="0">
                          <a:solidFill>
                            <a:schemeClr val="tx1"/>
                          </a:solidFill>
                          <a:latin typeface="Meiryo UI" panose="020B0604030504040204" pitchFamily="50" charset="-128"/>
                          <a:ea typeface="Meiryo UI" panose="020B0604030504040204" pitchFamily="50" charset="-128"/>
                        </a:rPr>
                        <a:t> </a:t>
                      </a:r>
                      <a:r>
                        <a:rPr kumimoji="1" lang="en-US" altLang="ja-JP" sz="1050" b="0" dirty="0">
                          <a:solidFill>
                            <a:schemeClr val="tx1"/>
                          </a:solidFill>
                          <a:latin typeface="Meiryo UI" panose="020B0604030504040204" pitchFamily="50" charset="-128"/>
                          <a:ea typeface="Meiryo UI" panose="020B0604030504040204" pitchFamily="50" charset="-128"/>
                        </a:rPr>
                        <a:t>(3.63798TiB)</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8TB</a:t>
                      </a:r>
                      <a:r>
                        <a:rPr kumimoji="1" lang="ja-JP" altLang="en-US" sz="1200" b="0" dirty="0">
                          <a:solidFill>
                            <a:schemeClr val="tx1"/>
                          </a:solidFill>
                          <a:latin typeface="Meiryo UI" panose="020B0604030504040204" pitchFamily="50" charset="-128"/>
                          <a:ea typeface="Meiryo UI" panose="020B0604030504040204" pitchFamily="50" charset="-128"/>
                        </a:rPr>
                        <a:t> </a:t>
                      </a:r>
                      <a:r>
                        <a:rPr kumimoji="1" lang="en-US" altLang="ja-JP" sz="1050" b="0" dirty="0">
                          <a:solidFill>
                            <a:schemeClr val="tx1"/>
                          </a:solidFill>
                          <a:latin typeface="Meiryo UI" panose="020B0604030504040204" pitchFamily="50" charset="-128"/>
                          <a:ea typeface="Meiryo UI" panose="020B0604030504040204" pitchFamily="50" charset="-128"/>
                        </a:rPr>
                        <a:t>(7.2760TiB)</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16TB</a:t>
                      </a:r>
                      <a:r>
                        <a:rPr kumimoji="1" lang="ja-JP" altLang="en-US" sz="1200" b="0" dirty="0">
                          <a:solidFill>
                            <a:schemeClr val="tx1"/>
                          </a:solidFill>
                          <a:latin typeface="Meiryo UI" panose="020B0604030504040204" pitchFamily="50" charset="-128"/>
                          <a:ea typeface="Meiryo UI" panose="020B0604030504040204" pitchFamily="50" charset="-128"/>
                        </a:rPr>
                        <a:t> </a:t>
                      </a:r>
                      <a:r>
                        <a:rPr kumimoji="1" lang="en-US" altLang="ja-JP" sz="1050" b="0" dirty="0">
                          <a:solidFill>
                            <a:schemeClr val="tx1"/>
                          </a:solidFill>
                          <a:latin typeface="Meiryo UI" panose="020B0604030504040204" pitchFamily="50" charset="-128"/>
                          <a:ea typeface="Meiryo UI" panose="020B0604030504040204" pitchFamily="50" charset="-128"/>
                        </a:rPr>
                        <a:t>(14.5519TiB)</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kumimoji="1" lang="en-US" altLang="ja-JP" sz="1200" b="0" dirty="0">
                          <a:solidFill>
                            <a:schemeClr val="tx1"/>
                          </a:solidFill>
                          <a:latin typeface="Meiryo UI" panose="020B0604030504040204" pitchFamily="50" charset="-128"/>
                          <a:ea typeface="Meiryo UI" panose="020B0604030504040204" pitchFamily="50" charset="-128"/>
                        </a:rPr>
                        <a:t>32TB</a:t>
                      </a:r>
                      <a:r>
                        <a:rPr kumimoji="1" lang="ja-JP" altLang="en-US" sz="1200" b="0" dirty="0">
                          <a:solidFill>
                            <a:schemeClr val="tx1"/>
                          </a:solidFill>
                          <a:latin typeface="Meiryo UI" panose="020B0604030504040204" pitchFamily="50" charset="-128"/>
                          <a:ea typeface="Meiryo UI" panose="020B0604030504040204" pitchFamily="50" charset="-128"/>
                        </a:rPr>
                        <a:t> </a:t>
                      </a:r>
                      <a:r>
                        <a:rPr kumimoji="1" lang="en-US" altLang="ja-JP" sz="1050" b="0" dirty="0">
                          <a:solidFill>
                            <a:schemeClr val="tx1"/>
                          </a:solidFill>
                          <a:latin typeface="Meiryo UI" panose="020B0604030504040204" pitchFamily="50" charset="-128"/>
                          <a:ea typeface="Meiryo UI" panose="020B0604030504040204" pitchFamily="50" charset="-128"/>
                        </a:rPr>
                        <a:t>(29.1038TiB)</a:t>
                      </a:r>
                      <a:endParaRPr kumimoji="1" lang="ja-JP" altLang="en-US" sz="1200" b="0" dirty="0">
                        <a:solidFill>
                          <a:schemeClr val="tx1"/>
                        </a:solidFill>
                        <a:latin typeface="Meiryo UI" panose="020B0604030504040204" pitchFamily="50" charset="-128"/>
                        <a:ea typeface="Meiryo UI" panose="020B0604030504040204" pitchFamily="50" charset="-128"/>
                      </a:endParaRPr>
                    </a:p>
                  </a:txBody>
                  <a:tcPr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2382046552"/>
                  </a:ext>
                </a:extLst>
              </a:tr>
            </a:tbl>
          </a:graphicData>
        </a:graphic>
      </p:graphicFrame>
      <p:sp>
        <p:nvSpPr>
          <p:cNvPr id="5" name="テキスト ボックス 4">
            <a:extLst>
              <a:ext uri="{FF2B5EF4-FFF2-40B4-BE49-F238E27FC236}">
                <a16:creationId xmlns:a16="http://schemas.microsoft.com/office/drawing/2014/main" id="{C736853F-8AB7-4E34-ABBB-D4EBE5CA2FA9}"/>
              </a:ext>
            </a:extLst>
          </p:cNvPr>
          <p:cNvSpPr txBox="1"/>
          <p:nvPr/>
        </p:nvSpPr>
        <p:spPr>
          <a:xfrm>
            <a:off x="770964" y="5655126"/>
            <a:ext cx="10650072" cy="1092607"/>
          </a:xfrm>
          <a:prstGeom prst="rect">
            <a:avLst/>
          </a:prstGeom>
          <a:noFill/>
        </p:spPr>
        <p:txBody>
          <a:bodyPr wrap="square">
            <a:spAutoFit/>
          </a:bodyPr>
          <a:lstStyle/>
          <a:p>
            <a:pPr marL="228600" indent="-228600">
              <a:buAutoNum type="alphaLcPeriod"/>
            </a:pPr>
            <a:r>
              <a:rPr lang="en-US" altLang="ja-JP" sz="650" dirty="0">
                <a:latin typeface="Meiryo UI" panose="020B0604030504040204" pitchFamily="50" charset="-128"/>
                <a:ea typeface="Meiryo UI" panose="020B0604030504040204" pitchFamily="50" charset="-128"/>
              </a:rPr>
              <a:t>SSD </a:t>
            </a:r>
            <a:r>
              <a:rPr lang="ja-JP" altLang="en-US" sz="650" dirty="0">
                <a:latin typeface="Meiryo UI" panose="020B0604030504040204" pitchFamily="50" charset="-128"/>
                <a:ea typeface="Meiryo UI" panose="020B0604030504040204" pitchFamily="50" charset="-128"/>
              </a:rPr>
              <a:t>は、</a:t>
            </a:r>
            <a:r>
              <a:rPr lang="en-US" altLang="ja-JP" sz="650" dirty="0">
                <a:latin typeface="Meiryo UI" panose="020B0604030504040204" pitchFamily="50" charset="-128"/>
                <a:ea typeface="Meiryo UI" panose="020B0604030504040204" pitchFamily="50" charset="-128"/>
              </a:rPr>
              <a:t>NVRAM </a:t>
            </a:r>
            <a:r>
              <a:rPr lang="ja-JP" altLang="en-US" sz="650" dirty="0">
                <a:latin typeface="Meiryo UI" panose="020B0604030504040204" pitchFamily="50" charset="-128"/>
                <a:ea typeface="Meiryo UI" panose="020B0604030504040204" pitchFamily="50" charset="-128"/>
              </a:rPr>
              <a:t>デバイスとして、</a:t>
            </a:r>
            <a:r>
              <a:rPr lang="en-US" altLang="ja-JP" sz="650" dirty="0">
                <a:latin typeface="Meiryo UI" panose="020B0604030504040204" pitchFamily="50" charset="-128"/>
                <a:ea typeface="Meiryo UI" panose="020B0604030504040204" pitchFamily="50" charset="-128"/>
              </a:rPr>
              <a:t>SSD </a:t>
            </a:r>
            <a:r>
              <a:rPr lang="ja-JP" altLang="en-US" sz="650" dirty="0">
                <a:latin typeface="Meiryo UI" panose="020B0604030504040204" pitchFamily="50" charset="-128"/>
                <a:ea typeface="Meiryo UI" panose="020B0604030504040204" pitchFamily="50" charset="-128"/>
              </a:rPr>
              <a:t>キャッシュ階層ストレージのみで使用します。サポートされる </a:t>
            </a:r>
            <a:r>
              <a:rPr lang="en-US" altLang="ja-JP" sz="650" dirty="0">
                <a:latin typeface="Meiryo UI" panose="020B0604030504040204" pitchFamily="50" charset="-128"/>
                <a:ea typeface="Meiryo UI" panose="020B0604030504040204" pitchFamily="50" charset="-128"/>
              </a:rPr>
              <a:t>SSD </a:t>
            </a:r>
            <a:r>
              <a:rPr lang="ja-JP" altLang="en-US" sz="650" dirty="0">
                <a:latin typeface="Meiryo UI" panose="020B0604030504040204" pitchFamily="50" charset="-128"/>
                <a:ea typeface="Meiryo UI" panose="020B0604030504040204" pitchFamily="50" charset="-128"/>
              </a:rPr>
              <a:t>キャッシュ階層の最大容量は、アクティブ 階層の容量の </a:t>
            </a:r>
            <a:r>
              <a:rPr lang="en-US" altLang="ja-JP" sz="650" dirty="0">
                <a:latin typeface="Meiryo UI" panose="020B0604030504040204" pitchFamily="50" charset="-128"/>
                <a:ea typeface="Meiryo UI" panose="020B0604030504040204" pitchFamily="50" charset="-128"/>
              </a:rPr>
              <a:t>1%</a:t>
            </a:r>
            <a:r>
              <a:rPr lang="ja-JP" altLang="en-US" sz="650" dirty="0">
                <a:latin typeface="Meiryo UI" panose="020B0604030504040204" pitchFamily="50" charset="-128"/>
                <a:ea typeface="Meiryo UI" panose="020B0604030504040204" pitchFamily="50" charset="-128"/>
              </a:rPr>
              <a:t>です。ランダム </a:t>
            </a:r>
            <a:r>
              <a:rPr lang="en-US" altLang="ja-JP" sz="650" dirty="0">
                <a:latin typeface="Meiryo UI" panose="020B0604030504040204" pitchFamily="50" charset="-128"/>
                <a:ea typeface="Meiryo UI" panose="020B0604030504040204" pitchFamily="50" charset="-128"/>
              </a:rPr>
              <a:t>I/O </a:t>
            </a:r>
            <a:r>
              <a:rPr lang="ja-JP" altLang="en-US" sz="650" dirty="0">
                <a:latin typeface="Meiryo UI" panose="020B0604030504040204" pitchFamily="50" charset="-128"/>
                <a:ea typeface="Meiryo UI" panose="020B0604030504040204" pitchFamily="50" charset="-128"/>
              </a:rPr>
              <a:t>処理など、その他の </a:t>
            </a:r>
            <a:r>
              <a:rPr lang="en-US" altLang="ja-JP" sz="650" dirty="0">
                <a:latin typeface="Meiryo UI" panose="020B0604030504040204" pitchFamily="50" charset="-128"/>
                <a:ea typeface="Meiryo UI" panose="020B0604030504040204" pitchFamily="50" charset="-128"/>
              </a:rPr>
              <a:t>SSD </a:t>
            </a:r>
            <a:r>
              <a:rPr lang="ja-JP" altLang="en-US" sz="650" dirty="0">
                <a:latin typeface="Meiryo UI" panose="020B0604030504040204" pitchFamily="50" charset="-128"/>
                <a:ea typeface="Meiryo UI" panose="020B0604030504040204" pitchFamily="50" charset="-128"/>
              </a:rPr>
              <a:t>ベースの機能は、</a:t>
            </a:r>
            <a:r>
              <a:rPr lang="en-US" altLang="ja-JP" sz="650" dirty="0">
                <a:latin typeface="Meiryo UI" panose="020B0604030504040204" pitchFamily="50" charset="-128"/>
                <a:ea typeface="Meiryo UI" panose="020B0604030504040204" pitchFamily="50" charset="-128"/>
              </a:rPr>
              <a:t>SSD </a:t>
            </a:r>
            <a:r>
              <a:rPr lang="ja-JP" altLang="en-US" sz="650" dirty="0">
                <a:latin typeface="Meiryo UI" panose="020B0604030504040204" pitchFamily="50" charset="-128"/>
                <a:ea typeface="Meiryo UI" panose="020B0604030504040204" pitchFamily="50" charset="-128"/>
              </a:rPr>
              <a:t>での使用がサポートされません。 </a:t>
            </a:r>
            <a:endParaRPr lang="en-US" altLang="ja-JP" sz="650" dirty="0">
              <a:latin typeface="Meiryo UI" panose="020B0604030504040204" pitchFamily="50" charset="-128"/>
              <a:ea typeface="Meiryo UI" panose="020B0604030504040204" pitchFamily="50" charset="-128"/>
            </a:endParaRPr>
          </a:p>
          <a:p>
            <a:pPr marL="228600" indent="-228600">
              <a:buAutoNum type="alphaLcPeriod"/>
            </a:pPr>
            <a:r>
              <a:rPr lang="en-US" altLang="ja-JP" sz="650" dirty="0">
                <a:latin typeface="Meiryo UI" panose="020B0604030504040204" pitchFamily="50" charset="-128"/>
                <a:ea typeface="Meiryo UI" panose="020B0604030504040204" pitchFamily="50" charset="-128"/>
              </a:rPr>
              <a:t>DD OS 6.2 </a:t>
            </a:r>
            <a:r>
              <a:rPr lang="ja-JP" altLang="en-US" sz="650" dirty="0">
                <a:latin typeface="Meiryo UI" panose="020B0604030504040204" pitchFamily="50" charset="-128"/>
                <a:ea typeface="Meiryo UI" panose="020B0604030504040204" pitchFamily="50" charset="-128"/>
              </a:rPr>
              <a:t>以降、</a:t>
            </a:r>
            <a:r>
              <a:rPr lang="en-US" altLang="ja-JP" sz="650" dirty="0">
                <a:latin typeface="Meiryo UI" panose="020B0604030504040204" pitchFamily="50" charset="-128"/>
                <a:ea typeface="Meiryo UI" panose="020B0604030504040204" pitchFamily="50" charset="-128"/>
              </a:rPr>
              <a:t>DD3300 </a:t>
            </a:r>
            <a:r>
              <a:rPr lang="ja-JP" altLang="en-US" sz="650" dirty="0">
                <a:latin typeface="Meiryo UI" panose="020B0604030504040204" pitchFamily="50" charset="-128"/>
                <a:ea typeface="Meiryo UI" panose="020B0604030504040204" pitchFamily="50" charset="-128"/>
              </a:rPr>
              <a:t>システムには </a:t>
            </a:r>
            <a:r>
              <a:rPr lang="en-US" altLang="ja-JP" sz="650" dirty="0">
                <a:latin typeface="Meiryo UI" panose="020B0604030504040204" pitchFamily="50" charset="-128"/>
                <a:ea typeface="Meiryo UI" panose="020B0604030504040204" pitchFamily="50" charset="-128"/>
              </a:rPr>
              <a:t>10 GbE RJ-45(4</a:t>
            </a:r>
            <a:r>
              <a:rPr lang="ja-JP" altLang="en-US" sz="650" dirty="0">
                <a:latin typeface="Meiryo UI" panose="020B0604030504040204" pitchFamily="50" charset="-128"/>
                <a:ea typeface="Meiryo UI" panose="020B0604030504040204" pitchFamily="50" charset="-128"/>
              </a:rPr>
              <a:t>ポート</a:t>
            </a:r>
            <a:r>
              <a:rPr lang="en-US" altLang="ja-JP" sz="650" dirty="0">
                <a:latin typeface="Meiryo UI" panose="020B0604030504040204" pitchFamily="50" charset="-128"/>
                <a:ea typeface="Meiryo UI" panose="020B0604030504040204" pitchFamily="50" charset="-128"/>
              </a:rPr>
              <a:t>) </a:t>
            </a:r>
            <a:r>
              <a:rPr lang="ja-JP" altLang="en-US" sz="650" dirty="0">
                <a:latin typeface="Meiryo UI" panose="020B0604030504040204" pitchFamily="50" charset="-128"/>
                <a:ea typeface="Meiryo UI" panose="020B0604030504040204" pitchFamily="50" charset="-128"/>
              </a:rPr>
              <a:t>ネットワーク ドーター カードが付属しています。</a:t>
            </a:r>
            <a:endParaRPr lang="en-US" altLang="ja-JP" sz="650" dirty="0">
              <a:latin typeface="Meiryo UI" panose="020B0604030504040204" pitchFamily="50" charset="-128"/>
              <a:ea typeface="Meiryo UI" panose="020B0604030504040204" pitchFamily="50" charset="-128"/>
            </a:endParaRPr>
          </a:p>
          <a:p>
            <a:pPr marL="228600" indent="-228600">
              <a:buAutoNum type="alphaLcPeriod"/>
            </a:pPr>
            <a:r>
              <a:rPr lang="en-US" altLang="ja-JP" sz="650" dirty="0">
                <a:latin typeface="Meiryo UI" panose="020B0604030504040204" pitchFamily="50" charset="-128"/>
                <a:ea typeface="Meiryo UI" panose="020B0604030504040204" pitchFamily="50" charset="-128"/>
              </a:rPr>
              <a:t>DD VTL </a:t>
            </a:r>
            <a:r>
              <a:rPr lang="ja-JP" altLang="en-US" sz="650" dirty="0">
                <a:latin typeface="Meiryo UI" panose="020B0604030504040204" pitchFamily="50" charset="-128"/>
                <a:ea typeface="Meiryo UI" panose="020B0604030504040204" pitchFamily="50" charset="-128"/>
              </a:rPr>
              <a:t>に </a:t>
            </a:r>
            <a:r>
              <a:rPr lang="en-US" altLang="ja-JP" sz="650" dirty="0">
                <a:latin typeface="Meiryo UI" panose="020B0604030504040204" pitchFamily="50" charset="-128"/>
                <a:ea typeface="Meiryo UI" panose="020B0604030504040204" pitchFamily="50" charset="-128"/>
              </a:rPr>
              <a:t>FC </a:t>
            </a:r>
            <a:r>
              <a:rPr lang="ja-JP" altLang="en-US" sz="650" dirty="0">
                <a:latin typeface="Meiryo UI" panose="020B0604030504040204" pitchFamily="50" charset="-128"/>
                <a:ea typeface="Meiryo UI" panose="020B0604030504040204" pitchFamily="50" charset="-128"/>
              </a:rPr>
              <a:t>モジュールを使用するには、</a:t>
            </a:r>
            <a:r>
              <a:rPr lang="en-US" altLang="ja-JP" sz="650" dirty="0">
                <a:latin typeface="Meiryo UI" panose="020B0604030504040204" pitchFamily="50" charset="-128"/>
                <a:ea typeface="Meiryo UI" panose="020B0604030504040204" pitchFamily="50" charset="-128"/>
              </a:rPr>
              <a:t>24 GB </a:t>
            </a:r>
            <a:r>
              <a:rPr lang="ja-JP" altLang="en-US" sz="650" dirty="0">
                <a:latin typeface="Meiryo UI" panose="020B0604030504040204" pitchFamily="50" charset="-128"/>
                <a:ea typeface="Meiryo UI" panose="020B0604030504040204" pitchFamily="50" charset="-128"/>
              </a:rPr>
              <a:t>のメモリーが必要です。</a:t>
            </a:r>
            <a:endParaRPr lang="en-US" altLang="ja-JP" sz="650" dirty="0">
              <a:latin typeface="Meiryo UI" panose="020B0604030504040204" pitchFamily="50" charset="-128"/>
              <a:ea typeface="Meiryo UI" panose="020B0604030504040204" pitchFamily="50" charset="-128"/>
            </a:endParaRPr>
          </a:p>
          <a:p>
            <a:pPr marL="228600" indent="-228600">
              <a:buAutoNum type="alphaLcPeriod"/>
            </a:pPr>
            <a:r>
              <a:rPr lang="en-US" altLang="ja-JP" sz="650" dirty="0">
                <a:latin typeface="Meiryo UI" panose="020B0604030504040204" pitchFamily="50" charset="-128"/>
                <a:ea typeface="Meiryo UI" panose="020B0604030504040204" pitchFamily="50" charset="-128"/>
              </a:rPr>
              <a:t>16 TB </a:t>
            </a:r>
            <a:r>
              <a:rPr lang="ja-JP" altLang="en-US" sz="650" dirty="0">
                <a:latin typeface="Meiryo UI" panose="020B0604030504040204" pitchFamily="50" charset="-128"/>
                <a:ea typeface="Meiryo UI" panose="020B0604030504040204" pitchFamily="50" charset="-128"/>
              </a:rPr>
              <a:t>のシステムが、</a:t>
            </a:r>
            <a:r>
              <a:rPr lang="en-US" altLang="ja-JP" sz="650" dirty="0">
                <a:latin typeface="Meiryo UI" panose="020B0604030504040204" pitchFamily="50" charset="-128"/>
                <a:ea typeface="Meiryo UI" panose="020B0604030504040204" pitchFamily="50" charset="-128"/>
              </a:rPr>
              <a:t>FC </a:t>
            </a:r>
            <a:r>
              <a:rPr lang="ja-JP" altLang="en-US" sz="650" dirty="0">
                <a:latin typeface="Meiryo UI" panose="020B0604030504040204" pitchFamily="50" charset="-128"/>
                <a:ea typeface="Meiryo UI" panose="020B0604030504040204" pitchFamily="50" charset="-128"/>
              </a:rPr>
              <a:t>モジュールを搭載した </a:t>
            </a:r>
            <a:r>
              <a:rPr lang="en-US" altLang="ja-JP" sz="650" dirty="0">
                <a:latin typeface="Meiryo UI" panose="020B0604030504040204" pitchFamily="50" charset="-128"/>
                <a:ea typeface="Meiryo UI" panose="020B0604030504040204" pitchFamily="50" charset="-128"/>
              </a:rPr>
              <a:t>4 TB </a:t>
            </a:r>
            <a:r>
              <a:rPr lang="ja-JP" altLang="en-US" sz="650" dirty="0">
                <a:latin typeface="Meiryo UI" panose="020B0604030504040204" pitchFamily="50" charset="-128"/>
                <a:ea typeface="Meiryo UI" panose="020B0604030504040204" pitchFamily="50" charset="-128"/>
              </a:rPr>
              <a:t>のシステムを後で </a:t>
            </a:r>
            <a:r>
              <a:rPr lang="en-US" altLang="ja-JP" sz="650" dirty="0">
                <a:latin typeface="Meiryo UI" panose="020B0604030504040204" pitchFamily="50" charset="-128"/>
                <a:ea typeface="Meiryo UI" panose="020B0604030504040204" pitchFamily="50" charset="-128"/>
              </a:rPr>
              <a:t>16 TB </a:t>
            </a:r>
            <a:r>
              <a:rPr lang="ja-JP" altLang="en-US" sz="650" dirty="0">
                <a:latin typeface="Meiryo UI" panose="020B0604030504040204" pitchFamily="50" charset="-128"/>
                <a:ea typeface="Meiryo UI" panose="020B0604030504040204" pitchFamily="50" charset="-128"/>
              </a:rPr>
              <a:t>にアップグレードした場合、搭載するメモリーは </a:t>
            </a:r>
            <a:r>
              <a:rPr lang="en-US" altLang="ja-JP" sz="650" dirty="0">
                <a:latin typeface="Meiryo UI" panose="020B0604030504040204" pitchFamily="50" charset="-128"/>
                <a:ea typeface="Meiryo UI" panose="020B0604030504040204" pitchFamily="50" charset="-128"/>
              </a:rPr>
              <a:t>56 GB </a:t>
            </a:r>
            <a:r>
              <a:rPr lang="ja-JP" altLang="en-US" sz="650" dirty="0">
                <a:latin typeface="Meiryo UI" panose="020B0604030504040204" pitchFamily="50" charset="-128"/>
                <a:ea typeface="Meiryo UI" panose="020B0604030504040204" pitchFamily="50" charset="-128"/>
              </a:rPr>
              <a:t>になります。 </a:t>
            </a:r>
            <a:endParaRPr lang="en-US" altLang="ja-JP" sz="650" dirty="0">
              <a:latin typeface="Meiryo UI" panose="020B0604030504040204" pitchFamily="50" charset="-128"/>
              <a:ea typeface="Meiryo UI" panose="020B0604030504040204" pitchFamily="50" charset="-128"/>
            </a:endParaRPr>
          </a:p>
          <a:p>
            <a:pPr marL="228600" indent="-228600">
              <a:buAutoNum type="alphaLcPeriod"/>
            </a:pPr>
            <a:r>
              <a:rPr lang="ja-JP" altLang="en-US" sz="650" dirty="0">
                <a:latin typeface="Meiryo UI" panose="020B0604030504040204" pitchFamily="50" charset="-128"/>
                <a:ea typeface="Meiryo UI" panose="020B0604030504040204" pitchFamily="50" charset="-128"/>
              </a:rPr>
              <a:t>内蔵物理ディスクは </a:t>
            </a:r>
            <a:r>
              <a:rPr lang="en-US" altLang="ja-JP" sz="650" dirty="0">
                <a:latin typeface="Meiryo UI" panose="020B0604030504040204" pitchFamily="50" charset="-128"/>
                <a:ea typeface="Meiryo UI" panose="020B0604030504040204" pitchFamily="50" charset="-128"/>
              </a:rPr>
              <a:t>RAID6 </a:t>
            </a:r>
            <a:r>
              <a:rPr lang="ja-JP" altLang="en-US" sz="650" dirty="0">
                <a:latin typeface="Meiryo UI" panose="020B0604030504040204" pitchFamily="50" charset="-128"/>
                <a:ea typeface="Meiryo UI" panose="020B0604030504040204" pitchFamily="50" charset="-128"/>
              </a:rPr>
              <a:t>構成で構成されています。</a:t>
            </a:r>
            <a:r>
              <a:rPr lang="en-US" altLang="ja-JP" sz="650" dirty="0">
                <a:latin typeface="Meiryo UI" panose="020B0604030504040204" pitchFamily="50" charset="-128"/>
                <a:ea typeface="Meiryo UI" panose="020B0604030504040204" pitchFamily="50" charset="-128"/>
              </a:rPr>
              <a:t>RAID6 </a:t>
            </a:r>
            <a:r>
              <a:rPr lang="ja-JP" altLang="en-US" sz="650" dirty="0">
                <a:latin typeface="Meiryo UI" panose="020B0604030504040204" pitchFamily="50" charset="-128"/>
                <a:ea typeface="Meiryo UI" panose="020B0604030504040204" pitchFamily="50" charset="-128"/>
              </a:rPr>
              <a:t>では、システムは、</a:t>
            </a:r>
            <a:r>
              <a:rPr lang="en-US" altLang="ja-JP" sz="650" dirty="0">
                <a:latin typeface="Meiryo UI" panose="020B0604030504040204" pitchFamily="50" charset="-128"/>
                <a:ea typeface="Meiryo UI" panose="020B0604030504040204" pitchFamily="50" charset="-128"/>
              </a:rPr>
              <a:t>2 </a:t>
            </a:r>
            <a:r>
              <a:rPr lang="ja-JP" altLang="en-US" sz="650" dirty="0">
                <a:latin typeface="Meiryo UI" panose="020B0604030504040204" pitchFamily="50" charset="-128"/>
                <a:ea typeface="Meiryo UI" panose="020B0604030504040204" pitchFamily="50" charset="-128"/>
              </a:rPr>
              <a:t>台のハード ディスク ドライブの同時障害か、または </a:t>
            </a:r>
            <a:r>
              <a:rPr lang="en-US" altLang="ja-JP" sz="650" dirty="0">
                <a:latin typeface="Meiryo UI" panose="020B0604030504040204" pitchFamily="50" charset="-128"/>
                <a:ea typeface="Meiryo UI" panose="020B0604030504040204" pitchFamily="50" charset="-128"/>
              </a:rPr>
              <a:t>1 </a:t>
            </a:r>
            <a:r>
              <a:rPr lang="ja-JP" altLang="en-US" sz="650" dirty="0">
                <a:latin typeface="Meiryo UI" panose="020B0604030504040204" pitchFamily="50" charset="-128"/>
                <a:ea typeface="Meiryo UI" panose="020B0604030504040204" pitchFamily="50" charset="-128"/>
              </a:rPr>
              <a:t>台のハー ド ディスク ドライブでドライブの交換操作を行った後の再構築中に発生した、別の </a:t>
            </a:r>
            <a:r>
              <a:rPr lang="en-US" altLang="ja-JP" sz="650" dirty="0">
                <a:latin typeface="Meiryo UI" panose="020B0604030504040204" pitchFamily="50" charset="-128"/>
                <a:ea typeface="Meiryo UI" panose="020B0604030504040204" pitchFamily="50" charset="-128"/>
              </a:rPr>
              <a:t>1 </a:t>
            </a:r>
            <a:r>
              <a:rPr lang="ja-JP" altLang="en-US" sz="650" dirty="0">
                <a:latin typeface="Meiryo UI" panose="020B0604030504040204" pitchFamily="50" charset="-128"/>
                <a:ea typeface="Meiryo UI" panose="020B0604030504040204" pitchFamily="50" charset="-128"/>
              </a:rPr>
              <a:t>台のハード ディスク ドライブの障害に耐えることができます。</a:t>
            </a:r>
            <a:endParaRPr lang="en-US" altLang="ja-JP" sz="650" dirty="0">
              <a:latin typeface="Meiryo UI" panose="020B0604030504040204" pitchFamily="50" charset="-128"/>
              <a:ea typeface="Meiryo UI" panose="020B0604030504040204" pitchFamily="50" charset="-128"/>
            </a:endParaRPr>
          </a:p>
          <a:p>
            <a:pPr marL="228600" indent="-228600">
              <a:buAutoNum type="alphaLcPeriod"/>
            </a:pPr>
            <a:r>
              <a:rPr lang="ja-JP" altLang="en-US" sz="650" dirty="0">
                <a:latin typeface="Meiryo UI" panose="020B0604030504040204" pitchFamily="50" charset="-128"/>
                <a:ea typeface="Meiryo UI" panose="020B0604030504040204" pitchFamily="50" charset="-128"/>
              </a:rPr>
              <a:t>ディスクを交換した後に新しいディスクの再構築操作が完了するまで </a:t>
            </a:r>
            <a:r>
              <a:rPr lang="en-US" altLang="ja-JP" sz="650" dirty="0">
                <a:latin typeface="Meiryo UI" panose="020B0604030504040204" pitchFamily="50" charset="-128"/>
                <a:ea typeface="Meiryo UI" panose="020B0604030504040204" pitchFamily="50" charset="-128"/>
              </a:rPr>
              <a:t>18 </a:t>
            </a:r>
            <a:r>
              <a:rPr lang="ja-JP" altLang="en-US" sz="650" dirty="0">
                <a:latin typeface="Meiryo UI" panose="020B0604030504040204" pitchFamily="50" charset="-128"/>
                <a:ea typeface="Meiryo UI" panose="020B0604030504040204" pitchFamily="50" charset="-128"/>
              </a:rPr>
              <a:t>時間程かかりますが、システムのアクティビティの量に応じて大幅に長くかか る場合があります。</a:t>
            </a:r>
            <a:endParaRPr lang="en-US" altLang="ja-JP" sz="650" dirty="0">
              <a:latin typeface="Meiryo UI" panose="020B0604030504040204" pitchFamily="50" charset="-128"/>
              <a:ea typeface="Meiryo UI" panose="020B0604030504040204" pitchFamily="50" charset="-128"/>
            </a:endParaRPr>
          </a:p>
          <a:p>
            <a:pPr marL="228600" indent="-228600">
              <a:buAutoNum type="alphaLcPeriod"/>
            </a:pPr>
            <a:r>
              <a:rPr lang="en-US" altLang="ja-JP" sz="650" dirty="0">
                <a:latin typeface="Meiryo UI" panose="020B0604030504040204" pitchFamily="50" charset="-128"/>
                <a:ea typeface="Meiryo UI" panose="020B0604030504040204" pitchFamily="50" charset="-128"/>
              </a:rPr>
              <a:t> </a:t>
            </a:r>
            <a:r>
              <a:rPr lang="ja-JP" altLang="en-US" sz="650" dirty="0">
                <a:latin typeface="Meiryo UI" panose="020B0604030504040204" pitchFamily="50" charset="-128"/>
                <a:ea typeface="Meiryo UI" panose="020B0604030504040204" pitchFamily="50" charset="-128"/>
              </a:rPr>
              <a:t>このシステムでは、必要なファイル システムのオーバーヘッドが補われるため、報告される有効容量は指定した有効容量に一致します。</a:t>
            </a:r>
            <a:endParaRPr lang="en-US" altLang="ja-JP" sz="650" dirty="0">
              <a:latin typeface="Meiryo UI" panose="020B0604030504040204" pitchFamily="50" charset="-128"/>
              <a:ea typeface="Meiryo UI" panose="020B0604030504040204" pitchFamily="50" charset="-128"/>
            </a:endParaRPr>
          </a:p>
          <a:p>
            <a:pPr lvl="1"/>
            <a:r>
              <a:rPr lang="en-US" altLang="ja-JP" sz="650" dirty="0">
                <a:latin typeface="Meiryo UI" panose="020B0604030504040204" pitchFamily="50" charset="-128"/>
                <a:ea typeface="Meiryo UI" panose="020B0604030504040204" pitchFamily="50" charset="-128"/>
              </a:rPr>
              <a:t>Note:</a:t>
            </a:r>
          </a:p>
          <a:p>
            <a:pPr marL="628650" lvl="1" indent="-171450">
              <a:buFont typeface="Wingdings" panose="05000000000000000000" pitchFamily="2" charset="2"/>
              <a:buChar char="ü"/>
            </a:pPr>
            <a:r>
              <a:rPr lang="en-US" altLang="ja-JP" sz="650" dirty="0">
                <a:latin typeface="Meiryo UI" panose="020B0604030504040204" pitchFamily="50" charset="-128"/>
                <a:ea typeface="Meiryo UI" panose="020B0604030504040204" pitchFamily="50" charset="-128"/>
              </a:rPr>
              <a:t>DD OS </a:t>
            </a:r>
            <a:r>
              <a:rPr lang="ja-JP" altLang="en-US" sz="650" dirty="0">
                <a:latin typeface="Meiryo UI" panose="020B0604030504040204" pitchFamily="50" charset="-128"/>
                <a:ea typeface="Meiryo UI" panose="020B0604030504040204" pitchFamily="50" charset="-128"/>
              </a:rPr>
              <a:t>は、次の表に示されているよりも少ないストレージとメモリをレポートすることがあります。レポ ートされないリソースは、システムの内部プロセスのために使用されています。</a:t>
            </a:r>
            <a:endParaRPr lang="en-US" altLang="ja-JP" sz="650" dirty="0">
              <a:latin typeface="Meiryo UI" panose="020B0604030504040204" pitchFamily="50" charset="-128"/>
              <a:ea typeface="Meiryo UI" panose="020B0604030504040204" pitchFamily="50" charset="-128"/>
            </a:endParaRPr>
          </a:p>
          <a:p>
            <a:pPr marL="628650" lvl="1" indent="-171450">
              <a:buFont typeface="Wingdings" panose="05000000000000000000" pitchFamily="2" charset="2"/>
              <a:buChar char="ü"/>
            </a:pPr>
            <a:r>
              <a:rPr lang="en-US" altLang="ja-JP" sz="650" dirty="0">
                <a:latin typeface="Meiryo UI" panose="020B0604030504040204" pitchFamily="50" charset="-128"/>
                <a:ea typeface="Meiryo UI" panose="020B0604030504040204" pitchFamily="50" charset="-128"/>
              </a:rPr>
              <a:t>(※)</a:t>
            </a:r>
            <a:r>
              <a:rPr lang="ja-JP" altLang="en-US" sz="650" dirty="0">
                <a:latin typeface="Meiryo UI" panose="020B0604030504040204" pitchFamily="50" charset="-128"/>
                <a:ea typeface="Meiryo UI" panose="020B0604030504040204" pitchFamily="50" charset="-128"/>
              </a:rPr>
              <a:t> </a:t>
            </a:r>
            <a:r>
              <a:rPr lang="en-US" altLang="ja-JP" sz="650" dirty="0">
                <a:latin typeface="Meiryo UI" panose="020B0604030504040204" pitchFamily="50" charset="-128"/>
                <a:ea typeface="Meiryo UI" panose="020B0604030504040204" pitchFamily="50" charset="-128"/>
              </a:rPr>
              <a:t>FC-HBA</a:t>
            </a:r>
            <a:r>
              <a:rPr lang="ja-JP" altLang="en-US" sz="650" dirty="0">
                <a:latin typeface="Meiryo UI" panose="020B0604030504040204" pitchFamily="50" charset="-128"/>
                <a:ea typeface="Meiryo UI" panose="020B0604030504040204" pitchFamily="50" charset="-128"/>
              </a:rPr>
              <a:t>増設時は有償オプションで</a:t>
            </a:r>
            <a:r>
              <a:rPr lang="en-US" altLang="ja-JP" sz="650" dirty="0">
                <a:latin typeface="Meiryo UI" panose="020B0604030504040204" pitchFamily="50" charset="-128"/>
                <a:ea typeface="Meiryo UI" panose="020B0604030504040204" pitchFamily="50" charset="-128"/>
              </a:rPr>
              <a:t>+8GB</a:t>
            </a:r>
            <a:r>
              <a:rPr lang="ja-JP" altLang="en-US" sz="650" dirty="0">
                <a:latin typeface="Meiryo UI" panose="020B0604030504040204" pitchFamily="50" charset="-128"/>
                <a:ea typeface="Meiryo UI" panose="020B0604030504040204" pitchFamily="50" charset="-128"/>
              </a:rPr>
              <a:t>となり合計</a:t>
            </a:r>
            <a:r>
              <a:rPr lang="en-US" altLang="ja-JP" sz="650" dirty="0">
                <a:latin typeface="Meiryo UI" panose="020B0604030504040204" pitchFamily="50" charset="-128"/>
                <a:ea typeface="Meiryo UI" panose="020B0604030504040204" pitchFamily="50" charset="-128"/>
              </a:rPr>
              <a:t>24GB</a:t>
            </a:r>
            <a:endParaRPr lang="ja-JP" altLang="en-US" sz="65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4654563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774726-E77E-49BA-8C0E-1CDF144E5D53}"/>
              </a:ext>
            </a:extLst>
          </p:cNvPr>
          <p:cNvSpPr>
            <a:spLocks noGrp="1"/>
          </p:cNvSpPr>
          <p:nvPr>
            <p:ph type="title"/>
          </p:nvPr>
        </p:nvSpPr>
        <p:spPr/>
        <p:txBody>
          <a:bodyPr/>
          <a:lstStyle/>
          <a:p>
            <a:r>
              <a:rPr lang="ja-JP" altLang="en-US" sz="2800" dirty="0">
                <a:latin typeface="Arial" panose="020B0604020202020204" pitchFamily="34" charset="0"/>
                <a:ea typeface="Meiryo UI" panose="020B0604030504040204" pitchFamily="50" charset="-128"/>
              </a:rPr>
              <a:t>ご注意事項 </a:t>
            </a:r>
            <a:endParaRPr kumimoji="1" lang="ja-JP" altLang="en-US" dirty="0"/>
          </a:p>
        </p:txBody>
      </p:sp>
      <p:sp>
        <p:nvSpPr>
          <p:cNvPr id="9" name="コンテンツ プレースホルダー 4">
            <a:extLst>
              <a:ext uri="{FF2B5EF4-FFF2-40B4-BE49-F238E27FC236}">
                <a16:creationId xmlns:a16="http://schemas.microsoft.com/office/drawing/2014/main" id="{749B20B8-8662-4689-A57A-0F5308E34F3D}"/>
              </a:ext>
            </a:extLst>
          </p:cNvPr>
          <p:cNvSpPr txBox="1">
            <a:spLocks/>
          </p:cNvSpPr>
          <p:nvPr/>
        </p:nvSpPr>
        <p:spPr>
          <a:xfrm>
            <a:off x="511278" y="1453093"/>
            <a:ext cx="11392309" cy="4256615"/>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800"/>
              </a:spcBef>
            </a:pPr>
            <a:r>
              <a:rPr lang="ja-JP" altLang="en-US" sz="1867" dirty="0">
                <a:latin typeface="Meiryo UI" panose="020B0604030504040204" pitchFamily="50" charset="-128"/>
                <a:ea typeface="Meiryo UI" panose="020B0604030504040204" pitchFamily="50" charset="-128"/>
              </a:rPr>
              <a:t>本資料の内容は予告なく変更・更新することがあります。</a:t>
            </a:r>
          </a:p>
          <a:p>
            <a:pPr>
              <a:spcBef>
                <a:spcPts val="800"/>
              </a:spcBef>
            </a:pPr>
            <a:r>
              <a:rPr lang="ja-JP" altLang="en-US" sz="1867" dirty="0">
                <a:latin typeface="Meiryo UI" panose="020B0604030504040204" pitchFamily="50" charset="-128"/>
                <a:ea typeface="Meiryo UI" panose="020B0604030504040204" pitchFamily="50" charset="-128"/>
              </a:rPr>
              <a:t>本資料の内容についてできる限り正確を期すよう努めておりますが、いかなる明示または暗黙の保証も責任も負いかね　　ます。本資料の情報は、使用先の責任において活用される情報であることを、あらかじめご了承ください。</a:t>
            </a:r>
            <a:endParaRPr lang="en-US" altLang="ja-JP" sz="1867" dirty="0">
              <a:latin typeface="Meiryo UI" panose="020B0604030504040204" pitchFamily="50" charset="-128"/>
              <a:ea typeface="Meiryo UI" panose="020B0604030504040204" pitchFamily="50" charset="-128"/>
            </a:endParaRPr>
          </a:p>
          <a:p>
            <a:r>
              <a:rPr lang="ja-JP" altLang="en-US" sz="1867" dirty="0">
                <a:latin typeface="Meiryo UI" panose="020B0604030504040204" pitchFamily="50" charset="-128"/>
                <a:ea typeface="Meiryo UI" panose="020B0604030504040204" pitchFamily="50" charset="-128"/>
              </a:rPr>
              <a:t>本資料は厳密に全ての制限、制約、条件、機能を網羅しておりません。</a:t>
            </a:r>
            <a:br>
              <a:rPr lang="en-US" altLang="ja-JP" sz="1867" dirty="0">
                <a:latin typeface="Meiryo UI" panose="020B0604030504040204" pitchFamily="50" charset="-128"/>
                <a:ea typeface="Meiryo UI" panose="020B0604030504040204" pitchFamily="50" charset="-128"/>
              </a:rPr>
            </a:br>
            <a:r>
              <a:rPr lang="ja-JP" altLang="en-US" sz="1867" dirty="0">
                <a:latin typeface="Meiryo UI" panose="020B0604030504040204" pitchFamily="50" charset="-128"/>
                <a:ea typeface="Meiryo UI" panose="020B0604030504040204" pitchFamily="50" charset="-128"/>
              </a:rPr>
              <a:t>これらの情報は</a:t>
            </a:r>
            <a:r>
              <a:rPr lang="en-US" altLang="ja-JP" sz="1867" dirty="0">
                <a:latin typeface="Meiryo UI" panose="020B0604030504040204" pitchFamily="50" charset="-128"/>
                <a:ea typeface="Meiryo UI" panose="020B0604030504040204" pitchFamily="50" charset="-128"/>
              </a:rPr>
              <a:t>https://www.dell.com/support/</a:t>
            </a:r>
            <a:r>
              <a:rPr lang="ja-JP" altLang="en-US" sz="1867" dirty="0">
                <a:latin typeface="Meiryo UI" panose="020B0604030504040204" pitchFamily="50" charset="-128"/>
                <a:ea typeface="Meiryo UI" panose="020B0604030504040204" pitchFamily="50" charset="-128"/>
              </a:rPr>
              <a:t>の各種ドキュメントを参照ください。</a:t>
            </a:r>
          </a:p>
          <a:p>
            <a:pPr>
              <a:spcBef>
                <a:spcPts val="800"/>
              </a:spcBef>
            </a:pPr>
            <a:r>
              <a:rPr lang="ja-JP" altLang="en-US" sz="1867" dirty="0">
                <a:latin typeface="Meiryo UI" panose="020B0604030504040204" pitchFamily="50" charset="-128"/>
                <a:ea typeface="Meiryo UI" panose="020B0604030504040204" pitchFamily="50" charset="-128"/>
              </a:rPr>
              <a:t>本資料に記載された製品の仕様ならびに動作に関しては、</a:t>
            </a:r>
            <a:r>
              <a:rPr lang="en-US" altLang="ja-JP" sz="1867" dirty="0">
                <a:latin typeface="Meiryo UI" panose="020B0604030504040204" pitchFamily="50" charset="-128"/>
                <a:ea typeface="Meiryo UI" panose="020B0604030504040204" pitchFamily="50" charset="-128"/>
              </a:rPr>
              <a:t>Dell Technologies</a:t>
            </a:r>
            <a:r>
              <a:rPr lang="ja-JP" altLang="en-US" sz="1867" dirty="0">
                <a:latin typeface="Meiryo UI" panose="020B0604030504040204" pitchFamily="50" charset="-128"/>
                <a:ea typeface="Meiryo UI" panose="020B0604030504040204" pitchFamily="50" charset="-128"/>
              </a:rPr>
              <a:t>や関連各社ともにこれらを予告なく改変する場合があります。他のメディア機関、及び競合各社等に無断で転載する事はご遠慮ください。</a:t>
            </a:r>
          </a:p>
          <a:p>
            <a:pPr>
              <a:spcBef>
                <a:spcPts val="800"/>
              </a:spcBef>
            </a:pPr>
            <a:r>
              <a:rPr lang="ja-JP" altLang="en-US" sz="1867" dirty="0">
                <a:latin typeface="Meiryo UI" panose="020B0604030504040204" pitchFamily="50" charset="-128"/>
                <a:ea typeface="Meiryo UI" panose="020B0604030504040204" pitchFamily="50" charset="-128"/>
              </a:rPr>
              <a:t>本資料の著作権はデル・テクノロジーズ株式会社にあります。</a:t>
            </a:r>
          </a:p>
          <a:p>
            <a:pPr>
              <a:spcBef>
                <a:spcPts val="800"/>
              </a:spcBef>
            </a:pPr>
            <a:r>
              <a:rPr lang="ja-JP" altLang="en-US" sz="1867" dirty="0">
                <a:latin typeface="Meiryo UI" panose="020B0604030504040204" pitchFamily="50" charset="-128"/>
                <a:ea typeface="Meiryo UI" panose="020B0604030504040204" pitchFamily="50" charset="-128"/>
              </a:rPr>
              <a:t>なお、本文中にある製品名は各社の商標または登録商標</a:t>
            </a:r>
            <a:r>
              <a:rPr lang="ja-JP" altLang="en-US" sz="1867" dirty="0">
                <a:latin typeface="Arial" panose="020B0604020202020204" pitchFamily="34" charset="0"/>
                <a:ea typeface="Meiryo UI" panose="020B0604030504040204" pitchFamily="50" charset="-128"/>
              </a:rPr>
              <a:t>です。</a:t>
            </a:r>
            <a:endParaRPr lang="ja-JP" altLang="en-US" sz="2667" dirty="0">
              <a:latin typeface="Arial" panose="020B0604020202020204" pitchFamily="34" charset="0"/>
              <a:ea typeface="Meiryo UI" panose="020B0604030504040204" pitchFamily="50" charset="-128"/>
            </a:endParaRPr>
          </a:p>
        </p:txBody>
      </p:sp>
    </p:spTree>
    <p:extLst>
      <p:ext uri="{BB962C8B-B14F-4D97-AF65-F5344CB8AC3E}">
        <p14:creationId xmlns:p14="http://schemas.microsoft.com/office/powerpoint/2010/main" val="2589775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A575E-E3B3-4EDF-BF85-1496FE16F70F}"/>
              </a:ext>
            </a:extLst>
          </p:cNvPr>
          <p:cNvSpPr>
            <a:spLocks noGrp="1"/>
          </p:cNvSpPr>
          <p:nvPr>
            <p:ph type="title"/>
          </p:nvPr>
        </p:nvSpPr>
        <p:spPr>
          <a:xfrm>
            <a:off x="381000" y="304800"/>
            <a:ext cx="11430000" cy="387798"/>
          </a:xfrm>
        </p:spPr>
        <p:txBody>
          <a:bodyPr/>
          <a:lstStyle/>
          <a:p>
            <a:r>
              <a:rPr lang="en-US" altLang="ja-JP" sz="2800" b="0" i="0" u="none" strike="noStrike" cap="none" dirty="0">
                <a:solidFill>
                  <a:schemeClr val="bg1"/>
                </a:solidFill>
                <a:uFillTx/>
                <a:latin typeface="Meiryo UI" panose="020B0604030504040204" pitchFamily="50" charset="-128"/>
                <a:ea typeface="Meiryo UI" panose="020B0604030504040204" pitchFamily="50" charset="-128"/>
              </a:rPr>
              <a:t>DD3300</a:t>
            </a:r>
            <a:r>
              <a:rPr lang="ja-JP" altLang="en-US" sz="2800" dirty="0">
                <a:solidFill>
                  <a:schemeClr val="bg1"/>
                </a:solidFill>
                <a:latin typeface="Meiryo UI" panose="020B0604030504040204" pitchFamily="50" charset="-128"/>
                <a:ea typeface="Meiryo UI" panose="020B0604030504040204" pitchFamily="50" charset="-128"/>
              </a:rPr>
              <a:t> </a:t>
            </a:r>
            <a:r>
              <a:rPr lang="en-US" altLang="ja-JP" sz="2800" dirty="0">
                <a:solidFill>
                  <a:schemeClr val="bg1"/>
                </a:solidFill>
                <a:latin typeface="Meiryo UI" panose="020B0604030504040204" pitchFamily="50" charset="-128"/>
                <a:ea typeface="Meiryo UI" panose="020B0604030504040204" pitchFamily="50" charset="-128"/>
              </a:rPr>
              <a:t>- </a:t>
            </a:r>
            <a:r>
              <a:rPr lang="ja-JP" altLang="en-US" sz="2800" dirty="0">
                <a:solidFill>
                  <a:schemeClr val="bg1"/>
                </a:solidFill>
                <a:latin typeface="Arial" panose="020B0604020202020204" pitchFamily="34" charset="0"/>
                <a:ea typeface="Meiryo UI" panose="020B0604030504040204" pitchFamily="50" charset="-128"/>
              </a:rPr>
              <a:t>正面および背面図</a:t>
            </a:r>
            <a:endParaRPr kumimoji="1" lang="ja-JP" altLang="en-US" dirty="0"/>
          </a:p>
        </p:txBody>
      </p:sp>
      <p:pic>
        <p:nvPicPr>
          <p:cNvPr id="3" name="図 2">
            <a:extLst>
              <a:ext uri="{FF2B5EF4-FFF2-40B4-BE49-F238E27FC236}">
                <a16:creationId xmlns:a16="http://schemas.microsoft.com/office/drawing/2014/main" id="{85C2FF08-9262-47AD-9ECA-5ED56B527929}"/>
              </a:ext>
            </a:extLst>
          </p:cNvPr>
          <p:cNvPicPr>
            <a:picLocks noChangeAspect="1"/>
          </p:cNvPicPr>
          <p:nvPr/>
        </p:nvPicPr>
        <p:blipFill>
          <a:blip r:embed="rId3"/>
          <a:stretch>
            <a:fillRect/>
          </a:stretch>
        </p:blipFill>
        <p:spPr>
          <a:xfrm>
            <a:off x="430631" y="870753"/>
            <a:ext cx="6813471" cy="2457000"/>
          </a:xfrm>
          <a:prstGeom prst="rect">
            <a:avLst/>
          </a:prstGeom>
        </p:spPr>
      </p:pic>
      <p:sp>
        <p:nvSpPr>
          <p:cNvPr id="4" name="テキスト ボックス 3">
            <a:extLst>
              <a:ext uri="{FF2B5EF4-FFF2-40B4-BE49-F238E27FC236}">
                <a16:creationId xmlns:a16="http://schemas.microsoft.com/office/drawing/2014/main" id="{98162E31-A483-44CC-B455-0261C926B02F}"/>
              </a:ext>
            </a:extLst>
          </p:cNvPr>
          <p:cNvSpPr txBox="1"/>
          <p:nvPr/>
        </p:nvSpPr>
        <p:spPr>
          <a:xfrm>
            <a:off x="7349028" y="1636277"/>
            <a:ext cx="4798125" cy="912814"/>
          </a:xfrm>
          <a:prstGeom prst="rect">
            <a:avLst/>
          </a:prstGeom>
          <a:noFill/>
        </p:spPr>
        <p:txBody>
          <a:bodyPr wrap="square" rtlCol="0">
            <a:spAutoFit/>
          </a:bodyPr>
          <a:lstStyle/>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1: </a:t>
            </a:r>
            <a:r>
              <a:rPr lang="ja-JP" altLang="en-US" sz="1333" dirty="0">
                <a:solidFill>
                  <a:srgbClr val="000000"/>
                </a:solidFill>
                <a:latin typeface="Arial" panose="020B0604020202020204" pitchFamily="34" charset="0"/>
                <a:ea typeface="Meiryo UI" panose="020B0604030504040204" pitchFamily="50" charset="-128"/>
              </a:rPr>
              <a:t>左コントロールパネル</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2: 3.5</a:t>
            </a:r>
            <a:r>
              <a:rPr lang="ja-JP" altLang="en-US" sz="1333" dirty="0">
                <a:solidFill>
                  <a:srgbClr val="000000"/>
                </a:solidFill>
                <a:latin typeface="Arial" panose="020B0604020202020204" pitchFamily="34" charset="0"/>
                <a:ea typeface="Meiryo UI" panose="020B0604030504040204" pitchFamily="50" charset="-128"/>
              </a:rPr>
              <a:t>インチ ディスクドライブ</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3: </a:t>
            </a:r>
            <a:r>
              <a:rPr lang="ja-JP" altLang="en-US" sz="1333" dirty="0">
                <a:solidFill>
                  <a:srgbClr val="000000"/>
                </a:solidFill>
                <a:latin typeface="Arial" panose="020B0604020202020204" pitchFamily="34" charset="0"/>
                <a:ea typeface="Meiryo UI" panose="020B0604030504040204" pitchFamily="50" charset="-128"/>
              </a:rPr>
              <a:t>右コントロールパネル</a:t>
            </a:r>
            <a:r>
              <a:rPr lang="en-US" altLang="ja-JP" sz="1333" dirty="0">
                <a:solidFill>
                  <a:srgbClr val="000000"/>
                </a:solidFill>
                <a:latin typeface="Arial" panose="020B0604020202020204" pitchFamily="34" charset="0"/>
                <a:ea typeface="Meiryo UI" panose="020B0604030504040204" pitchFamily="50" charset="-128"/>
              </a:rPr>
              <a:t>(</a:t>
            </a:r>
            <a:r>
              <a:rPr lang="ja-JP" altLang="en-US" sz="1333" dirty="0">
                <a:solidFill>
                  <a:srgbClr val="000000"/>
                </a:solidFill>
                <a:latin typeface="Arial" panose="020B0604020202020204" pitchFamily="34" charset="0"/>
                <a:ea typeface="Meiryo UI" panose="020B0604030504040204" pitchFamily="50" charset="-128"/>
              </a:rPr>
              <a:t>上部 緑色ボタンが電源ボタン</a:t>
            </a:r>
            <a:r>
              <a:rPr lang="en-US" altLang="ja-JP" sz="1333" dirty="0">
                <a:solidFill>
                  <a:srgbClr val="000000"/>
                </a:solidFill>
                <a:latin typeface="Arial" panose="020B0604020202020204" pitchFamily="34" charset="0"/>
                <a:ea typeface="Meiryo UI" panose="020B0604030504040204" pitchFamily="50" charset="-128"/>
              </a:rPr>
              <a:t>)</a:t>
            </a: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4: </a:t>
            </a:r>
            <a:r>
              <a:rPr lang="ja-JP" altLang="en-US" sz="1333" dirty="0">
                <a:solidFill>
                  <a:srgbClr val="000000"/>
                </a:solidFill>
                <a:latin typeface="Arial" panose="020B0604020202020204" pitchFamily="34" charset="0"/>
                <a:ea typeface="Meiryo UI" panose="020B0604030504040204" pitchFamily="50" charset="-128"/>
              </a:rPr>
              <a:t>サービスタグ</a:t>
            </a:r>
          </a:p>
        </p:txBody>
      </p:sp>
      <p:sp>
        <p:nvSpPr>
          <p:cNvPr id="5" name="テキスト ボックス 4">
            <a:extLst>
              <a:ext uri="{FF2B5EF4-FFF2-40B4-BE49-F238E27FC236}">
                <a16:creationId xmlns:a16="http://schemas.microsoft.com/office/drawing/2014/main" id="{1E069E50-10E9-4AC1-848A-8F31F1888B11}"/>
              </a:ext>
            </a:extLst>
          </p:cNvPr>
          <p:cNvSpPr txBox="1"/>
          <p:nvPr/>
        </p:nvSpPr>
        <p:spPr>
          <a:xfrm>
            <a:off x="7344482" y="3264369"/>
            <a:ext cx="4847519" cy="2923108"/>
          </a:xfrm>
          <a:prstGeom prst="rect">
            <a:avLst/>
          </a:prstGeom>
          <a:noFill/>
        </p:spPr>
        <p:txBody>
          <a:bodyPr wrap="square" rtlCol="0">
            <a:spAutoFit/>
          </a:bodyPr>
          <a:lstStyle/>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1: </a:t>
            </a:r>
            <a:r>
              <a:rPr lang="ja-JP" altLang="en-US" sz="1333" dirty="0">
                <a:solidFill>
                  <a:srgbClr val="000000"/>
                </a:solidFill>
                <a:latin typeface="Arial" panose="020B0604020202020204" pitchFamily="34" charset="0"/>
                <a:ea typeface="Meiryo UI" panose="020B0604030504040204" pitchFamily="50" charset="-128"/>
              </a:rPr>
              <a:t>フルハイト</a:t>
            </a:r>
            <a:r>
              <a:rPr lang="en-US" altLang="ja-JP" sz="1333" dirty="0" err="1">
                <a:solidFill>
                  <a:srgbClr val="000000"/>
                </a:solidFill>
                <a:latin typeface="Arial" panose="020B0604020202020204" pitchFamily="34" charset="0"/>
                <a:ea typeface="Meiryo UI" panose="020B0604030504040204" pitchFamily="50" charset="-128"/>
              </a:rPr>
              <a:t>PCIe</a:t>
            </a:r>
            <a:r>
              <a:rPr lang="ja-JP" altLang="en-US" sz="1333" dirty="0">
                <a:solidFill>
                  <a:srgbClr val="000000"/>
                </a:solidFill>
                <a:latin typeface="Arial" panose="020B0604020202020204" pitchFamily="34" charset="0"/>
                <a:ea typeface="Meiryo UI" panose="020B0604030504040204" pitchFamily="50" charset="-128"/>
              </a:rPr>
              <a:t>拡張カードスロット</a:t>
            </a:r>
            <a:br>
              <a:rPr lang="en-US" altLang="ja-JP" sz="1333" dirty="0">
                <a:solidFill>
                  <a:srgbClr val="000000"/>
                </a:solidFill>
                <a:latin typeface="Arial" panose="020B0604020202020204" pitchFamily="34" charset="0"/>
                <a:ea typeface="Meiryo UI" panose="020B0604030504040204" pitchFamily="50" charset="-128"/>
              </a:rPr>
            </a:br>
            <a:r>
              <a:rPr lang="ja-JP" altLang="en-US" sz="1333" dirty="0">
                <a:solidFill>
                  <a:srgbClr val="000000"/>
                </a:solidFill>
                <a:latin typeface="Arial" panose="020B0604020202020204" pitchFamily="34" charset="0"/>
                <a:ea typeface="Meiryo UI" panose="020B0604030504040204" pitchFamily="50" charset="-128"/>
              </a:rPr>
              <a:t>　　</a:t>
            </a:r>
            <a:r>
              <a:rPr lang="ja-JP" altLang="en-US" sz="1200" dirty="0">
                <a:solidFill>
                  <a:srgbClr val="000000"/>
                </a:solidFill>
                <a:latin typeface="Arial" panose="020B0604020202020204" pitchFamily="34" charset="0"/>
                <a:ea typeface="Meiryo UI" panose="020B0604030504040204" pitchFamily="50" charset="-128"/>
              </a:rPr>
              <a:t>一番上のスロット：</a:t>
            </a:r>
            <a:r>
              <a:rPr lang="en-US" altLang="ja-JP" sz="1200" dirty="0">
                <a:solidFill>
                  <a:srgbClr val="000000"/>
                </a:solidFill>
                <a:latin typeface="Arial" panose="020B0604020202020204" pitchFamily="34" charset="0"/>
                <a:ea typeface="Meiryo UI" panose="020B0604030504040204" pitchFamily="50" charset="-128"/>
              </a:rPr>
              <a:t>10GbE</a:t>
            </a:r>
            <a:r>
              <a:rPr lang="ja-JP" altLang="en-US" sz="1200" dirty="0">
                <a:solidFill>
                  <a:srgbClr val="000000"/>
                </a:solidFill>
                <a:latin typeface="Arial" panose="020B0604020202020204" pitchFamily="34" charset="0"/>
                <a:ea typeface="Meiryo UI" panose="020B0604030504040204" pitchFamily="50" charset="-128"/>
              </a:rPr>
              <a:t> </a:t>
            </a:r>
            <a:r>
              <a:rPr lang="en-US" altLang="ja-JP" sz="1200" dirty="0">
                <a:solidFill>
                  <a:srgbClr val="000000"/>
                </a:solidFill>
                <a:latin typeface="Arial" panose="020B0604020202020204" pitchFamily="34" charset="0"/>
                <a:ea typeface="Meiryo UI" panose="020B0604030504040204" pitchFamily="50" charset="-128"/>
              </a:rPr>
              <a:t>SFP+</a:t>
            </a:r>
            <a:r>
              <a:rPr lang="ja-JP" altLang="en-US" sz="1200" dirty="0">
                <a:solidFill>
                  <a:srgbClr val="000000"/>
                </a:solidFill>
                <a:latin typeface="Arial" panose="020B0604020202020204" pitchFamily="34" charset="0"/>
                <a:ea typeface="Meiryo UI" panose="020B0604030504040204" pitchFamily="50" charset="-128"/>
              </a:rPr>
              <a:t> ｘ </a:t>
            </a:r>
            <a:r>
              <a:rPr lang="en-US" altLang="ja-JP" sz="1200" dirty="0">
                <a:solidFill>
                  <a:srgbClr val="000000"/>
                </a:solidFill>
                <a:latin typeface="Arial" panose="020B0604020202020204" pitchFamily="34" charset="0"/>
                <a:ea typeface="Meiryo UI" panose="020B0604030504040204" pitchFamily="50" charset="-128"/>
              </a:rPr>
              <a:t>2</a:t>
            </a:r>
            <a:r>
              <a:rPr lang="ja-JP" altLang="en-US" sz="1200" dirty="0">
                <a:solidFill>
                  <a:srgbClr val="000000"/>
                </a:solidFill>
                <a:latin typeface="Arial" panose="020B0604020202020204" pitchFamily="34" charset="0"/>
                <a:ea typeface="Meiryo UI" panose="020B0604030504040204" pitchFamily="50" charset="-128"/>
              </a:rPr>
              <a:t>ポート </a:t>
            </a:r>
            <a:r>
              <a:rPr lang="en-US" altLang="ja-JP" sz="1200" dirty="0">
                <a:solidFill>
                  <a:srgbClr val="000000"/>
                </a:solidFill>
                <a:latin typeface="Arial" panose="020B0604020202020204" pitchFamily="34" charset="0"/>
                <a:ea typeface="Meiryo UI" panose="020B0604030504040204" pitchFamily="50" charset="-128"/>
              </a:rPr>
              <a:t>NIC</a:t>
            </a:r>
            <a:r>
              <a:rPr lang="ja-JP" altLang="en-US" sz="1200" dirty="0">
                <a:solidFill>
                  <a:srgbClr val="000000"/>
                </a:solidFill>
                <a:latin typeface="Arial" panose="020B0604020202020204" pitchFamily="34" charset="0"/>
                <a:ea typeface="Meiryo UI" panose="020B0604030504040204" pitchFamily="50" charset="-128"/>
              </a:rPr>
              <a:t>用、</a:t>
            </a:r>
            <a:br>
              <a:rPr lang="en-US" altLang="ja-JP" sz="1200" dirty="0">
                <a:solidFill>
                  <a:srgbClr val="000000"/>
                </a:solidFill>
                <a:latin typeface="Arial" panose="020B0604020202020204" pitchFamily="34" charset="0"/>
                <a:ea typeface="Meiryo UI" panose="020B0604030504040204" pitchFamily="50" charset="-128"/>
              </a:rPr>
            </a:br>
            <a:r>
              <a:rPr lang="ja-JP" altLang="en-US" sz="1200" dirty="0">
                <a:solidFill>
                  <a:srgbClr val="000000"/>
                </a:solidFill>
                <a:latin typeface="Arial" panose="020B0604020202020204" pitchFamily="34" charset="0"/>
                <a:ea typeface="Meiryo UI" panose="020B0604030504040204" pitchFamily="50" charset="-128"/>
              </a:rPr>
              <a:t>　　二番目のスロット：</a:t>
            </a:r>
            <a:r>
              <a:rPr lang="en-US" altLang="ja-JP" sz="1200" dirty="0">
                <a:solidFill>
                  <a:srgbClr val="000000"/>
                </a:solidFill>
                <a:latin typeface="Arial" panose="020B0604020202020204" pitchFamily="34" charset="0"/>
                <a:ea typeface="Meiryo UI" panose="020B0604030504040204" pitchFamily="50" charset="-128"/>
              </a:rPr>
              <a:t>16G</a:t>
            </a:r>
            <a:r>
              <a:rPr lang="ja-JP" altLang="en-US" sz="1200" dirty="0">
                <a:solidFill>
                  <a:srgbClr val="000000"/>
                </a:solidFill>
                <a:latin typeface="Arial" panose="020B0604020202020204" pitchFamily="34" charset="0"/>
                <a:ea typeface="Meiryo UI" panose="020B0604030504040204" pitchFamily="50" charset="-128"/>
              </a:rPr>
              <a:t> </a:t>
            </a:r>
            <a:r>
              <a:rPr lang="en-US" altLang="ja-JP" sz="1200" dirty="0">
                <a:solidFill>
                  <a:srgbClr val="000000"/>
                </a:solidFill>
                <a:latin typeface="Arial" panose="020B0604020202020204" pitchFamily="34" charset="0"/>
                <a:ea typeface="Meiryo UI" panose="020B0604030504040204" pitchFamily="50" charset="-128"/>
              </a:rPr>
              <a:t>x</a:t>
            </a:r>
            <a:r>
              <a:rPr lang="ja-JP" altLang="en-US" sz="1200" dirty="0">
                <a:solidFill>
                  <a:srgbClr val="000000"/>
                </a:solidFill>
                <a:latin typeface="Arial" panose="020B0604020202020204" pitchFamily="34" charset="0"/>
                <a:ea typeface="Meiryo UI" panose="020B0604030504040204" pitchFamily="50" charset="-128"/>
              </a:rPr>
              <a:t> </a:t>
            </a:r>
            <a:r>
              <a:rPr lang="en-US" altLang="ja-JP" sz="1200" dirty="0">
                <a:solidFill>
                  <a:srgbClr val="000000"/>
                </a:solidFill>
                <a:latin typeface="Arial" panose="020B0604020202020204" pitchFamily="34" charset="0"/>
                <a:ea typeface="Meiryo UI" panose="020B0604030504040204" pitchFamily="50" charset="-128"/>
              </a:rPr>
              <a:t>4</a:t>
            </a:r>
            <a:r>
              <a:rPr lang="ja-JP" altLang="en-US" sz="1200" dirty="0">
                <a:solidFill>
                  <a:srgbClr val="000000"/>
                </a:solidFill>
                <a:latin typeface="Arial" panose="020B0604020202020204" pitchFamily="34" charset="0"/>
                <a:ea typeface="Meiryo UI" panose="020B0604030504040204" pitchFamily="50" charset="-128"/>
              </a:rPr>
              <a:t>ポート </a:t>
            </a:r>
            <a:r>
              <a:rPr lang="en-US" altLang="ja-JP" sz="1200" dirty="0">
                <a:solidFill>
                  <a:srgbClr val="000000"/>
                </a:solidFill>
                <a:latin typeface="Arial" panose="020B0604020202020204" pitchFamily="34" charset="0"/>
                <a:ea typeface="Meiryo UI" panose="020B0604030504040204" pitchFamily="50" charset="-128"/>
              </a:rPr>
              <a:t>FC-HBA</a:t>
            </a:r>
            <a:r>
              <a:rPr lang="ja-JP" altLang="en-US" sz="1200" dirty="0">
                <a:solidFill>
                  <a:srgbClr val="000000"/>
                </a:solidFill>
                <a:latin typeface="Arial" panose="020B0604020202020204" pitchFamily="34" charset="0"/>
                <a:ea typeface="Meiryo UI" panose="020B0604030504040204" pitchFamily="50" charset="-128"/>
              </a:rPr>
              <a:t>用、</a:t>
            </a:r>
            <a:endParaRPr lang="en-US" altLang="ja-JP" sz="1200"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ja-JP" altLang="en-US" sz="1200" dirty="0">
                <a:solidFill>
                  <a:srgbClr val="000000"/>
                </a:solidFill>
                <a:latin typeface="Arial" panose="020B0604020202020204" pitchFamily="34" charset="0"/>
                <a:ea typeface="Meiryo UI" panose="020B0604030504040204" pitchFamily="50" charset="-128"/>
              </a:rPr>
              <a:t>　　三番目のスロット：＜使用不可＞</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2: </a:t>
            </a:r>
            <a:r>
              <a:rPr lang="ja-JP" altLang="en-US" sz="1333" dirty="0">
                <a:solidFill>
                  <a:srgbClr val="000000"/>
                </a:solidFill>
                <a:latin typeface="Arial" panose="020B0604020202020204" pitchFamily="34" charset="0"/>
                <a:ea typeface="Meiryo UI" panose="020B0604030504040204" pitchFamily="50" charset="-128"/>
              </a:rPr>
              <a:t>＜使用不可＞ハーフハイト</a:t>
            </a:r>
            <a:r>
              <a:rPr lang="en-US" altLang="ja-JP" sz="1333" dirty="0" err="1">
                <a:solidFill>
                  <a:srgbClr val="000000"/>
                </a:solidFill>
                <a:latin typeface="Arial" panose="020B0604020202020204" pitchFamily="34" charset="0"/>
                <a:ea typeface="Meiryo UI" panose="020B0604030504040204" pitchFamily="50" charset="-128"/>
              </a:rPr>
              <a:t>PCIe</a:t>
            </a:r>
            <a:r>
              <a:rPr lang="ja-JP" altLang="en-US" sz="1333" dirty="0">
                <a:solidFill>
                  <a:srgbClr val="000000"/>
                </a:solidFill>
                <a:latin typeface="Arial" panose="020B0604020202020204" pitchFamily="34" charset="0"/>
                <a:ea typeface="Meiryo UI" panose="020B0604030504040204" pitchFamily="50" charset="-128"/>
              </a:rPr>
              <a:t>拡張カードスロット</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3: </a:t>
            </a:r>
            <a:r>
              <a:rPr lang="ja-JP" altLang="en-US" sz="1333" dirty="0">
                <a:solidFill>
                  <a:srgbClr val="000000"/>
                </a:solidFill>
                <a:latin typeface="Arial" panose="020B0604020202020204" pitchFamily="34" charset="0"/>
                <a:ea typeface="Meiryo UI" panose="020B0604030504040204" pitchFamily="50" charset="-128"/>
              </a:rPr>
              <a:t>背面ハンドル</a:t>
            </a:r>
            <a:r>
              <a:rPr lang="en-US" altLang="ja-JP" sz="1333" dirty="0">
                <a:solidFill>
                  <a:srgbClr val="000000"/>
                </a:solidFill>
                <a:latin typeface="Arial" panose="020B0604020202020204" pitchFamily="34" charset="0"/>
                <a:ea typeface="Meiryo UI" panose="020B0604030504040204" pitchFamily="50" charset="-128"/>
              </a:rPr>
              <a:t>(</a:t>
            </a:r>
            <a:r>
              <a:rPr lang="ja-JP" altLang="en-US" sz="1333" dirty="0">
                <a:solidFill>
                  <a:srgbClr val="000000"/>
                </a:solidFill>
                <a:latin typeface="Arial" panose="020B0604020202020204" pitchFamily="34" charset="0"/>
                <a:ea typeface="Meiryo UI" panose="020B0604030504040204" pitchFamily="50" charset="-128"/>
              </a:rPr>
              <a:t>シリアル</a:t>
            </a:r>
            <a:r>
              <a:rPr lang="en-US" altLang="ja-JP" sz="1333" dirty="0">
                <a:solidFill>
                  <a:srgbClr val="000000"/>
                </a:solidFill>
                <a:latin typeface="Arial" panose="020B0604020202020204" pitchFamily="34" charset="0"/>
                <a:ea typeface="Meiryo UI" panose="020B0604030504040204" pitchFamily="50" charset="-128"/>
              </a:rPr>
              <a:t>No.</a:t>
            </a:r>
            <a:r>
              <a:rPr lang="ja-JP" altLang="en-US" sz="1333" dirty="0">
                <a:solidFill>
                  <a:srgbClr val="000000"/>
                </a:solidFill>
                <a:latin typeface="Arial" panose="020B0604020202020204" pitchFamily="34" charset="0"/>
                <a:ea typeface="Meiryo UI" panose="020B0604030504040204" pitchFamily="50" charset="-128"/>
              </a:rPr>
              <a:t> タグカードはここに固定</a:t>
            </a:r>
            <a:r>
              <a:rPr lang="en-US" altLang="ja-JP" sz="1333" dirty="0">
                <a:solidFill>
                  <a:srgbClr val="000000"/>
                </a:solidFill>
                <a:latin typeface="Arial" panose="020B0604020202020204" pitchFamily="34" charset="0"/>
                <a:ea typeface="Meiryo UI" panose="020B0604030504040204" pitchFamily="50" charset="-128"/>
              </a:rPr>
              <a:t>)</a:t>
            </a: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4: 3.5</a:t>
            </a:r>
            <a:r>
              <a:rPr lang="ja-JP" altLang="en-US" sz="1333" dirty="0">
                <a:solidFill>
                  <a:srgbClr val="000000"/>
                </a:solidFill>
                <a:latin typeface="Arial" panose="020B0604020202020204" pitchFamily="34" charset="0"/>
                <a:ea typeface="Meiryo UI" panose="020B0604030504040204" pitchFamily="50" charset="-128"/>
              </a:rPr>
              <a:t>インチドライブベイ（</a:t>
            </a:r>
            <a:r>
              <a:rPr lang="en-US" altLang="ja-JP" sz="1333" dirty="0">
                <a:solidFill>
                  <a:srgbClr val="000000"/>
                </a:solidFill>
                <a:latin typeface="Arial" panose="020B0604020202020204" pitchFamily="34" charset="0"/>
                <a:ea typeface="Meiryo UI" panose="020B0604030504040204" pitchFamily="50" charset="-128"/>
              </a:rPr>
              <a:t>8/16/32TB</a:t>
            </a:r>
            <a:r>
              <a:rPr lang="ja-JP" altLang="en-US" sz="1333" dirty="0">
                <a:solidFill>
                  <a:srgbClr val="000000"/>
                </a:solidFill>
                <a:latin typeface="Arial" panose="020B0604020202020204" pitchFamily="34" charset="0"/>
                <a:ea typeface="Meiryo UI" panose="020B0604030504040204" pitchFamily="50" charset="-128"/>
              </a:rPr>
              <a:t>モデル時の</a:t>
            </a:r>
            <a:r>
              <a:rPr lang="en-US" altLang="ja-JP" sz="1333" dirty="0">
                <a:solidFill>
                  <a:srgbClr val="000000"/>
                </a:solidFill>
                <a:latin typeface="Arial" panose="020B0604020202020204" pitchFamily="34" charset="0"/>
                <a:ea typeface="Meiryo UI" panose="020B0604030504040204" pitchFamily="50" charset="-128"/>
              </a:rPr>
              <a:t>480GB SSD</a:t>
            </a:r>
            <a:r>
              <a:rPr lang="ja-JP" altLang="en-US" sz="1333" dirty="0">
                <a:solidFill>
                  <a:srgbClr val="000000"/>
                </a:solidFill>
                <a:latin typeface="Arial" panose="020B0604020202020204" pitchFamily="34" charset="0"/>
                <a:ea typeface="Meiryo UI" panose="020B0604030504040204" pitchFamily="50" charset="-128"/>
              </a:rPr>
              <a:t>用）</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5: </a:t>
            </a:r>
            <a:r>
              <a:rPr lang="ja-JP" altLang="en-US" sz="1333" dirty="0">
                <a:solidFill>
                  <a:srgbClr val="000000"/>
                </a:solidFill>
                <a:latin typeface="Arial" panose="020B0604020202020204" pitchFamily="34" charset="0"/>
                <a:ea typeface="Meiryo UI" panose="020B0604030504040204" pitchFamily="50" charset="-128"/>
              </a:rPr>
              <a:t>電源ユニット（</a:t>
            </a:r>
            <a:r>
              <a:rPr lang="ja-JP" altLang="en-US" sz="1333" b="1" u="sng" dirty="0">
                <a:solidFill>
                  <a:srgbClr val="FF0000"/>
                </a:solidFill>
                <a:latin typeface="Arial" panose="020B0604020202020204" pitchFamily="34" charset="0"/>
                <a:ea typeface="Meiryo UI" panose="020B0604030504040204" pitchFamily="50" charset="-128"/>
              </a:rPr>
              <a:t>標準構成 </a:t>
            </a:r>
            <a:r>
              <a:rPr lang="en-US" altLang="ja-JP" sz="1333" b="1" u="sng" dirty="0">
                <a:solidFill>
                  <a:srgbClr val="FF0000"/>
                </a:solidFill>
                <a:latin typeface="Arial" panose="020B0604020202020204" pitchFamily="34" charset="0"/>
                <a:ea typeface="Meiryo UI" panose="020B0604030504040204" pitchFamily="50" charset="-128"/>
              </a:rPr>
              <a:t>2</a:t>
            </a:r>
            <a:r>
              <a:rPr lang="ja-JP" altLang="en-US" sz="1333" b="1" u="sng" dirty="0">
                <a:solidFill>
                  <a:srgbClr val="FF0000"/>
                </a:solidFill>
                <a:latin typeface="Arial" panose="020B0604020202020204" pitchFamily="34" charset="0"/>
                <a:ea typeface="Meiryo UI" panose="020B0604030504040204" pitchFamily="50" charset="-128"/>
              </a:rPr>
              <a:t>台</a:t>
            </a:r>
            <a:r>
              <a:rPr lang="en-US" altLang="ja-JP" sz="1333" dirty="0">
                <a:solidFill>
                  <a:srgbClr val="000000"/>
                </a:solidFill>
                <a:latin typeface="Arial" panose="020B0604020202020204" pitchFamily="34" charset="0"/>
                <a:ea typeface="Meiryo UI" panose="020B0604030504040204" pitchFamily="50" charset="-128"/>
              </a:rPr>
              <a:t>)</a:t>
            </a: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6: </a:t>
            </a:r>
            <a:r>
              <a:rPr lang="ja-JP" altLang="en-US" sz="1333" dirty="0">
                <a:solidFill>
                  <a:srgbClr val="000000"/>
                </a:solidFill>
                <a:latin typeface="Arial" panose="020B0604020202020204" pitchFamily="34" charset="0"/>
                <a:ea typeface="Meiryo UI" panose="020B0604030504040204" pitchFamily="50" charset="-128"/>
              </a:rPr>
              <a:t>ネットワークドーターカード</a:t>
            </a:r>
            <a:r>
              <a:rPr lang="en-US" altLang="ja-JP" sz="1333" dirty="0">
                <a:solidFill>
                  <a:srgbClr val="000000"/>
                </a:solidFill>
                <a:latin typeface="Arial" panose="020B0604020202020204" pitchFamily="34" charset="0"/>
                <a:ea typeface="Meiryo UI" panose="020B0604030504040204" pitchFamily="50" charset="-128"/>
              </a:rPr>
              <a:t>(</a:t>
            </a:r>
            <a:r>
              <a:rPr lang="en-US" altLang="ja-JP" sz="1333" b="1" u="sng" dirty="0">
                <a:solidFill>
                  <a:srgbClr val="FF0000"/>
                </a:solidFill>
                <a:latin typeface="Arial" panose="020B0604020202020204" pitchFamily="34" charset="0"/>
                <a:ea typeface="Meiryo UI" panose="020B0604030504040204" pitchFamily="50" charset="-128"/>
              </a:rPr>
              <a:t>10GbE-T</a:t>
            </a:r>
            <a:r>
              <a:rPr lang="ja-JP" altLang="en-US" sz="1333" b="1" u="sng" dirty="0">
                <a:solidFill>
                  <a:srgbClr val="FF0000"/>
                </a:solidFill>
                <a:latin typeface="Arial" panose="020B0604020202020204" pitchFamily="34" charset="0"/>
                <a:ea typeface="Meiryo UI" panose="020B0604030504040204" pitchFamily="50" charset="-128"/>
              </a:rPr>
              <a:t> </a:t>
            </a:r>
            <a:r>
              <a:rPr lang="en-US" altLang="ja-JP" sz="1333" b="1" u="sng" dirty="0">
                <a:solidFill>
                  <a:srgbClr val="FF0000"/>
                </a:solidFill>
                <a:latin typeface="Arial" panose="020B0604020202020204" pitchFamily="34" charset="0"/>
                <a:ea typeface="Meiryo UI" panose="020B0604030504040204" pitchFamily="50" charset="-128"/>
              </a:rPr>
              <a:t>x</a:t>
            </a:r>
            <a:r>
              <a:rPr lang="ja-JP" altLang="en-US" sz="1333" b="1" u="sng" dirty="0">
                <a:solidFill>
                  <a:srgbClr val="FF0000"/>
                </a:solidFill>
                <a:latin typeface="Arial" panose="020B0604020202020204" pitchFamily="34" charset="0"/>
                <a:ea typeface="Meiryo UI" panose="020B0604030504040204" pitchFamily="50" charset="-128"/>
              </a:rPr>
              <a:t> </a:t>
            </a:r>
            <a:r>
              <a:rPr lang="en-US" altLang="ja-JP" sz="1333" b="1" u="sng" dirty="0">
                <a:solidFill>
                  <a:srgbClr val="FF0000"/>
                </a:solidFill>
                <a:latin typeface="Arial" panose="020B0604020202020204" pitchFamily="34" charset="0"/>
                <a:ea typeface="Meiryo UI" panose="020B0604030504040204" pitchFamily="50" charset="-128"/>
              </a:rPr>
              <a:t>4</a:t>
            </a:r>
            <a:r>
              <a:rPr lang="ja-JP" altLang="en-US" sz="1333" b="1" u="sng" dirty="0">
                <a:solidFill>
                  <a:srgbClr val="FF0000"/>
                </a:solidFill>
                <a:latin typeface="Arial" panose="020B0604020202020204" pitchFamily="34" charset="0"/>
                <a:ea typeface="Meiryo UI" panose="020B0604030504040204" pitchFamily="50" charset="-128"/>
              </a:rPr>
              <a:t>ポート</a:t>
            </a:r>
            <a:r>
              <a:rPr lang="en-US" altLang="ja-JP" sz="1333" dirty="0">
                <a:solidFill>
                  <a:srgbClr val="000000"/>
                </a:solidFill>
                <a:latin typeface="Arial" panose="020B0604020202020204" pitchFamily="34" charset="0"/>
                <a:ea typeface="Meiryo UI" panose="020B0604030504040204" pitchFamily="50" charset="-128"/>
              </a:rPr>
              <a:t>)</a:t>
            </a:r>
            <a:br>
              <a:rPr lang="en-US" altLang="ja-JP" sz="1333" dirty="0">
                <a:solidFill>
                  <a:srgbClr val="000000"/>
                </a:solidFill>
                <a:latin typeface="Arial" panose="020B0604020202020204" pitchFamily="34" charset="0"/>
                <a:ea typeface="Meiryo UI" panose="020B0604030504040204" pitchFamily="50" charset="-128"/>
              </a:rPr>
            </a:br>
            <a:r>
              <a:rPr lang="en-US" altLang="ja-JP" sz="1333" dirty="0">
                <a:solidFill>
                  <a:srgbClr val="000000"/>
                </a:solidFill>
                <a:latin typeface="Arial" panose="020B0604020202020204" pitchFamily="34" charset="0"/>
                <a:ea typeface="Meiryo UI" panose="020B0604030504040204" pitchFamily="50" charset="-128"/>
              </a:rPr>
              <a:t>7: </a:t>
            </a:r>
            <a:r>
              <a:rPr lang="ja-JP" altLang="en-US" sz="1333" dirty="0">
                <a:solidFill>
                  <a:srgbClr val="000000"/>
                </a:solidFill>
                <a:latin typeface="Arial" panose="020B0604020202020204" pitchFamily="34" charset="0"/>
                <a:ea typeface="Meiryo UI" panose="020B0604030504040204" pitchFamily="50" charset="-128"/>
              </a:rPr>
              <a:t>＜使用不可＞</a:t>
            </a:r>
            <a:r>
              <a:rPr lang="en-US" altLang="ja-JP" sz="1333" dirty="0">
                <a:solidFill>
                  <a:srgbClr val="000000"/>
                </a:solidFill>
                <a:latin typeface="Arial" panose="020B0604020202020204" pitchFamily="34" charset="0"/>
                <a:ea typeface="Meiryo UI" panose="020B0604030504040204" pitchFamily="50" charset="-128"/>
              </a:rPr>
              <a:t>USB3.0</a:t>
            </a:r>
            <a:r>
              <a:rPr lang="ja-JP" altLang="en-US" sz="1333" dirty="0">
                <a:solidFill>
                  <a:srgbClr val="000000"/>
                </a:solidFill>
                <a:latin typeface="Arial" panose="020B0604020202020204" pitchFamily="34" charset="0"/>
                <a:ea typeface="Meiryo UI" panose="020B0604030504040204" pitchFamily="50" charset="-128"/>
              </a:rPr>
              <a:t>ポート</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8: </a:t>
            </a:r>
            <a:r>
              <a:rPr lang="ja-JP" altLang="en-US" sz="1333" dirty="0">
                <a:solidFill>
                  <a:srgbClr val="000000"/>
                </a:solidFill>
                <a:latin typeface="Arial" panose="020B0604020202020204" pitchFamily="34" charset="0"/>
                <a:ea typeface="Meiryo UI" panose="020B0604030504040204" pitchFamily="50" charset="-128"/>
              </a:rPr>
              <a:t>＜使用不可＞</a:t>
            </a:r>
            <a:r>
              <a:rPr lang="en-US" altLang="ja-JP" sz="1333" dirty="0">
                <a:solidFill>
                  <a:srgbClr val="000000"/>
                </a:solidFill>
                <a:latin typeface="Arial" panose="020B0604020202020204" pitchFamily="34" charset="0"/>
                <a:ea typeface="Meiryo UI" panose="020B0604030504040204" pitchFamily="50" charset="-128"/>
              </a:rPr>
              <a:t>VGA</a:t>
            </a:r>
            <a:r>
              <a:rPr lang="ja-JP" altLang="en-US" sz="1333" dirty="0">
                <a:solidFill>
                  <a:srgbClr val="000000"/>
                </a:solidFill>
                <a:latin typeface="Arial" panose="020B0604020202020204" pitchFamily="34" charset="0"/>
                <a:ea typeface="Meiryo UI" panose="020B0604030504040204" pitchFamily="50" charset="-128"/>
              </a:rPr>
              <a:t>ポート</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9: </a:t>
            </a:r>
            <a:r>
              <a:rPr lang="ja-JP" altLang="en-US" sz="1333" dirty="0">
                <a:solidFill>
                  <a:srgbClr val="000000"/>
                </a:solidFill>
                <a:latin typeface="Arial" panose="020B0604020202020204" pitchFamily="34" charset="0"/>
                <a:ea typeface="Meiryo UI" panose="020B0604030504040204" pitchFamily="50" charset="-128"/>
              </a:rPr>
              <a:t>＜使用不可＞シリアルポート</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10: </a:t>
            </a:r>
            <a:r>
              <a:rPr lang="ja-JP" altLang="en-US" sz="1333" dirty="0">
                <a:solidFill>
                  <a:srgbClr val="000000"/>
                </a:solidFill>
                <a:latin typeface="Arial" panose="020B0604020202020204" pitchFamily="34" charset="0"/>
                <a:ea typeface="Meiryo UI" panose="020B0604030504040204" pitchFamily="50" charset="-128"/>
              </a:rPr>
              <a:t>管理用（</a:t>
            </a:r>
            <a:r>
              <a:rPr lang="en-US" altLang="ja-JP" sz="1333" dirty="0">
                <a:solidFill>
                  <a:srgbClr val="000000"/>
                </a:solidFill>
                <a:latin typeface="Arial" panose="020B0604020202020204" pitchFamily="34" charset="0"/>
                <a:ea typeface="Meiryo UI" panose="020B0604030504040204" pitchFamily="50" charset="-128"/>
              </a:rPr>
              <a:t>iDRAC9</a:t>
            </a:r>
            <a:r>
              <a:rPr lang="ja-JP" altLang="en-US" sz="1333" dirty="0">
                <a:solidFill>
                  <a:srgbClr val="000000"/>
                </a:solidFill>
                <a:latin typeface="Arial" panose="020B0604020202020204" pitchFamily="34" charset="0"/>
                <a:ea typeface="Meiryo UI" panose="020B0604030504040204" pitchFamily="50" charset="-128"/>
              </a:rPr>
              <a:t>）専用ポート </a:t>
            </a:r>
            <a:r>
              <a:rPr lang="en-US" altLang="ja-JP" sz="1333" dirty="0">
                <a:solidFill>
                  <a:srgbClr val="000000"/>
                </a:solidFill>
                <a:latin typeface="Arial" panose="020B0604020202020204" pitchFamily="34" charset="0"/>
                <a:ea typeface="Meiryo UI" panose="020B0604030504040204" pitchFamily="50" charset="-128"/>
              </a:rPr>
              <a:t>1GbE-T</a:t>
            </a: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11: </a:t>
            </a:r>
            <a:r>
              <a:rPr lang="ja-JP" altLang="en-US" sz="1333" dirty="0">
                <a:solidFill>
                  <a:srgbClr val="000000"/>
                </a:solidFill>
                <a:latin typeface="Arial" panose="020B0604020202020204" pitchFamily="34" charset="0"/>
                <a:ea typeface="Meiryo UI" panose="020B0604030504040204" pitchFamily="50" charset="-128"/>
              </a:rPr>
              <a:t>システム認識ボタン</a:t>
            </a:r>
            <a:endParaRPr lang="en-US" altLang="ja-JP" sz="1333" dirty="0">
              <a:solidFill>
                <a:srgbClr val="000000"/>
              </a:solidFill>
              <a:latin typeface="Arial" panose="020B0604020202020204" pitchFamily="34" charset="0"/>
              <a:ea typeface="Meiryo UI" panose="020B0604030504040204" pitchFamily="50" charset="-128"/>
            </a:endParaRPr>
          </a:p>
        </p:txBody>
      </p:sp>
      <p:sp>
        <p:nvSpPr>
          <p:cNvPr id="6" name="吹き出し: 角を丸めた四角形 5">
            <a:extLst>
              <a:ext uri="{FF2B5EF4-FFF2-40B4-BE49-F238E27FC236}">
                <a16:creationId xmlns:a16="http://schemas.microsoft.com/office/drawing/2014/main" id="{4DAED051-205C-4C1C-BDE7-6B704D2BF90E}"/>
              </a:ext>
            </a:extLst>
          </p:cNvPr>
          <p:cNvSpPr/>
          <p:nvPr/>
        </p:nvSpPr>
        <p:spPr>
          <a:xfrm>
            <a:off x="3803672" y="5837433"/>
            <a:ext cx="2752856" cy="630327"/>
          </a:xfrm>
          <a:prstGeom prst="wedgeRoundRectCallout">
            <a:avLst>
              <a:gd name="adj1" fmla="val -49089"/>
              <a:gd name="adj2" fmla="val -185188"/>
              <a:gd name="adj3" fmla="val 16667"/>
            </a:avLst>
          </a:prstGeom>
          <a:solidFill>
            <a:srgbClr val="FF0000"/>
          </a:solidFill>
          <a:ln w="12700" cmpd="sng">
            <a:noFill/>
          </a:ln>
          <a:effectLst/>
        </p:spPr>
        <p:txBody>
          <a:bodyPr wrap="square" lIns="243840" tIns="182880" rIns="182880" bIns="182880" rtlCol="0" anchor="ctr">
            <a:noAutofit/>
          </a:bodyPr>
          <a:lstStyle/>
          <a:p>
            <a:pPr algn="ctr" defTabSz="914377">
              <a:lnSpc>
                <a:spcPct val="90000"/>
              </a:lnSpc>
              <a:spcBef>
                <a:spcPts val="800"/>
              </a:spcBef>
            </a:pPr>
            <a:r>
              <a:rPr lang="en-US" altLang="ja-JP" sz="2133" dirty="0">
                <a:solidFill>
                  <a:srgbClr val="FFFFFF"/>
                </a:solidFill>
                <a:latin typeface="Arial" panose="020B0604020202020204" pitchFamily="34" charset="0"/>
                <a:ea typeface="Meiryo UI" panose="020B0604030504040204" pitchFamily="50" charset="-128"/>
              </a:rPr>
              <a:t>DDOS6.2</a:t>
            </a:r>
            <a:r>
              <a:rPr lang="ja-JP" altLang="en-US" sz="2133" dirty="0">
                <a:solidFill>
                  <a:srgbClr val="FFFFFF"/>
                </a:solidFill>
                <a:latin typeface="Arial" panose="020B0604020202020204" pitchFamily="34" charset="0"/>
                <a:ea typeface="Meiryo UI" panose="020B0604030504040204" pitchFamily="50" charset="-128"/>
              </a:rPr>
              <a:t>モデルより</a:t>
            </a:r>
            <a:r>
              <a:rPr lang="en-US" altLang="ja-JP" sz="2133" dirty="0">
                <a:solidFill>
                  <a:srgbClr val="FFFFFF"/>
                </a:solidFill>
                <a:latin typeface="Arial" panose="020B0604020202020204" pitchFamily="34" charset="0"/>
                <a:ea typeface="Meiryo UI" panose="020B0604030504040204" pitchFamily="50" charset="-128"/>
              </a:rPr>
              <a:t>10GbE-T</a:t>
            </a:r>
            <a:r>
              <a:rPr lang="ja-JP" altLang="en-US" sz="2133" dirty="0">
                <a:solidFill>
                  <a:srgbClr val="FFFFFF"/>
                </a:solidFill>
                <a:latin typeface="Arial" panose="020B0604020202020204" pitchFamily="34" charset="0"/>
                <a:ea typeface="Meiryo UI" panose="020B0604030504040204" pitchFamily="50" charset="-128"/>
              </a:rPr>
              <a:t>に変更</a:t>
            </a:r>
          </a:p>
        </p:txBody>
      </p:sp>
      <p:sp>
        <p:nvSpPr>
          <p:cNvPr id="7" name="四角形: 角を丸くする 6">
            <a:extLst>
              <a:ext uri="{FF2B5EF4-FFF2-40B4-BE49-F238E27FC236}">
                <a16:creationId xmlns:a16="http://schemas.microsoft.com/office/drawing/2014/main" id="{045DC8E4-1060-4335-A39C-8A7D05A356EA}"/>
              </a:ext>
            </a:extLst>
          </p:cNvPr>
          <p:cNvSpPr/>
          <p:nvPr/>
        </p:nvSpPr>
        <p:spPr>
          <a:xfrm>
            <a:off x="707995" y="4001518"/>
            <a:ext cx="1646324" cy="201735"/>
          </a:xfrm>
          <a:prstGeom prst="roundRect">
            <a:avLst/>
          </a:prstGeom>
          <a:solidFill>
            <a:schemeClr val="bg1"/>
          </a:solidFill>
          <a:ln w="12700" cmpd="sng">
            <a:noFill/>
          </a:ln>
          <a:effectLst/>
        </p:spPr>
        <p:txBody>
          <a:bodyPr wrap="square" lIns="243840" tIns="182880" rIns="182880" bIns="182880" rtlCol="0" anchor="ctr">
            <a:noAutofit/>
          </a:bodyPr>
          <a:lstStyle/>
          <a:p>
            <a:pPr algn="ctr" defTabSz="914377">
              <a:lnSpc>
                <a:spcPct val="90000"/>
              </a:lnSpc>
              <a:spcBef>
                <a:spcPts val="800"/>
              </a:spcBef>
            </a:pPr>
            <a:r>
              <a:rPr lang="en-US" altLang="ja-JP" sz="1067" dirty="0">
                <a:solidFill>
                  <a:srgbClr val="FFFFFF"/>
                </a:solidFill>
                <a:latin typeface="Arial" panose="020B0604020202020204" pitchFamily="34" charset="0"/>
                <a:ea typeface="Meiryo UI" panose="020B0604030504040204" pitchFamily="50" charset="-128"/>
              </a:rPr>
              <a:t>10G</a:t>
            </a:r>
            <a:r>
              <a:rPr lang="ja-JP" altLang="en-US" sz="1067" dirty="0">
                <a:solidFill>
                  <a:srgbClr val="FFFFFF"/>
                </a:solidFill>
                <a:latin typeface="Arial" panose="020B0604020202020204" pitchFamily="34" charset="0"/>
                <a:ea typeface="Meiryo UI" panose="020B0604030504040204" pitchFamily="50" charset="-128"/>
              </a:rPr>
              <a:t> </a:t>
            </a:r>
            <a:r>
              <a:rPr lang="en-US" altLang="ja-JP" sz="1067" dirty="0">
                <a:solidFill>
                  <a:srgbClr val="FFFFFF"/>
                </a:solidFill>
                <a:latin typeface="Arial" panose="020B0604020202020204" pitchFamily="34" charset="0"/>
                <a:ea typeface="Meiryo UI" panose="020B0604030504040204" pitchFamily="50" charset="-128"/>
              </a:rPr>
              <a:t>SFP+</a:t>
            </a:r>
            <a:r>
              <a:rPr lang="ja-JP" altLang="en-US" sz="1067" dirty="0">
                <a:solidFill>
                  <a:srgbClr val="FFFFFF"/>
                </a:solidFill>
                <a:latin typeface="Arial" panose="020B0604020202020204" pitchFamily="34" charset="0"/>
                <a:ea typeface="Meiryo UI" panose="020B0604030504040204" pitchFamily="50" charset="-128"/>
              </a:rPr>
              <a:t> </a:t>
            </a:r>
            <a:r>
              <a:rPr lang="en-US" altLang="ja-JP" sz="1067" dirty="0">
                <a:solidFill>
                  <a:srgbClr val="FFFFFF"/>
                </a:solidFill>
                <a:latin typeface="Arial" panose="020B0604020202020204" pitchFamily="34" charset="0"/>
                <a:ea typeface="Meiryo UI" panose="020B0604030504040204" pitchFamily="50" charset="-128"/>
              </a:rPr>
              <a:t>NIC</a:t>
            </a:r>
            <a:r>
              <a:rPr lang="ja-JP" altLang="en-US" sz="1067" dirty="0">
                <a:solidFill>
                  <a:srgbClr val="FFFFFF"/>
                </a:solidFill>
                <a:latin typeface="Arial" panose="020B0604020202020204" pitchFamily="34" charset="0"/>
                <a:ea typeface="Meiryo UI" panose="020B0604030504040204" pitchFamily="50" charset="-128"/>
              </a:rPr>
              <a:t>専用</a:t>
            </a:r>
          </a:p>
        </p:txBody>
      </p:sp>
      <p:sp>
        <p:nvSpPr>
          <p:cNvPr id="8" name="四角形: 角を丸くする 7">
            <a:extLst>
              <a:ext uri="{FF2B5EF4-FFF2-40B4-BE49-F238E27FC236}">
                <a16:creationId xmlns:a16="http://schemas.microsoft.com/office/drawing/2014/main" id="{556F08A3-F9B5-4FD0-83D4-CF6875E4EEA8}"/>
              </a:ext>
            </a:extLst>
          </p:cNvPr>
          <p:cNvSpPr/>
          <p:nvPr/>
        </p:nvSpPr>
        <p:spPr>
          <a:xfrm>
            <a:off x="713513" y="4302525"/>
            <a:ext cx="1646324" cy="201735"/>
          </a:xfrm>
          <a:prstGeom prst="roundRect">
            <a:avLst/>
          </a:prstGeom>
          <a:solidFill>
            <a:schemeClr val="bg1"/>
          </a:solidFill>
          <a:ln w="12700" cmpd="sng">
            <a:noFill/>
          </a:ln>
          <a:effectLst/>
        </p:spPr>
        <p:txBody>
          <a:bodyPr wrap="square" lIns="243840" tIns="182880" rIns="182880" bIns="182880" rtlCol="0" anchor="ctr">
            <a:noAutofit/>
          </a:bodyPr>
          <a:lstStyle/>
          <a:p>
            <a:pPr algn="ctr" defTabSz="914377">
              <a:lnSpc>
                <a:spcPct val="90000"/>
              </a:lnSpc>
              <a:spcBef>
                <a:spcPts val="800"/>
              </a:spcBef>
            </a:pPr>
            <a:r>
              <a:rPr lang="en-US" altLang="ja-JP" sz="1067" dirty="0">
                <a:solidFill>
                  <a:srgbClr val="FFFFFF"/>
                </a:solidFill>
                <a:latin typeface="Arial" panose="020B0604020202020204" pitchFamily="34" charset="0"/>
                <a:ea typeface="Meiryo UI" panose="020B0604030504040204" pitchFamily="50" charset="-128"/>
              </a:rPr>
              <a:t>VTL</a:t>
            </a:r>
            <a:r>
              <a:rPr lang="ja-JP" altLang="en-US" sz="1067" dirty="0">
                <a:solidFill>
                  <a:srgbClr val="FFFFFF"/>
                </a:solidFill>
                <a:latin typeface="Arial" panose="020B0604020202020204" pitchFamily="34" charset="0"/>
                <a:ea typeface="Meiryo UI" panose="020B0604030504040204" pitchFamily="50" charset="-128"/>
              </a:rPr>
              <a:t>用</a:t>
            </a:r>
            <a:r>
              <a:rPr lang="en-US" altLang="ja-JP" sz="1067" dirty="0">
                <a:solidFill>
                  <a:srgbClr val="FFFFFF"/>
                </a:solidFill>
                <a:latin typeface="Arial" panose="020B0604020202020204" pitchFamily="34" charset="0"/>
                <a:ea typeface="Meiryo UI" panose="020B0604030504040204" pitchFamily="50" charset="-128"/>
              </a:rPr>
              <a:t>FC-HBA</a:t>
            </a:r>
            <a:r>
              <a:rPr lang="ja-JP" altLang="en-US" sz="1067" dirty="0">
                <a:solidFill>
                  <a:srgbClr val="FFFFFF"/>
                </a:solidFill>
                <a:latin typeface="Arial" panose="020B0604020202020204" pitchFamily="34" charset="0"/>
                <a:ea typeface="Meiryo UI" panose="020B0604030504040204" pitchFamily="50" charset="-128"/>
              </a:rPr>
              <a:t>専用</a:t>
            </a:r>
          </a:p>
        </p:txBody>
      </p:sp>
      <p:sp>
        <p:nvSpPr>
          <p:cNvPr id="9" name="四角形: 角を丸くする 8">
            <a:extLst>
              <a:ext uri="{FF2B5EF4-FFF2-40B4-BE49-F238E27FC236}">
                <a16:creationId xmlns:a16="http://schemas.microsoft.com/office/drawing/2014/main" id="{26D3F271-84E8-4049-B649-59AF298E9A6C}"/>
              </a:ext>
            </a:extLst>
          </p:cNvPr>
          <p:cNvSpPr/>
          <p:nvPr/>
        </p:nvSpPr>
        <p:spPr>
          <a:xfrm>
            <a:off x="707994" y="4603531"/>
            <a:ext cx="1646324" cy="201735"/>
          </a:xfrm>
          <a:prstGeom prst="roundRect">
            <a:avLst/>
          </a:prstGeom>
          <a:solidFill>
            <a:srgbClr val="FFFF00"/>
          </a:solidFill>
          <a:ln w="12700" cmpd="sng">
            <a:noFill/>
          </a:ln>
          <a:effectLst/>
        </p:spPr>
        <p:txBody>
          <a:bodyPr wrap="square" lIns="243840" tIns="182880" rIns="182880" bIns="182880" rtlCol="0" anchor="ctr">
            <a:noAutofit/>
          </a:bodyPr>
          <a:lstStyle/>
          <a:p>
            <a:pPr algn="ctr" defTabSz="914377">
              <a:lnSpc>
                <a:spcPct val="90000"/>
              </a:lnSpc>
              <a:spcBef>
                <a:spcPts val="800"/>
              </a:spcBef>
            </a:pPr>
            <a:r>
              <a:rPr lang="ja-JP" altLang="en-US" sz="1067" dirty="0">
                <a:solidFill>
                  <a:srgbClr val="000000"/>
                </a:solidFill>
                <a:latin typeface="Arial" panose="020B0604020202020204" pitchFamily="34" charset="0"/>
                <a:ea typeface="Meiryo UI" panose="020B0604030504040204" pitchFamily="50" charset="-128"/>
              </a:rPr>
              <a:t>利用不可</a:t>
            </a:r>
          </a:p>
        </p:txBody>
      </p:sp>
      <p:pic>
        <p:nvPicPr>
          <p:cNvPr id="10" name="図 9">
            <a:extLst>
              <a:ext uri="{FF2B5EF4-FFF2-40B4-BE49-F238E27FC236}">
                <a16:creationId xmlns:a16="http://schemas.microsoft.com/office/drawing/2014/main" id="{5967744B-8A52-43C1-8F0B-40A6C8E5796D}"/>
              </a:ext>
            </a:extLst>
          </p:cNvPr>
          <p:cNvPicPr>
            <a:picLocks noChangeAspect="1"/>
          </p:cNvPicPr>
          <p:nvPr/>
        </p:nvPicPr>
        <p:blipFill>
          <a:blip r:embed="rId4"/>
          <a:stretch>
            <a:fillRect/>
          </a:stretch>
        </p:blipFill>
        <p:spPr>
          <a:xfrm>
            <a:off x="430631" y="3243933"/>
            <a:ext cx="6813471" cy="2593500"/>
          </a:xfrm>
          <a:prstGeom prst="rect">
            <a:avLst/>
          </a:prstGeom>
        </p:spPr>
      </p:pic>
      <p:pic>
        <p:nvPicPr>
          <p:cNvPr id="11" name="図 10">
            <a:extLst>
              <a:ext uri="{FF2B5EF4-FFF2-40B4-BE49-F238E27FC236}">
                <a16:creationId xmlns:a16="http://schemas.microsoft.com/office/drawing/2014/main" id="{BE9328BA-6671-4DAB-B74D-1CE42A8C222F}"/>
              </a:ext>
            </a:extLst>
          </p:cNvPr>
          <p:cNvPicPr>
            <a:picLocks noChangeAspect="1"/>
          </p:cNvPicPr>
          <p:nvPr/>
        </p:nvPicPr>
        <p:blipFill>
          <a:blip r:embed="rId5"/>
          <a:stretch>
            <a:fillRect/>
          </a:stretch>
        </p:blipFill>
        <p:spPr>
          <a:xfrm>
            <a:off x="5243679" y="3987479"/>
            <a:ext cx="1544726" cy="422891"/>
          </a:xfrm>
          <a:prstGeom prst="rect">
            <a:avLst/>
          </a:prstGeom>
        </p:spPr>
      </p:pic>
    </p:spTree>
    <p:extLst>
      <p:ext uri="{BB962C8B-B14F-4D97-AF65-F5344CB8AC3E}">
        <p14:creationId xmlns:p14="http://schemas.microsoft.com/office/powerpoint/2010/main" val="2976869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A575E-E3B3-4EDF-BF85-1496FE16F70F}"/>
              </a:ext>
            </a:extLst>
          </p:cNvPr>
          <p:cNvSpPr>
            <a:spLocks noGrp="1"/>
          </p:cNvSpPr>
          <p:nvPr>
            <p:ph type="title"/>
          </p:nvPr>
        </p:nvSpPr>
        <p:spPr/>
        <p:txBody>
          <a:bodyPr/>
          <a:lstStyle/>
          <a:p>
            <a:r>
              <a:rPr lang="en-US" altLang="ja-JP" sz="2800" b="0" i="0" u="none" strike="noStrike" cap="none" dirty="0">
                <a:solidFill>
                  <a:schemeClr val="bg1"/>
                </a:solidFill>
                <a:uFillTx/>
                <a:latin typeface="Meiryo UI" panose="020B0604030504040204" pitchFamily="50" charset="-128"/>
                <a:ea typeface="Meiryo UI" panose="020B0604030504040204" pitchFamily="50" charset="-128"/>
              </a:rPr>
              <a:t>DD3300</a:t>
            </a:r>
            <a:r>
              <a:rPr lang="ja-JP" altLang="en-US" sz="2800" dirty="0">
                <a:solidFill>
                  <a:schemeClr val="bg1"/>
                </a:solidFill>
                <a:latin typeface="Meiryo UI" panose="020B0604030504040204" pitchFamily="50" charset="-128"/>
                <a:ea typeface="Meiryo UI" panose="020B0604030504040204" pitchFamily="50" charset="-128"/>
              </a:rPr>
              <a:t> </a:t>
            </a:r>
            <a:r>
              <a:rPr lang="en-US" altLang="ja-JP" sz="2800" dirty="0">
                <a:solidFill>
                  <a:schemeClr val="bg1"/>
                </a:solidFill>
                <a:latin typeface="Meiryo UI" panose="020B0604030504040204" pitchFamily="50" charset="-128"/>
                <a:ea typeface="Meiryo UI" panose="020B0604030504040204" pitchFamily="50" charset="-128"/>
              </a:rPr>
              <a:t>–</a:t>
            </a:r>
            <a:r>
              <a:rPr lang="ja-JP" altLang="en-US" sz="2800" dirty="0">
                <a:solidFill>
                  <a:schemeClr val="bg1"/>
                </a:solidFill>
                <a:latin typeface="Meiryo UI" panose="020B0604030504040204" pitchFamily="50" charset="-128"/>
                <a:ea typeface="Meiryo UI" panose="020B0604030504040204" pitchFamily="50" charset="-128"/>
              </a:rPr>
              <a:t> </a:t>
            </a:r>
            <a:r>
              <a:rPr lang="ja-JP" altLang="en-US" sz="2800" dirty="0">
                <a:solidFill>
                  <a:schemeClr val="bg1"/>
                </a:solidFill>
                <a:latin typeface="Arial" panose="020B0604020202020204" pitchFamily="34" charset="0"/>
                <a:ea typeface="Meiryo UI" panose="020B0604030504040204" pitchFamily="50" charset="-128"/>
              </a:rPr>
              <a:t>ストレージ　</a:t>
            </a:r>
            <a:r>
              <a:rPr lang="en-US" altLang="ja-JP" sz="2800" dirty="0">
                <a:solidFill>
                  <a:schemeClr val="bg1"/>
                </a:solidFill>
                <a:latin typeface="Arial" panose="020B0604020202020204" pitchFamily="34" charset="0"/>
                <a:ea typeface="Meiryo UI" panose="020B0604030504040204" pitchFamily="50" charset="-128"/>
              </a:rPr>
              <a:t>/</a:t>
            </a:r>
            <a:r>
              <a:rPr lang="ja-JP" altLang="en-US" sz="2800" dirty="0">
                <a:solidFill>
                  <a:schemeClr val="bg1"/>
                </a:solidFill>
                <a:latin typeface="Arial" panose="020B0604020202020204" pitchFamily="34" charset="0"/>
                <a:ea typeface="Meiryo UI" panose="020B0604030504040204" pitchFamily="50" charset="-128"/>
              </a:rPr>
              <a:t>　スロット搭載イメージ</a:t>
            </a:r>
            <a:endParaRPr kumimoji="1" lang="ja-JP" altLang="en-US" dirty="0"/>
          </a:p>
        </p:txBody>
      </p:sp>
      <p:pic>
        <p:nvPicPr>
          <p:cNvPr id="3" name="図 2">
            <a:extLst>
              <a:ext uri="{FF2B5EF4-FFF2-40B4-BE49-F238E27FC236}">
                <a16:creationId xmlns:a16="http://schemas.microsoft.com/office/drawing/2014/main" id="{5273716C-91E8-4F23-8F00-613B4D355CE7}"/>
              </a:ext>
            </a:extLst>
          </p:cNvPr>
          <p:cNvPicPr>
            <a:picLocks noChangeAspect="1"/>
          </p:cNvPicPr>
          <p:nvPr/>
        </p:nvPicPr>
        <p:blipFill>
          <a:blip r:embed="rId3"/>
          <a:stretch>
            <a:fillRect/>
          </a:stretch>
        </p:blipFill>
        <p:spPr>
          <a:xfrm>
            <a:off x="430631" y="870753"/>
            <a:ext cx="6813471" cy="2457000"/>
          </a:xfrm>
          <a:prstGeom prst="rect">
            <a:avLst/>
          </a:prstGeom>
        </p:spPr>
      </p:pic>
      <p:sp>
        <p:nvSpPr>
          <p:cNvPr id="4" name="四角形: 角を丸くする 3">
            <a:extLst>
              <a:ext uri="{FF2B5EF4-FFF2-40B4-BE49-F238E27FC236}">
                <a16:creationId xmlns:a16="http://schemas.microsoft.com/office/drawing/2014/main" id="{05496D95-FFB7-40A1-9DD0-3C0A75F34486}"/>
              </a:ext>
            </a:extLst>
          </p:cNvPr>
          <p:cNvSpPr/>
          <p:nvPr/>
        </p:nvSpPr>
        <p:spPr>
          <a:xfrm>
            <a:off x="707995" y="4001518"/>
            <a:ext cx="1646324" cy="201735"/>
          </a:xfrm>
          <a:prstGeom prst="roundRect">
            <a:avLst/>
          </a:prstGeom>
          <a:solidFill>
            <a:schemeClr val="bg1"/>
          </a:solidFill>
          <a:ln w="12700" cmpd="sng">
            <a:noFill/>
          </a:ln>
          <a:effectLst/>
        </p:spPr>
        <p:txBody>
          <a:bodyPr wrap="square" lIns="243840" tIns="182880" rIns="182880" bIns="182880" rtlCol="0" anchor="ctr">
            <a:noAutofit/>
          </a:bodyPr>
          <a:lstStyle/>
          <a:p>
            <a:pPr algn="ctr" defTabSz="914377">
              <a:lnSpc>
                <a:spcPct val="90000"/>
              </a:lnSpc>
              <a:spcBef>
                <a:spcPts val="800"/>
              </a:spcBef>
            </a:pPr>
            <a:r>
              <a:rPr lang="en-US" altLang="ja-JP" sz="1067" b="1" dirty="0">
                <a:solidFill>
                  <a:srgbClr val="FFFFFF"/>
                </a:solidFill>
                <a:latin typeface="Meiryo UI" panose="020B0604030504040204" pitchFamily="50" charset="-128"/>
                <a:ea typeface="Meiryo UI" panose="020B0604030504040204" pitchFamily="50" charset="-128"/>
              </a:rPr>
              <a:t>10G</a:t>
            </a:r>
            <a:r>
              <a:rPr lang="ja-JP" altLang="en-US" sz="1067" b="1" dirty="0">
                <a:solidFill>
                  <a:srgbClr val="FFFFFF"/>
                </a:solidFill>
                <a:latin typeface="Meiryo UI" panose="020B0604030504040204" pitchFamily="50" charset="-128"/>
                <a:ea typeface="Meiryo UI" panose="020B0604030504040204" pitchFamily="50" charset="-128"/>
              </a:rPr>
              <a:t> </a:t>
            </a:r>
            <a:r>
              <a:rPr lang="en-US" altLang="ja-JP" sz="1067" b="1" dirty="0">
                <a:solidFill>
                  <a:srgbClr val="FFFFFF"/>
                </a:solidFill>
                <a:latin typeface="Meiryo UI" panose="020B0604030504040204" pitchFamily="50" charset="-128"/>
                <a:ea typeface="Meiryo UI" panose="020B0604030504040204" pitchFamily="50" charset="-128"/>
              </a:rPr>
              <a:t>SFP+</a:t>
            </a:r>
            <a:r>
              <a:rPr lang="ja-JP" altLang="en-US" sz="1067" b="1" dirty="0">
                <a:solidFill>
                  <a:srgbClr val="FFFFFF"/>
                </a:solidFill>
                <a:latin typeface="Meiryo UI" panose="020B0604030504040204" pitchFamily="50" charset="-128"/>
                <a:ea typeface="Meiryo UI" panose="020B0604030504040204" pitchFamily="50" charset="-128"/>
              </a:rPr>
              <a:t> </a:t>
            </a:r>
            <a:r>
              <a:rPr lang="en-US" altLang="ja-JP" sz="1067" b="1" dirty="0">
                <a:solidFill>
                  <a:srgbClr val="FFFFFF"/>
                </a:solidFill>
                <a:latin typeface="Meiryo UI" panose="020B0604030504040204" pitchFamily="50" charset="-128"/>
                <a:ea typeface="Meiryo UI" panose="020B0604030504040204" pitchFamily="50" charset="-128"/>
              </a:rPr>
              <a:t>NIC</a:t>
            </a:r>
            <a:r>
              <a:rPr lang="ja-JP" altLang="en-US" sz="1067" b="1" dirty="0">
                <a:solidFill>
                  <a:srgbClr val="FFFFFF"/>
                </a:solidFill>
                <a:latin typeface="Meiryo UI" panose="020B0604030504040204" pitchFamily="50" charset="-128"/>
                <a:ea typeface="Meiryo UI" panose="020B0604030504040204" pitchFamily="50" charset="-128"/>
              </a:rPr>
              <a:t>専用</a:t>
            </a:r>
          </a:p>
        </p:txBody>
      </p:sp>
      <p:sp>
        <p:nvSpPr>
          <p:cNvPr id="5" name="四角形: 角を丸くする 4">
            <a:extLst>
              <a:ext uri="{FF2B5EF4-FFF2-40B4-BE49-F238E27FC236}">
                <a16:creationId xmlns:a16="http://schemas.microsoft.com/office/drawing/2014/main" id="{4DC54F58-6ED9-4AEB-B01D-4F0FD6AC245C}"/>
              </a:ext>
            </a:extLst>
          </p:cNvPr>
          <p:cNvSpPr/>
          <p:nvPr/>
        </p:nvSpPr>
        <p:spPr>
          <a:xfrm>
            <a:off x="713513" y="4302525"/>
            <a:ext cx="1646324" cy="201735"/>
          </a:xfrm>
          <a:prstGeom prst="roundRect">
            <a:avLst/>
          </a:prstGeom>
          <a:solidFill>
            <a:schemeClr val="bg1"/>
          </a:solidFill>
          <a:ln w="12700" cmpd="sng">
            <a:noFill/>
          </a:ln>
          <a:effectLst/>
        </p:spPr>
        <p:txBody>
          <a:bodyPr wrap="square" lIns="243840" tIns="182880" rIns="182880" bIns="182880" rtlCol="0" anchor="ctr">
            <a:noAutofit/>
          </a:bodyPr>
          <a:lstStyle/>
          <a:p>
            <a:pPr algn="ctr" defTabSz="914377">
              <a:lnSpc>
                <a:spcPct val="90000"/>
              </a:lnSpc>
              <a:spcBef>
                <a:spcPts val="800"/>
              </a:spcBef>
            </a:pPr>
            <a:r>
              <a:rPr lang="en-US" altLang="ja-JP" sz="1067" b="1" dirty="0">
                <a:solidFill>
                  <a:srgbClr val="FFFFFF"/>
                </a:solidFill>
                <a:latin typeface="Meiryo UI" panose="020B0604030504040204" pitchFamily="50" charset="-128"/>
                <a:ea typeface="Meiryo UI" panose="020B0604030504040204" pitchFamily="50" charset="-128"/>
              </a:rPr>
              <a:t>VTL</a:t>
            </a:r>
            <a:r>
              <a:rPr lang="ja-JP" altLang="en-US" sz="1067" b="1" dirty="0">
                <a:solidFill>
                  <a:srgbClr val="FFFFFF"/>
                </a:solidFill>
                <a:latin typeface="Meiryo UI" panose="020B0604030504040204" pitchFamily="50" charset="-128"/>
                <a:ea typeface="Meiryo UI" panose="020B0604030504040204" pitchFamily="50" charset="-128"/>
              </a:rPr>
              <a:t>用</a:t>
            </a:r>
            <a:r>
              <a:rPr lang="en-US" altLang="ja-JP" sz="1067" b="1" dirty="0">
                <a:solidFill>
                  <a:srgbClr val="FFFFFF"/>
                </a:solidFill>
                <a:latin typeface="Meiryo UI" panose="020B0604030504040204" pitchFamily="50" charset="-128"/>
                <a:ea typeface="Meiryo UI" panose="020B0604030504040204" pitchFamily="50" charset="-128"/>
              </a:rPr>
              <a:t>FC-HBA</a:t>
            </a:r>
            <a:r>
              <a:rPr lang="ja-JP" altLang="en-US" sz="1067" b="1" dirty="0">
                <a:solidFill>
                  <a:srgbClr val="FFFFFF"/>
                </a:solidFill>
                <a:latin typeface="Meiryo UI" panose="020B0604030504040204" pitchFamily="50" charset="-128"/>
                <a:ea typeface="Meiryo UI" panose="020B0604030504040204" pitchFamily="50" charset="-128"/>
              </a:rPr>
              <a:t>専用</a:t>
            </a:r>
          </a:p>
        </p:txBody>
      </p:sp>
      <p:sp>
        <p:nvSpPr>
          <p:cNvPr id="6" name="四角形: 角を丸くする 5">
            <a:extLst>
              <a:ext uri="{FF2B5EF4-FFF2-40B4-BE49-F238E27FC236}">
                <a16:creationId xmlns:a16="http://schemas.microsoft.com/office/drawing/2014/main" id="{360EB821-79CD-4AC5-A222-DDEA5BC20B93}"/>
              </a:ext>
            </a:extLst>
          </p:cNvPr>
          <p:cNvSpPr/>
          <p:nvPr/>
        </p:nvSpPr>
        <p:spPr>
          <a:xfrm>
            <a:off x="707994" y="4603531"/>
            <a:ext cx="1646324" cy="201735"/>
          </a:xfrm>
          <a:prstGeom prst="roundRect">
            <a:avLst/>
          </a:prstGeom>
          <a:solidFill>
            <a:srgbClr val="FFFF00"/>
          </a:solidFill>
          <a:ln w="12700" cmpd="sng">
            <a:noFill/>
          </a:ln>
          <a:effectLst/>
        </p:spPr>
        <p:txBody>
          <a:bodyPr wrap="square" lIns="243840" tIns="182880" rIns="182880" bIns="182880" rtlCol="0" anchor="ctr">
            <a:noAutofit/>
          </a:bodyPr>
          <a:lstStyle/>
          <a:p>
            <a:pPr algn="ctr" defTabSz="914377">
              <a:lnSpc>
                <a:spcPct val="90000"/>
              </a:lnSpc>
              <a:spcBef>
                <a:spcPts val="800"/>
              </a:spcBef>
            </a:pPr>
            <a:r>
              <a:rPr lang="ja-JP" altLang="en-US" sz="1067" b="1" dirty="0">
                <a:solidFill>
                  <a:srgbClr val="000000"/>
                </a:solidFill>
                <a:latin typeface="Meiryo UI" panose="020B0604030504040204" pitchFamily="50" charset="-128"/>
                <a:ea typeface="Meiryo UI" panose="020B0604030504040204" pitchFamily="50" charset="-128"/>
              </a:rPr>
              <a:t>利用不可</a:t>
            </a:r>
          </a:p>
        </p:txBody>
      </p:sp>
      <p:sp>
        <p:nvSpPr>
          <p:cNvPr id="7" name="正方形/長方形 6">
            <a:extLst>
              <a:ext uri="{FF2B5EF4-FFF2-40B4-BE49-F238E27FC236}">
                <a16:creationId xmlns:a16="http://schemas.microsoft.com/office/drawing/2014/main" id="{576AEB03-E8B0-407F-9790-CAA6A41CDD53}"/>
              </a:ext>
            </a:extLst>
          </p:cNvPr>
          <p:cNvSpPr/>
          <p:nvPr/>
        </p:nvSpPr>
        <p:spPr>
          <a:xfrm>
            <a:off x="901700" y="1536700"/>
            <a:ext cx="1452618" cy="1131645"/>
          </a:xfrm>
          <a:prstGeom prst="rect">
            <a:avLst/>
          </a:prstGeom>
          <a:solidFill>
            <a:schemeClr val="accent5">
              <a:lumMod val="20000"/>
              <a:lumOff val="80000"/>
              <a:alpha val="39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solidFill>
                <a:schemeClr val="tx2"/>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0035BF94-4550-4595-8405-70A7847AF974}"/>
              </a:ext>
            </a:extLst>
          </p:cNvPr>
          <p:cNvSpPr/>
          <p:nvPr/>
        </p:nvSpPr>
        <p:spPr>
          <a:xfrm>
            <a:off x="2354318" y="1544020"/>
            <a:ext cx="1452618" cy="374060"/>
          </a:xfrm>
          <a:prstGeom prst="rect">
            <a:avLst/>
          </a:prstGeom>
          <a:solidFill>
            <a:schemeClr val="accent5">
              <a:lumMod val="20000"/>
              <a:lumOff val="80000"/>
              <a:alpha val="39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9" name="正方形/長方形 8">
            <a:extLst>
              <a:ext uri="{FF2B5EF4-FFF2-40B4-BE49-F238E27FC236}">
                <a16:creationId xmlns:a16="http://schemas.microsoft.com/office/drawing/2014/main" id="{6D20ADA1-A9CD-4A2B-A83F-15BEE2DB74C8}"/>
              </a:ext>
            </a:extLst>
          </p:cNvPr>
          <p:cNvSpPr/>
          <p:nvPr/>
        </p:nvSpPr>
        <p:spPr>
          <a:xfrm>
            <a:off x="3806936" y="1536700"/>
            <a:ext cx="1452618" cy="1131645"/>
          </a:xfrm>
          <a:prstGeom prst="rect">
            <a:avLst/>
          </a:prstGeom>
          <a:solidFill>
            <a:schemeClr val="bg1">
              <a:lumMod val="20000"/>
              <a:lumOff val="8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10" name="正方形/長方形 9">
            <a:extLst>
              <a:ext uri="{FF2B5EF4-FFF2-40B4-BE49-F238E27FC236}">
                <a16:creationId xmlns:a16="http://schemas.microsoft.com/office/drawing/2014/main" id="{BFACB204-5149-440C-B5D1-7E0D3BC9743C}"/>
              </a:ext>
            </a:extLst>
          </p:cNvPr>
          <p:cNvSpPr/>
          <p:nvPr/>
        </p:nvSpPr>
        <p:spPr>
          <a:xfrm>
            <a:off x="2354318" y="1918080"/>
            <a:ext cx="1452618" cy="750265"/>
          </a:xfrm>
          <a:prstGeom prst="rect">
            <a:avLst/>
          </a:prstGeom>
          <a:solidFill>
            <a:schemeClr val="bg1">
              <a:lumMod val="20000"/>
              <a:lumOff val="8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11" name="正方形/長方形 10">
            <a:extLst>
              <a:ext uri="{FF2B5EF4-FFF2-40B4-BE49-F238E27FC236}">
                <a16:creationId xmlns:a16="http://schemas.microsoft.com/office/drawing/2014/main" id="{F549C8F7-20C0-4920-832A-AB7BD92285AE}"/>
              </a:ext>
            </a:extLst>
          </p:cNvPr>
          <p:cNvSpPr/>
          <p:nvPr/>
        </p:nvSpPr>
        <p:spPr>
          <a:xfrm>
            <a:off x="5259554" y="1543037"/>
            <a:ext cx="1452618" cy="375044"/>
          </a:xfrm>
          <a:prstGeom prst="rect">
            <a:avLst/>
          </a:prstGeom>
          <a:solidFill>
            <a:schemeClr val="bg1">
              <a:lumMod val="20000"/>
              <a:lumOff val="8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12" name="正方形/長方形 11">
            <a:extLst>
              <a:ext uri="{FF2B5EF4-FFF2-40B4-BE49-F238E27FC236}">
                <a16:creationId xmlns:a16="http://schemas.microsoft.com/office/drawing/2014/main" id="{581577A6-6B12-4295-87B3-A69254AF42DA}"/>
              </a:ext>
            </a:extLst>
          </p:cNvPr>
          <p:cNvSpPr/>
          <p:nvPr/>
        </p:nvSpPr>
        <p:spPr>
          <a:xfrm>
            <a:off x="5259554" y="1918080"/>
            <a:ext cx="1452618" cy="750265"/>
          </a:xfrm>
          <a:prstGeom prst="rect">
            <a:avLst/>
          </a:prstGeom>
          <a:solidFill>
            <a:schemeClr val="accent3">
              <a:lumMod val="60000"/>
              <a:lumOff val="4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13" name="正方形/長方形 12">
            <a:extLst>
              <a:ext uri="{FF2B5EF4-FFF2-40B4-BE49-F238E27FC236}">
                <a16:creationId xmlns:a16="http://schemas.microsoft.com/office/drawing/2014/main" id="{D1170E31-6563-46E9-8088-46BC2E063839}"/>
              </a:ext>
            </a:extLst>
          </p:cNvPr>
          <p:cNvSpPr/>
          <p:nvPr/>
        </p:nvSpPr>
        <p:spPr>
          <a:xfrm>
            <a:off x="2925818" y="3971309"/>
            <a:ext cx="1544582" cy="422891"/>
          </a:xfrm>
          <a:prstGeom prst="rect">
            <a:avLst/>
          </a:prstGeom>
          <a:solidFill>
            <a:schemeClr val="bg1">
              <a:lumMod val="20000"/>
              <a:lumOff val="8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b="1" dirty="0">
              <a:solidFill>
                <a:schemeClr val="bg2"/>
              </a:solidFill>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D417A224-1B19-4E77-A6FD-96B4F9FD42CB}"/>
              </a:ext>
            </a:extLst>
          </p:cNvPr>
          <p:cNvPicPr>
            <a:picLocks noChangeAspect="1"/>
          </p:cNvPicPr>
          <p:nvPr/>
        </p:nvPicPr>
        <p:blipFill>
          <a:blip r:embed="rId4"/>
          <a:stretch>
            <a:fillRect/>
          </a:stretch>
        </p:blipFill>
        <p:spPr>
          <a:xfrm rot="10800000">
            <a:off x="7916692" y="918051"/>
            <a:ext cx="3614155" cy="2225559"/>
          </a:xfrm>
          <a:prstGeom prst="rect">
            <a:avLst/>
          </a:prstGeom>
        </p:spPr>
      </p:pic>
      <p:sp>
        <p:nvSpPr>
          <p:cNvPr id="15" name="正方形/長方形 14">
            <a:extLst>
              <a:ext uri="{FF2B5EF4-FFF2-40B4-BE49-F238E27FC236}">
                <a16:creationId xmlns:a16="http://schemas.microsoft.com/office/drawing/2014/main" id="{97F6FD2E-41F0-44FF-AA52-99EF03477A05}"/>
              </a:ext>
            </a:extLst>
          </p:cNvPr>
          <p:cNvSpPr/>
          <p:nvPr/>
        </p:nvSpPr>
        <p:spPr>
          <a:xfrm rot="5400000">
            <a:off x="8845495" y="1724305"/>
            <a:ext cx="1984372" cy="749897"/>
          </a:xfrm>
          <a:prstGeom prst="rect">
            <a:avLst/>
          </a:prstGeom>
          <a:solidFill>
            <a:schemeClr val="accent3">
              <a:lumMod val="60000"/>
              <a:lumOff val="4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pic>
        <p:nvPicPr>
          <p:cNvPr id="16" name="図 15">
            <a:extLst>
              <a:ext uri="{FF2B5EF4-FFF2-40B4-BE49-F238E27FC236}">
                <a16:creationId xmlns:a16="http://schemas.microsoft.com/office/drawing/2014/main" id="{0A63B82B-E938-427A-BDE0-89445DAF5C3A}"/>
              </a:ext>
            </a:extLst>
          </p:cNvPr>
          <p:cNvPicPr>
            <a:picLocks noChangeAspect="1"/>
          </p:cNvPicPr>
          <p:nvPr/>
        </p:nvPicPr>
        <p:blipFill>
          <a:blip r:embed="rId5"/>
          <a:stretch>
            <a:fillRect/>
          </a:stretch>
        </p:blipFill>
        <p:spPr>
          <a:xfrm>
            <a:off x="430631" y="3243933"/>
            <a:ext cx="6813471" cy="2593500"/>
          </a:xfrm>
          <a:prstGeom prst="rect">
            <a:avLst/>
          </a:prstGeom>
        </p:spPr>
      </p:pic>
      <p:sp>
        <p:nvSpPr>
          <p:cNvPr id="17" name="テキスト ボックス 16">
            <a:extLst>
              <a:ext uri="{FF2B5EF4-FFF2-40B4-BE49-F238E27FC236}">
                <a16:creationId xmlns:a16="http://schemas.microsoft.com/office/drawing/2014/main" id="{F8DCBD5F-A91F-4848-A11E-DAE757CC6D0E}"/>
              </a:ext>
            </a:extLst>
          </p:cNvPr>
          <p:cNvSpPr txBox="1"/>
          <p:nvPr/>
        </p:nvSpPr>
        <p:spPr>
          <a:xfrm>
            <a:off x="2825387" y="1914587"/>
            <a:ext cx="2128560" cy="369332"/>
          </a:xfrm>
          <a:prstGeom prst="rect">
            <a:avLst/>
          </a:prstGeom>
          <a:noFill/>
        </p:spPr>
        <p:txBody>
          <a:bodyPr wrap="square">
            <a:spAutoFit/>
          </a:bodyPr>
          <a:lstStyle/>
          <a:p>
            <a:pPr algn="ctr"/>
            <a:r>
              <a:rPr lang="en-US" altLang="ja-JP" b="1" dirty="0">
                <a:solidFill>
                  <a:schemeClr val="tx2"/>
                </a:solidFill>
                <a:latin typeface="Meiryo UI" panose="020B0604030504040204" pitchFamily="50" charset="-128"/>
                <a:ea typeface="Meiryo UI" panose="020B0604030504040204" pitchFamily="50" charset="-128"/>
              </a:rPr>
              <a:t>8TB/16TB</a:t>
            </a:r>
            <a:r>
              <a:rPr lang="ja-JP" altLang="en-US" b="1" dirty="0">
                <a:solidFill>
                  <a:schemeClr val="tx2"/>
                </a:solidFill>
                <a:latin typeface="Meiryo UI" panose="020B0604030504040204" pitchFamily="50" charset="-128"/>
                <a:ea typeface="Meiryo UI" panose="020B0604030504040204" pitchFamily="50" charset="-128"/>
              </a:rPr>
              <a:t>モデル</a:t>
            </a:r>
            <a:endParaRPr kumimoji="1" lang="ja-JP" altLang="en-US" b="1" dirty="0">
              <a:solidFill>
                <a:schemeClr val="tx2"/>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A730D512-2561-4CDE-B513-BAEEC94F79DF}"/>
              </a:ext>
            </a:extLst>
          </p:cNvPr>
          <p:cNvSpPr txBox="1"/>
          <p:nvPr/>
        </p:nvSpPr>
        <p:spPr>
          <a:xfrm>
            <a:off x="952283" y="1933553"/>
            <a:ext cx="1402035" cy="369332"/>
          </a:xfrm>
          <a:prstGeom prst="rect">
            <a:avLst/>
          </a:prstGeom>
          <a:noFill/>
        </p:spPr>
        <p:txBody>
          <a:bodyPr wrap="square">
            <a:spAutoFit/>
          </a:bodyPr>
          <a:lstStyle/>
          <a:p>
            <a:pPr algn="ctr"/>
            <a:r>
              <a:rPr lang="en-US" altLang="ja-JP" sz="1800" b="1" dirty="0">
                <a:solidFill>
                  <a:schemeClr val="tx2"/>
                </a:solidFill>
                <a:latin typeface="Meiryo UI" panose="020B0604030504040204" pitchFamily="50" charset="-128"/>
                <a:ea typeface="Meiryo UI" panose="020B0604030504040204" pitchFamily="50" charset="-128"/>
              </a:rPr>
              <a:t>4TB</a:t>
            </a:r>
            <a:r>
              <a:rPr lang="ja-JP" altLang="en-US" sz="1800" b="1" dirty="0">
                <a:solidFill>
                  <a:schemeClr val="tx2"/>
                </a:solidFill>
                <a:latin typeface="Meiryo UI" panose="020B0604030504040204" pitchFamily="50" charset="-128"/>
                <a:ea typeface="Meiryo UI" panose="020B0604030504040204" pitchFamily="50" charset="-128"/>
              </a:rPr>
              <a:t>モデル</a:t>
            </a:r>
            <a:endParaRPr kumimoji="1" lang="ja-JP" altLang="en-US" sz="1800" b="1" dirty="0">
              <a:solidFill>
                <a:schemeClr val="tx2"/>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3DB7C917-8B97-4A7A-8E13-069E1437093C}"/>
              </a:ext>
            </a:extLst>
          </p:cNvPr>
          <p:cNvSpPr txBox="1"/>
          <p:nvPr/>
        </p:nvSpPr>
        <p:spPr>
          <a:xfrm>
            <a:off x="5330899" y="2066158"/>
            <a:ext cx="1402035" cy="369332"/>
          </a:xfrm>
          <a:prstGeom prst="rect">
            <a:avLst/>
          </a:prstGeom>
          <a:noFill/>
        </p:spPr>
        <p:txBody>
          <a:bodyPr wrap="square">
            <a:spAutoFit/>
          </a:bodyPr>
          <a:lstStyle/>
          <a:p>
            <a:pPr algn="ctr"/>
            <a:r>
              <a:rPr lang="en-US" altLang="ja-JP" sz="1800" b="1" dirty="0">
                <a:solidFill>
                  <a:schemeClr val="tx2"/>
                </a:solidFill>
                <a:latin typeface="Meiryo UI" panose="020B0604030504040204" pitchFamily="50" charset="-128"/>
                <a:ea typeface="Meiryo UI" panose="020B0604030504040204" pitchFamily="50" charset="-128"/>
              </a:rPr>
              <a:t>32TB</a:t>
            </a:r>
            <a:r>
              <a:rPr lang="ja-JP" altLang="en-US" sz="1800" b="1" dirty="0">
                <a:solidFill>
                  <a:schemeClr val="tx2"/>
                </a:solidFill>
                <a:latin typeface="Meiryo UI" panose="020B0604030504040204" pitchFamily="50" charset="-128"/>
                <a:ea typeface="Meiryo UI" panose="020B0604030504040204" pitchFamily="50" charset="-128"/>
              </a:rPr>
              <a:t>モデル</a:t>
            </a:r>
            <a:endParaRPr kumimoji="1" lang="ja-JP" altLang="en-US" sz="1800" b="1" dirty="0">
              <a:solidFill>
                <a:schemeClr val="tx2"/>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2D5B12B6-4AFF-4694-9706-16B29EFFD2EC}"/>
              </a:ext>
            </a:extLst>
          </p:cNvPr>
          <p:cNvSpPr txBox="1"/>
          <p:nvPr/>
        </p:nvSpPr>
        <p:spPr>
          <a:xfrm rot="16200000">
            <a:off x="9115349" y="1881491"/>
            <a:ext cx="1402035" cy="369332"/>
          </a:xfrm>
          <a:prstGeom prst="rect">
            <a:avLst/>
          </a:prstGeom>
          <a:noFill/>
        </p:spPr>
        <p:txBody>
          <a:bodyPr wrap="square">
            <a:spAutoFit/>
          </a:bodyPr>
          <a:lstStyle/>
          <a:p>
            <a:pPr algn="ctr"/>
            <a:r>
              <a:rPr lang="en-US" altLang="ja-JP" sz="1800" b="1" dirty="0">
                <a:solidFill>
                  <a:schemeClr val="tx2"/>
                </a:solidFill>
                <a:latin typeface="Meiryo UI" panose="020B0604030504040204" pitchFamily="50" charset="-128"/>
                <a:ea typeface="Meiryo UI" panose="020B0604030504040204" pitchFamily="50" charset="-128"/>
              </a:rPr>
              <a:t>32TB</a:t>
            </a:r>
            <a:r>
              <a:rPr lang="ja-JP" altLang="en-US" sz="1800" b="1" dirty="0">
                <a:solidFill>
                  <a:schemeClr val="tx2"/>
                </a:solidFill>
                <a:latin typeface="Meiryo UI" panose="020B0604030504040204" pitchFamily="50" charset="-128"/>
                <a:ea typeface="Meiryo UI" panose="020B0604030504040204" pitchFamily="50" charset="-128"/>
              </a:rPr>
              <a:t>モデル</a:t>
            </a:r>
            <a:endParaRPr kumimoji="1" lang="ja-JP" altLang="en-US" sz="1800" b="1" dirty="0">
              <a:solidFill>
                <a:schemeClr val="tx2"/>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6811137F-A835-4BB2-9F76-B7E863429EB0}"/>
              </a:ext>
            </a:extLst>
          </p:cNvPr>
          <p:cNvSpPr/>
          <p:nvPr/>
        </p:nvSpPr>
        <p:spPr>
          <a:xfrm>
            <a:off x="2931336" y="4001020"/>
            <a:ext cx="1539064" cy="422891"/>
          </a:xfrm>
          <a:prstGeom prst="rect">
            <a:avLst/>
          </a:prstGeom>
          <a:solidFill>
            <a:schemeClr val="accent2">
              <a:lumMod val="60000"/>
              <a:lumOff val="4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2"/>
                </a:solidFill>
                <a:latin typeface="Meiryo UI" panose="020B0604030504040204" pitchFamily="50" charset="-128"/>
                <a:ea typeface="Meiryo UI" panose="020B0604030504040204" pitchFamily="50" charset="-128"/>
              </a:rPr>
              <a:t>8TB</a:t>
            </a:r>
            <a:r>
              <a:rPr kumimoji="1" lang="ja-JP" altLang="en-US" sz="1400" b="1" dirty="0">
                <a:solidFill>
                  <a:schemeClr val="tx2"/>
                </a:solidFill>
                <a:latin typeface="Meiryo UI" panose="020B0604030504040204" pitchFamily="50" charset="-128"/>
                <a:ea typeface="Meiryo UI" panose="020B0604030504040204" pitchFamily="50" charset="-128"/>
              </a:rPr>
              <a:t>モデル以上</a:t>
            </a:r>
          </a:p>
        </p:txBody>
      </p:sp>
      <p:sp>
        <p:nvSpPr>
          <p:cNvPr id="22" name="テキスト ボックス 21">
            <a:extLst>
              <a:ext uri="{FF2B5EF4-FFF2-40B4-BE49-F238E27FC236}">
                <a16:creationId xmlns:a16="http://schemas.microsoft.com/office/drawing/2014/main" id="{878ED7B0-9D95-49DC-AEEA-FCF9D49A6494}"/>
              </a:ext>
            </a:extLst>
          </p:cNvPr>
          <p:cNvSpPr txBox="1"/>
          <p:nvPr/>
        </p:nvSpPr>
        <p:spPr>
          <a:xfrm>
            <a:off x="7344482" y="3264369"/>
            <a:ext cx="4847519" cy="2923108"/>
          </a:xfrm>
          <a:prstGeom prst="rect">
            <a:avLst/>
          </a:prstGeom>
          <a:noFill/>
        </p:spPr>
        <p:txBody>
          <a:bodyPr wrap="square" rtlCol="0">
            <a:spAutoFit/>
          </a:bodyPr>
          <a:lstStyle/>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1: </a:t>
            </a:r>
            <a:r>
              <a:rPr lang="ja-JP" altLang="en-US" sz="1333" dirty="0">
                <a:solidFill>
                  <a:srgbClr val="000000"/>
                </a:solidFill>
                <a:latin typeface="Arial" panose="020B0604020202020204" pitchFamily="34" charset="0"/>
                <a:ea typeface="Meiryo UI" panose="020B0604030504040204" pitchFamily="50" charset="-128"/>
              </a:rPr>
              <a:t>フルハイト</a:t>
            </a:r>
            <a:r>
              <a:rPr lang="en-US" altLang="ja-JP" sz="1333" dirty="0">
                <a:solidFill>
                  <a:srgbClr val="000000"/>
                </a:solidFill>
                <a:latin typeface="Arial" panose="020B0604020202020204" pitchFamily="34" charset="0"/>
                <a:ea typeface="Meiryo UI" panose="020B0604030504040204" pitchFamily="50" charset="-128"/>
              </a:rPr>
              <a:t>PCIe</a:t>
            </a:r>
            <a:r>
              <a:rPr lang="ja-JP" altLang="en-US" sz="1333" dirty="0">
                <a:solidFill>
                  <a:srgbClr val="000000"/>
                </a:solidFill>
                <a:latin typeface="Arial" panose="020B0604020202020204" pitchFamily="34" charset="0"/>
                <a:ea typeface="Meiryo UI" panose="020B0604030504040204" pitchFamily="50" charset="-128"/>
              </a:rPr>
              <a:t>拡張カードスロット</a:t>
            </a:r>
            <a:br>
              <a:rPr lang="en-US" altLang="ja-JP" sz="1333" dirty="0">
                <a:solidFill>
                  <a:srgbClr val="000000"/>
                </a:solidFill>
                <a:latin typeface="Arial" panose="020B0604020202020204" pitchFamily="34" charset="0"/>
                <a:ea typeface="Meiryo UI" panose="020B0604030504040204" pitchFamily="50" charset="-128"/>
              </a:rPr>
            </a:br>
            <a:r>
              <a:rPr lang="ja-JP" altLang="en-US" sz="1333" dirty="0">
                <a:solidFill>
                  <a:srgbClr val="000000"/>
                </a:solidFill>
                <a:latin typeface="Arial" panose="020B0604020202020204" pitchFamily="34" charset="0"/>
                <a:ea typeface="Meiryo UI" panose="020B0604030504040204" pitchFamily="50" charset="-128"/>
              </a:rPr>
              <a:t>　　</a:t>
            </a:r>
            <a:r>
              <a:rPr lang="ja-JP" altLang="en-US" sz="1200" dirty="0">
                <a:solidFill>
                  <a:srgbClr val="000000"/>
                </a:solidFill>
                <a:latin typeface="Arial" panose="020B0604020202020204" pitchFamily="34" charset="0"/>
                <a:ea typeface="Meiryo UI" panose="020B0604030504040204" pitchFamily="50" charset="-128"/>
              </a:rPr>
              <a:t>一番上のスロット：</a:t>
            </a:r>
            <a:r>
              <a:rPr lang="en-US" altLang="ja-JP" sz="1200" dirty="0">
                <a:solidFill>
                  <a:srgbClr val="000000"/>
                </a:solidFill>
                <a:latin typeface="Arial" panose="020B0604020202020204" pitchFamily="34" charset="0"/>
                <a:ea typeface="Meiryo UI" panose="020B0604030504040204" pitchFamily="50" charset="-128"/>
              </a:rPr>
              <a:t>10GbE</a:t>
            </a:r>
            <a:r>
              <a:rPr lang="ja-JP" altLang="en-US" sz="1200" dirty="0">
                <a:solidFill>
                  <a:srgbClr val="000000"/>
                </a:solidFill>
                <a:latin typeface="Arial" panose="020B0604020202020204" pitchFamily="34" charset="0"/>
                <a:ea typeface="Meiryo UI" panose="020B0604030504040204" pitchFamily="50" charset="-128"/>
              </a:rPr>
              <a:t> </a:t>
            </a:r>
            <a:r>
              <a:rPr lang="en-US" altLang="ja-JP" sz="1200" dirty="0">
                <a:solidFill>
                  <a:srgbClr val="000000"/>
                </a:solidFill>
                <a:latin typeface="Arial" panose="020B0604020202020204" pitchFamily="34" charset="0"/>
                <a:ea typeface="Meiryo UI" panose="020B0604030504040204" pitchFamily="50" charset="-128"/>
              </a:rPr>
              <a:t>SFP+</a:t>
            </a:r>
            <a:r>
              <a:rPr lang="ja-JP" altLang="en-US" sz="1200" dirty="0">
                <a:solidFill>
                  <a:srgbClr val="000000"/>
                </a:solidFill>
                <a:latin typeface="Arial" panose="020B0604020202020204" pitchFamily="34" charset="0"/>
                <a:ea typeface="Meiryo UI" panose="020B0604030504040204" pitchFamily="50" charset="-128"/>
              </a:rPr>
              <a:t> ｘ </a:t>
            </a:r>
            <a:r>
              <a:rPr lang="en-US" altLang="ja-JP" sz="1200" dirty="0">
                <a:solidFill>
                  <a:srgbClr val="000000"/>
                </a:solidFill>
                <a:latin typeface="Arial" panose="020B0604020202020204" pitchFamily="34" charset="0"/>
                <a:ea typeface="Meiryo UI" panose="020B0604030504040204" pitchFamily="50" charset="-128"/>
              </a:rPr>
              <a:t>2</a:t>
            </a:r>
            <a:r>
              <a:rPr lang="ja-JP" altLang="en-US" sz="1200" dirty="0">
                <a:solidFill>
                  <a:srgbClr val="000000"/>
                </a:solidFill>
                <a:latin typeface="Arial" panose="020B0604020202020204" pitchFamily="34" charset="0"/>
                <a:ea typeface="Meiryo UI" panose="020B0604030504040204" pitchFamily="50" charset="-128"/>
              </a:rPr>
              <a:t>ポート </a:t>
            </a:r>
            <a:r>
              <a:rPr lang="en-US" altLang="ja-JP" sz="1200" dirty="0">
                <a:solidFill>
                  <a:srgbClr val="000000"/>
                </a:solidFill>
                <a:latin typeface="Arial" panose="020B0604020202020204" pitchFamily="34" charset="0"/>
                <a:ea typeface="Meiryo UI" panose="020B0604030504040204" pitchFamily="50" charset="-128"/>
              </a:rPr>
              <a:t>NIC</a:t>
            </a:r>
            <a:r>
              <a:rPr lang="ja-JP" altLang="en-US" sz="1200" dirty="0">
                <a:solidFill>
                  <a:srgbClr val="000000"/>
                </a:solidFill>
                <a:latin typeface="Arial" panose="020B0604020202020204" pitchFamily="34" charset="0"/>
                <a:ea typeface="Meiryo UI" panose="020B0604030504040204" pitchFamily="50" charset="-128"/>
              </a:rPr>
              <a:t>用、</a:t>
            </a:r>
            <a:br>
              <a:rPr lang="en-US" altLang="ja-JP" sz="1200" dirty="0">
                <a:solidFill>
                  <a:srgbClr val="000000"/>
                </a:solidFill>
                <a:latin typeface="Arial" panose="020B0604020202020204" pitchFamily="34" charset="0"/>
                <a:ea typeface="Meiryo UI" panose="020B0604030504040204" pitchFamily="50" charset="-128"/>
              </a:rPr>
            </a:br>
            <a:r>
              <a:rPr lang="ja-JP" altLang="en-US" sz="1200" dirty="0">
                <a:solidFill>
                  <a:srgbClr val="000000"/>
                </a:solidFill>
                <a:latin typeface="Arial" panose="020B0604020202020204" pitchFamily="34" charset="0"/>
                <a:ea typeface="Meiryo UI" panose="020B0604030504040204" pitchFamily="50" charset="-128"/>
              </a:rPr>
              <a:t>　　二番目のスロット：</a:t>
            </a:r>
            <a:r>
              <a:rPr lang="en-US" altLang="ja-JP" sz="1200" dirty="0">
                <a:solidFill>
                  <a:srgbClr val="000000"/>
                </a:solidFill>
                <a:latin typeface="Arial" panose="020B0604020202020204" pitchFamily="34" charset="0"/>
                <a:ea typeface="Meiryo UI" panose="020B0604030504040204" pitchFamily="50" charset="-128"/>
              </a:rPr>
              <a:t>16G</a:t>
            </a:r>
            <a:r>
              <a:rPr lang="ja-JP" altLang="en-US" sz="1200" dirty="0">
                <a:solidFill>
                  <a:srgbClr val="000000"/>
                </a:solidFill>
                <a:latin typeface="Arial" panose="020B0604020202020204" pitchFamily="34" charset="0"/>
                <a:ea typeface="Meiryo UI" panose="020B0604030504040204" pitchFamily="50" charset="-128"/>
              </a:rPr>
              <a:t> </a:t>
            </a:r>
            <a:r>
              <a:rPr lang="en-US" altLang="ja-JP" sz="1200" dirty="0">
                <a:solidFill>
                  <a:srgbClr val="000000"/>
                </a:solidFill>
                <a:latin typeface="Arial" panose="020B0604020202020204" pitchFamily="34" charset="0"/>
                <a:ea typeface="Meiryo UI" panose="020B0604030504040204" pitchFamily="50" charset="-128"/>
              </a:rPr>
              <a:t>x</a:t>
            </a:r>
            <a:r>
              <a:rPr lang="ja-JP" altLang="en-US" sz="1200" dirty="0">
                <a:solidFill>
                  <a:srgbClr val="000000"/>
                </a:solidFill>
                <a:latin typeface="Arial" panose="020B0604020202020204" pitchFamily="34" charset="0"/>
                <a:ea typeface="Meiryo UI" panose="020B0604030504040204" pitchFamily="50" charset="-128"/>
              </a:rPr>
              <a:t> </a:t>
            </a:r>
            <a:r>
              <a:rPr lang="en-US" altLang="ja-JP" sz="1200" dirty="0">
                <a:solidFill>
                  <a:srgbClr val="000000"/>
                </a:solidFill>
                <a:latin typeface="Arial" panose="020B0604020202020204" pitchFamily="34" charset="0"/>
                <a:ea typeface="Meiryo UI" panose="020B0604030504040204" pitchFamily="50" charset="-128"/>
              </a:rPr>
              <a:t>4</a:t>
            </a:r>
            <a:r>
              <a:rPr lang="ja-JP" altLang="en-US" sz="1200" dirty="0">
                <a:solidFill>
                  <a:srgbClr val="000000"/>
                </a:solidFill>
                <a:latin typeface="Arial" panose="020B0604020202020204" pitchFamily="34" charset="0"/>
                <a:ea typeface="Meiryo UI" panose="020B0604030504040204" pitchFamily="50" charset="-128"/>
              </a:rPr>
              <a:t>ポート </a:t>
            </a:r>
            <a:r>
              <a:rPr lang="en-US" altLang="ja-JP" sz="1200" dirty="0">
                <a:solidFill>
                  <a:srgbClr val="000000"/>
                </a:solidFill>
                <a:latin typeface="Arial" panose="020B0604020202020204" pitchFamily="34" charset="0"/>
                <a:ea typeface="Meiryo UI" panose="020B0604030504040204" pitchFamily="50" charset="-128"/>
              </a:rPr>
              <a:t>FC-HBA</a:t>
            </a:r>
            <a:r>
              <a:rPr lang="ja-JP" altLang="en-US" sz="1200" dirty="0">
                <a:solidFill>
                  <a:srgbClr val="000000"/>
                </a:solidFill>
                <a:latin typeface="Arial" panose="020B0604020202020204" pitchFamily="34" charset="0"/>
                <a:ea typeface="Meiryo UI" panose="020B0604030504040204" pitchFamily="50" charset="-128"/>
              </a:rPr>
              <a:t>用、</a:t>
            </a:r>
            <a:endParaRPr lang="en-US" altLang="ja-JP" sz="1200"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ja-JP" altLang="en-US" sz="1200" dirty="0">
                <a:solidFill>
                  <a:srgbClr val="000000"/>
                </a:solidFill>
                <a:latin typeface="Arial" panose="020B0604020202020204" pitchFamily="34" charset="0"/>
                <a:ea typeface="Meiryo UI" panose="020B0604030504040204" pitchFamily="50" charset="-128"/>
              </a:rPr>
              <a:t>　　三番目のスロット：＜使用不可＞</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2: </a:t>
            </a:r>
            <a:r>
              <a:rPr lang="ja-JP" altLang="en-US" sz="1333" dirty="0">
                <a:solidFill>
                  <a:srgbClr val="000000"/>
                </a:solidFill>
                <a:latin typeface="Arial" panose="020B0604020202020204" pitchFamily="34" charset="0"/>
                <a:ea typeface="Meiryo UI" panose="020B0604030504040204" pitchFamily="50" charset="-128"/>
              </a:rPr>
              <a:t>＜使用不可＞ハーフハイト</a:t>
            </a:r>
            <a:r>
              <a:rPr lang="en-US" altLang="ja-JP" sz="1333" dirty="0" err="1">
                <a:solidFill>
                  <a:srgbClr val="000000"/>
                </a:solidFill>
                <a:latin typeface="Arial" panose="020B0604020202020204" pitchFamily="34" charset="0"/>
                <a:ea typeface="Meiryo UI" panose="020B0604030504040204" pitchFamily="50" charset="-128"/>
              </a:rPr>
              <a:t>PCIe</a:t>
            </a:r>
            <a:r>
              <a:rPr lang="ja-JP" altLang="en-US" sz="1333" dirty="0">
                <a:solidFill>
                  <a:srgbClr val="000000"/>
                </a:solidFill>
                <a:latin typeface="Arial" panose="020B0604020202020204" pitchFamily="34" charset="0"/>
                <a:ea typeface="Meiryo UI" panose="020B0604030504040204" pitchFamily="50" charset="-128"/>
              </a:rPr>
              <a:t>拡張カードスロット</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3: </a:t>
            </a:r>
            <a:r>
              <a:rPr lang="ja-JP" altLang="en-US" sz="1333" dirty="0">
                <a:solidFill>
                  <a:srgbClr val="000000"/>
                </a:solidFill>
                <a:latin typeface="Arial" panose="020B0604020202020204" pitchFamily="34" charset="0"/>
                <a:ea typeface="Meiryo UI" panose="020B0604030504040204" pitchFamily="50" charset="-128"/>
              </a:rPr>
              <a:t>背面ハンドル</a:t>
            </a:r>
            <a:r>
              <a:rPr lang="en-US" altLang="ja-JP" sz="1333" dirty="0">
                <a:solidFill>
                  <a:srgbClr val="000000"/>
                </a:solidFill>
                <a:latin typeface="Arial" panose="020B0604020202020204" pitchFamily="34" charset="0"/>
                <a:ea typeface="Meiryo UI" panose="020B0604030504040204" pitchFamily="50" charset="-128"/>
              </a:rPr>
              <a:t>(</a:t>
            </a:r>
            <a:r>
              <a:rPr lang="ja-JP" altLang="en-US" sz="1333" dirty="0">
                <a:solidFill>
                  <a:srgbClr val="000000"/>
                </a:solidFill>
                <a:latin typeface="Arial" panose="020B0604020202020204" pitchFamily="34" charset="0"/>
                <a:ea typeface="Meiryo UI" panose="020B0604030504040204" pitchFamily="50" charset="-128"/>
              </a:rPr>
              <a:t>シリアル</a:t>
            </a:r>
            <a:r>
              <a:rPr lang="en-US" altLang="ja-JP" sz="1333" dirty="0">
                <a:solidFill>
                  <a:srgbClr val="000000"/>
                </a:solidFill>
                <a:latin typeface="Arial" panose="020B0604020202020204" pitchFamily="34" charset="0"/>
                <a:ea typeface="Meiryo UI" panose="020B0604030504040204" pitchFamily="50" charset="-128"/>
              </a:rPr>
              <a:t>No.</a:t>
            </a:r>
            <a:r>
              <a:rPr lang="ja-JP" altLang="en-US" sz="1333" dirty="0">
                <a:solidFill>
                  <a:srgbClr val="000000"/>
                </a:solidFill>
                <a:latin typeface="Arial" panose="020B0604020202020204" pitchFamily="34" charset="0"/>
                <a:ea typeface="Meiryo UI" panose="020B0604030504040204" pitchFamily="50" charset="-128"/>
              </a:rPr>
              <a:t> タグカードはここに固定</a:t>
            </a:r>
            <a:r>
              <a:rPr lang="en-US" altLang="ja-JP" sz="1333" dirty="0">
                <a:solidFill>
                  <a:srgbClr val="000000"/>
                </a:solidFill>
                <a:latin typeface="Arial" panose="020B0604020202020204" pitchFamily="34" charset="0"/>
                <a:ea typeface="Meiryo UI" panose="020B0604030504040204" pitchFamily="50" charset="-128"/>
              </a:rPr>
              <a:t>)</a:t>
            </a: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4: 3.5</a:t>
            </a:r>
            <a:r>
              <a:rPr lang="ja-JP" altLang="en-US" sz="1333" dirty="0">
                <a:solidFill>
                  <a:srgbClr val="000000"/>
                </a:solidFill>
                <a:latin typeface="Arial" panose="020B0604020202020204" pitchFamily="34" charset="0"/>
                <a:ea typeface="Meiryo UI" panose="020B0604030504040204" pitchFamily="50" charset="-128"/>
              </a:rPr>
              <a:t>インチドライブベイ（</a:t>
            </a:r>
            <a:r>
              <a:rPr lang="en-US" altLang="ja-JP" sz="1333" dirty="0">
                <a:solidFill>
                  <a:srgbClr val="000000"/>
                </a:solidFill>
                <a:latin typeface="Arial" panose="020B0604020202020204" pitchFamily="34" charset="0"/>
                <a:ea typeface="Meiryo UI" panose="020B0604030504040204" pitchFamily="50" charset="-128"/>
              </a:rPr>
              <a:t>8/16/32TB</a:t>
            </a:r>
            <a:r>
              <a:rPr lang="ja-JP" altLang="en-US" sz="1333" dirty="0">
                <a:solidFill>
                  <a:srgbClr val="000000"/>
                </a:solidFill>
                <a:latin typeface="Arial" panose="020B0604020202020204" pitchFamily="34" charset="0"/>
                <a:ea typeface="Meiryo UI" panose="020B0604030504040204" pitchFamily="50" charset="-128"/>
              </a:rPr>
              <a:t>モデル時の</a:t>
            </a:r>
            <a:r>
              <a:rPr lang="en-US" altLang="ja-JP" sz="1333" dirty="0">
                <a:solidFill>
                  <a:srgbClr val="000000"/>
                </a:solidFill>
                <a:latin typeface="Arial" panose="020B0604020202020204" pitchFamily="34" charset="0"/>
                <a:ea typeface="Meiryo UI" panose="020B0604030504040204" pitchFamily="50" charset="-128"/>
              </a:rPr>
              <a:t>480GB SSD</a:t>
            </a:r>
            <a:r>
              <a:rPr lang="ja-JP" altLang="en-US" sz="1333" dirty="0">
                <a:solidFill>
                  <a:srgbClr val="000000"/>
                </a:solidFill>
                <a:latin typeface="Arial" panose="020B0604020202020204" pitchFamily="34" charset="0"/>
                <a:ea typeface="Meiryo UI" panose="020B0604030504040204" pitchFamily="50" charset="-128"/>
              </a:rPr>
              <a:t>用）</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5: </a:t>
            </a:r>
            <a:r>
              <a:rPr lang="ja-JP" altLang="en-US" sz="1333" dirty="0">
                <a:solidFill>
                  <a:srgbClr val="000000"/>
                </a:solidFill>
                <a:latin typeface="Arial" panose="020B0604020202020204" pitchFamily="34" charset="0"/>
                <a:ea typeface="Meiryo UI" panose="020B0604030504040204" pitchFamily="50" charset="-128"/>
              </a:rPr>
              <a:t>電源ユニット（</a:t>
            </a:r>
            <a:r>
              <a:rPr lang="ja-JP" altLang="en-US" sz="1333" b="1" u="sng" dirty="0">
                <a:solidFill>
                  <a:srgbClr val="FF0000"/>
                </a:solidFill>
                <a:latin typeface="Arial" panose="020B0604020202020204" pitchFamily="34" charset="0"/>
                <a:ea typeface="Meiryo UI" panose="020B0604030504040204" pitchFamily="50" charset="-128"/>
              </a:rPr>
              <a:t>標準構成 </a:t>
            </a:r>
            <a:r>
              <a:rPr lang="en-US" altLang="ja-JP" sz="1333" b="1" u="sng" dirty="0">
                <a:solidFill>
                  <a:srgbClr val="FF0000"/>
                </a:solidFill>
                <a:latin typeface="Arial" panose="020B0604020202020204" pitchFamily="34" charset="0"/>
                <a:ea typeface="Meiryo UI" panose="020B0604030504040204" pitchFamily="50" charset="-128"/>
              </a:rPr>
              <a:t>2</a:t>
            </a:r>
            <a:r>
              <a:rPr lang="ja-JP" altLang="en-US" sz="1333" b="1" u="sng" dirty="0">
                <a:solidFill>
                  <a:srgbClr val="FF0000"/>
                </a:solidFill>
                <a:latin typeface="Arial" panose="020B0604020202020204" pitchFamily="34" charset="0"/>
                <a:ea typeface="Meiryo UI" panose="020B0604030504040204" pitchFamily="50" charset="-128"/>
              </a:rPr>
              <a:t>台</a:t>
            </a:r>
            <a:r>
              <a:rPr lang="en-US" altLang="ja-JP" sz="1333" dirty="0">
                <a:solidFill>
                  <a:srgbClr val="000000"/>
                </a:solidFill>
                <a:latin typeface="Arial" panose="020B0604020202020204" pitchFamily="34" charset="0"/>
                <a:ea typeface="Meiryo UI" panose="020B0604030504040204" pitchFamily="50" charset="-128"/>
              </a:rPr>
              <a:t>)</a:t>
            </a: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6: </a:t>
            </a:r>
            <a:r>
              <a:rPr lang="ja-JP" altLang="en-US" sz="1333" dirty="0">
                <a:solidFill>
                  <a:srgbClr val="000000"/>
                </a:solidFill>
                <a:latin typeface="Arial" panose="020B0604020202020204" pitchFamily="34" charset="0"/>
                <a:ea typeface="Meiryo UI" panose="020B0604030504040204" pitchFamily="50" charset="-128"/>
              </a:rPr>
              <a:t>ネットワークドーターカード</a:t>
            </a:r>
            <a:r>
              <a:rPr lang="en-US" altLang="ja-JP" sz="1333" dirty="0">
                <a:solidFill>
                  <a:srgbClr val="000000"/>
                </a:solidFill>
                <a:latin typeface="Arial" panose="020B0604020202020204" pitchFamily="34" charset="0"/>
                <a:ea typeface="Meiryo UI" panose="020B0604030504040204" pitchFamily="50" charset="-128"/>
              </a:rPr>
              <a:t>(</a:t>
            </a:r>
            <a:r>
              <a:rPr lang="en-US" altLang="ja-JP" sz="1333" b="1" u="sng" dirty="0">
                <a:solidFill>
                  <a:srgbClr val="FF0000"/>
                </a:solidFill>
                <a:latin typeface="Arial" panose="020B0604020202020204" pitchFamily="34" charset="0"/>
                <a:ea typeface="Meiryo UI" panose="020B0604030504040204" pitchFamily="50" charset="-128"/>
              </a:rPr>
              <a:t>10GbE-T</a:t>
            </a:r>
            <a:r>
              <a:rPr lang="ja-JP" altLang="en-US" sz="1333" b="1" u="sng" dirty="0">
                <a:solidFill>
                  <a:srgbClr val="FF0000"/>
                </a:solidFill>
                <a:latin typeface="Arial" panose="020B0604020202020204" pitchFamily="34" charset="0"/>
                <a:ea typeface="Meiryo UI" panose="020B0604030504040204" pitchFamily="50" charset="-128"/>
              </a:rPr>
              <a:t> </a:t>
            </a:r>
            <a:r>
              <a:rPr lang="en-US" altLang="ja-JP" sz="1333" b="1" u="sng" dirty="0">
                <a:solidFill>
                  <a:srgbClr val="FF0000"/>
                </a:solidFill>
                <a:latin typeface="Arial" panose="020B0604020202020204" pitchFamily="34" charset="0"/>
                <a:ea typeface="Meiryo UI" panose="020B0604030504040204" pitchFamily="50" charset="-128"/>
              </a:rPr>
              <a:t>x</a:t>
            </a:r>
            <a:r>
              <a:rPr lang="ja-JP" altLang="en-US" sz="1333" b="1" u="sng" dirty="0">
                <a:solidFill>
                  <a:srgbClr val="FF0000"/>
                </a:solidFill>
                <a:latin typeface="Arial" panose="020B0604020202020204" pitchFamily="34" charset="0"/>
                <a:ea typeface="Meiryo UI" panose="020B0604030504040204" pitchFamily="50" charset="-128"/>
              </a:rPr>
              <a:t> </a:t>
            </a:r>
            <a:r>
              <a:rPr lang="en-US" altLang="ja-JP" sz="1333" b="1" u="sng" dirty="0">
                <a:solidFill>
                  <a:srgbClr val="FF0000"/>
                </a:solidFill>
                <a:latin typeface="Arial" panose="020B0604020202020204" pitchFamily="34" charset="0"/>
                <a:ea typeface="Meiryo UI" panose="020B0604030504040204" pitchFamily="50" charset="-128"/>
              </a:rPr>
              <a:t>4</a:t>
            </a:r>
            <a:r>
              <a:rPr lang="ja-JP" altLang="en-US" sz="1333" b="1" u="sng" dirty="0">
                <a:solidFill>
                  <a:srgbClr val="FF0000"/>
                </a:solidFill>
                <a:latin typeface="Arial" panose="020B0604020202020204" pitchFamily="34" charset="0"/>
                <a:ea typeface="Meiryo UI" panose="020B0604030504040204" pitchFamily="50" charset="-128"/>
              </a:rPr>
              <a:t>ポート</a:t>
            </a:r>
            <a:r>
              <a:rPr lang="en-US" altLang="ja-JP" sz="1333" dirty="0">
                <a:solidFill>
                  <a:srgbClr val="000000"/>
                </a:solidFill>
                <a:latin typeface="Arial" panose="020B0604020202020204" pitchFamily="34" charset="0"/>
                <a:ea typeface="Meiryo UI" panose="020B0604030504040204" pitchFamily="50" charset="-128"/>
              </a:rPr>
              <a:t>)</a:t>
            </a:r>
            <a:br>
              <a:rPr lang="en-US" altLang="ja-JP" sz="1333" dirty="0">
                <a:solidFill>
                  <a:srgbClr val="000000"/>
                </a:solidFill>
                <a:latin typeface="Arial" panose="020B0604020202020204" pitchFamily="34" charset="0"/>
                <a:ea typeface="Meiryo UI" panose="020B0604030504040204" pitchFamily="50" charset="-128"/>
              </a:rPr>
            </a:br>
            <a:r>
              <a:rPr lang="en-US" altLang="ja-JP" sz="1333" dirty="0">
                <a:solidFill>
                  <a:srgbClr val="000000"/>
                </a:solidFill>
                <a:latin typeface="Arial" panose="020B0604020202020204" pitchFamily="34" charset="0"/>
                <a:ea typeface="Meiryo UI" panose="020B0604030504040204" pitchFamily="50" charset="-128"/>
              </a:rPr>
              <a:t>7: </a:t>
            </a:r>
            <a:r>
              <a:rPr lang="ja-JP" altLang="en-US" sz="1333" dirty="0">
                <a:solidFill>
                  <a:srgbClr val="000000"/>
                </a:solidFill>
                <a:latin typeface="Arial" panose="020B0604020202020204" pitchFamily="34" charset="0"/>
                <a:ea typeface="Meiryo UI" panose="020B0604030504040204" pitchFamily="50" charset="-128"/>
              </a:rPr>
              <a:t>＜使用不可＞</a:t>
            </a:r>
            <a:r>
              <a:rPr lang="en-US" altLang="ja-JP" sz="1333" dirty="0">
                <a:solidFill>
                  <a:srgbClr val="000000"/>
                </a:solidFill>
                <a:latin typeface="Arial" panose="020B0604020202020204" pitchFamily="34" charset="0"/>
                <a:ea typeface="Meiryo UI" panose="020B0604030504040204" pitchFamily="50" charset="-128"/>
              </a:rPr>
              <a:t>USB3.0</a:t>
            </a:r>
            <a:r>
              <a:rPr lang="ja-JP" altLang="en-US" sz="1333" dirty="0">
                <a:solidFill>
                  <a:srgbClr val="000000"/>
                </a:solidFill>
                <a:latin typeface="Arial" panose="020B0604020202020204" pitchFamily="34" charset="0"/>
                <a:ea typeface="Meiryo UI" panose="020B0604030504040204" pitchFamily="50" charset="-128"/>
              </a:rPr>
              <a:t>ポート</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8: </a:t>
            </a:r>
            <a:r>
              <a:rPr lang="ja-JP" altLang="en-US" sz="1333" dirty="0">
                <a:solidFill>
                  <a:srgbClr val="000000"/>
                </a:solidFill>
                <a:latin typeface="Arial" panose="020B0604020202020204" pitchFamily="34" charset="0"/>
                <a:ea typeface="Meiryo UI" panose="020B0604030504040204" pitchFamily="50" charset="-128"/>
              </a:rPr>
              <a:t>＜使用不可＞</a:t>
            </a:r>
            <a:r>
              <a:rPr lang="en-US" altLang="ja-JP" sz="1333" dirty="0">
                <a:solidFill>
                  <a:srgbClr val="000000"/>
                </a:solidFill>
                <a:latin typeface="Arial" panose="020B0604020202020204" pitchFamily="34" charset="0"/>
                <a:ea typeface="Meiryo UI" panose="020B0604030504040204" pitchFamily="50" charset="-128"/>
              </a:rPr>
              <a:t>VGA</a:t>
            </a:r>
            <a:r>
              <a:rPr lang="ja-JP" altLang="en-US" sz="1333" dirty="0">
                <a:solidFill>
                  <a:srgbClr val="000000"/>
                </a:solidFill>
                <a:latin typeface="Arial" panose="020B0604020202020204" pitchFamily="34" charset="0"/>
                <a:ea typeface="Meiryo UI" panose="020B0604030504040204" pitchFamily="50" charset="-128"/>
              </a:rPr>
              <a:t>ポート</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9: </a:t>
            </a:r>
            <a:r>
              <a:rPr lang="ja-JP" altLang="en-US" sz="1333" dirty="0">
                <a:solidFill>
                  <a:srgbClr val="000000"/>
                </a:solidFill>
                <a:latin typeface="Arial" panose="020B0604020202020204" pitchFamily="34" charset="0"/>
                <a:ea typeface="Meiryo UI" panose="020B0604030504040204" pitchFamily="50" charset="-128"/>
              </a:rPr>
              <a:t>＜使用不可＞シリアルポート</a:t>
            </a:r>
            <a:endParaRPr lang="en-US" altLang="ja-JP" sz="1333" dirty="0">
              <a:solidFill>
                <a:srgbClr val="000000"/>
              </a:solidFill>
              <a:latin typeface="Arial" panose="020B0604020202020204" pitchFamily="34" charset="0"/>
              <a:ea typeface="Meiryo UI" panose="020B0604030504040204" pitchFamily="50" charset="-128"/>
            </a:endParaRP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10: </a:t>
            </a:r>
            <a:r>
              <a:rPr lang="ja-JP" altLang="en-US" sz="1333" dirty="0">
                <a:solidFill>
                  <a:srgbClr val="000000"/>
                </a:solidFill>
                <a:latin typeface="Arial" panose="020B0604020202020204" pitchFamily="34" charset="0"/>
                <a:ea typeface="Meiryo UI" panose="020B0604030504040204" pitchFamily="50" charset="-128"/>
              </a:rPr>
              <a:t>管理用（</a:t>
            </a:r>
            <a:r>
              <a:rPr lang="en-US" altLang="ja-JP" sz="1333" dirty="0">
                <a:solidFill>
                  <a:srgbClr val="000000"/>
                </a:solidFill>
                <a:latin typeface="Arial" panose="020B0604020202020204" pitchFamily="34" charset="0"/>
                <a:ea typeface="Meiryo UI" panose="020B0604030504040204" pitchFamily="50" charset="-128"/>
              </a:rPr>
              <a:t>iDRAC9</a:t>
            </a:r>
            <a:r>
              <a:rPr lang="ja-JP" altLang="en-US" sz="1333" dirty="0">
                <a:solidFill>
                  <a:srgbClr val="000000"/>
                </a:solidFill>
                <a:latin typeface="Arial" panose="020B0604020202020204" pitchFamily="34" charset="0"/>
                <a:ea typeface="Meiryo UI" panose="020B0604030504040204" pitchFamily="50" charset="-128"/>
              </a:rPr>
              <a:t>）専用ポート </a:t>
            </a:r>
            <a:r>
              <a:rPr lang="en-US" altLang="ja-JP" sz="1333" dirty="0">
                <a:solidFill>
                  <a:srgbClr val="000000"/>
                </a:solidFill>
                <a:latin typeface="Arial" panose="020B0604020202020204" pitchFamily="34" charset="0"/>
                <a:ea typeface="Meiryo UI" panose="020B0604030504040204" pitchFamily="50" charset="-128"/>
              </a:rPr>
              <a:t>1GbE-T</a:t>
            </a:r>
          </a:p>
          <a:p>
            <a:pPr defTabSz="914377">
              <a:buClr>
                <a:srgbClr val="0076CE"/>
              </a:buClr>
            </a:pPr>
            <a:r>
              <a:rPr lang="en-US" altLang="ja-JP" sz="1333" dirty="0">
                <a:solidFill>
                  <a:srgbClr val="000000"/>
                </a:solidFill>
                <a:latin typeface="Arial" panose="020B0604020202020204" pitchFamily="34" charset="0"/>
                <a:ea typeface="Meiryo UI" panose="020B0604030504040204" pitchFamily="50" charset="-128"/>
              </a:rPr>
              <a:t>11: </a:t>
            </a:r>
            <a:r>
              <a:rPr lang="ja-JP" altLang="en-US" sz="1333" dirty="0">
                <a:solidFill>
                  <a:srgbClr val="000000"/>
                </a:solidFill>
                <a:latin typeface="Arial" panose="020B0604020202020204" pitchFamily="34" charset="0"/>
                <a:ea typeface="Meiryo UI" panose="020B0604030504040204" pitchFamily="50" charset="-128"/>
              </a:rPr>
              <a:t>システム認識ボタン</a:t>
            </a:r>
            <a:endParaRPr lang="en-US" altLang="ja-JP" sz="1333" dirty="0">
              <a:solidFill>
                <a:srgbClr val="000000"/>
              </a:solidFill>
              <a:latin typeface="Arial" panose="020B0604020202020204" pitchFamily="34" charset="0"/>
              <a:ea typeface="Meiryo UI" panose="020B0604030504040204" pitchFamily="50" charset="-128"/>
            </a:endParaRPr>
          </a:p>
        </p:txBody>
      </p:sp>
      <p:sp>
        <p:nvSpPr>
          <p:cNvPr id="23" name="正方形/長方形 22">
            <a:extLst>
              <a:ext uri="{FF2B5EF4-FFF2-40B4-BE49-F238E27FC236}">
                <a16:creationId xmlns:a16="http://schemas.microsoft.com/office/drawing/2014/main" id="{2536083F-D018-44B0-844B-C468FA1CDE62}"/>
              </a:ext>
            </a:extLst>
          </p:cNvPr>
          <p:cNvSpPr/>
          <p:nvPr/>
        </p:nvSpPr>
        <p:spPr>
          <a:xfrm>
            <a:off x="761624" y="4221552"/>
            <a:ext cx="1539064" cy="299912"/>
          </a:xfrm>
          <a:prstGeom prst="rect">
            <a:avLst/>
          </a:prstGeom>
          <a:solidFill>
            <a:schemeClr val="accent3">
              <a:lumMod val="50000"/>
              <a:alpha val="61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b="1" dirty="0">
                <a:solidFill>
                  <a:schemeClr val="tx2"/>
                </a:solidFill>
                <a:latin typeface="Meiryo UI" panose="020B0604030504040204" pitchFamily="50" charset="-128"/>
                <a:ea typeface="Meiryo UI" panose="020B0604030504040204" pitchFamily="50" charset="-128"/>
              </a:rPr>
              <a:t>Option</a:t>
            </a:r>
          </a:p>
          <a:p>
            <a:pPr algn="ctr"/>
            <a:r>
              <a:rPr lang="en-US" altLang="ja-JP" sz="900" b="1" dirty="0">
                <a:solidFill>
                  <a:schemeClr val="tx2"/>
                </a:solidFill>
                <a:latin typeface="Meiryo UI" panose="020B0604030504040204" pitchFamily="50" charset="-128"/>
                <a:ea typeface="Meiryo UI" panose="020B0604030504040204" pitchFamily="50" charset="-128"/>
              </a:rPr>
              <a:t>16G</a:t>
            </a:r>
            <a:r>
              <a:rPr lang="ja-JP" altLang="en-US" sz="900" b="1" dirty="0">
                <a:solidFill>
                  <a:schemeClr val="tx2"/>
                </a:solidFill>
                <a:latin typeface="Meiryo UI" panose="020B0604030504040204" pitchFamily="50" charset="-128"/>
                <a:ea typeface="Meiryo UI" panose="020B0604030504040204" pitchFamily="50" charset="-128"/>
              </a:rPr>
              <a:t> </a:t>
            </a:r>
            <a:r>
              <a:rPr lang="en-US" altLang="ja-JP" sz="900" b="1" dirty="0">
                <a:solidFill>
                  <a:schemeClr val="tx2"/>
                </a:solidFill>
                <a:latin typeface="Meiryo UI" panose="020B0604030504040204" pitchFamily="50" charset="-128"/>
                <a:ea typeface="Meiryo UI" panose="020B0604030504040204" pitchFamily="50" charset="-128"/>
              </a:rPr>
              <a:t>x</a:t>
            </a:r>
            <a:r>
              <a:rPr lang="ja-JP" altLang="en-US" sz="900" b="1" dirty="0">
                <a:solidFill>
                  <a:schemeClr val="tx2"/>
                </a:solidFill>
                <a:latin typeface="Meiryo UI" panose="020B0604030504040204" pitchFamily="50" charset="-128"/>
                <a:ea typeface="Meiryo UI" panose="020B0604030504040204" pitchFamily="50" charset="-128"/>
              </a:rPr>
              <a:t> </a:t>
            </a:r>
            <a:r>
              <a:rPr lang="en-US" altLang="ja-JP" sz="900" b="1" dirty="0">
                <a:solidFill>
                  <a:schemeClr val="tx2"/>
                </a:solidFill>
                <a:latin typeface="Meiryo UI" panose="020B0604030504040204" pitchFamily="50" charset="-128"/>
                <a:ea typeface="Meiryo UI" panose="020B0604030504040204" pitchFamily="50" charset="-128"/>
              </a:rPr>
              <a:t>4</a:t>
            </a:r>
            <a:r>
              <a:rPr lang="ja-JP" altLang="en-US" sz="900" b="1" dirty="0">
                <a:solidFill>
                  <a:schemeClr val="tx2"/>
                </a:solidFill>
                <a:latin typeface="Meiryo UI" panose="020B0604030504040204" pitchFamily="50" charset="-128"/>
                <a:ea typeface="Meiryo UI" panose="020B0604030504040204" pitchFamily="50" charset="-128"/>
              </a:rPr>
              <a:t>ポート</a:t>
            </a:r>
            <a:r>
              <a:rPr lang="en-US" altLang="ja-JP" sz="900" b="1" dirty="0">
                <a:solidFill>
                  <a:schemeClr val="tx2"/>
                </a:solidFill>
                <a:latin typeface="Meiryo UI" panose="020B0604030504040204" pitchFamily="50" charset="-128"/>
                <a:ea typeface="Meiryo UI" panose="020B0604030504040204" pitchFamily="50" charset="-128"/>
              </a:rPr>
              <a:t>(FC-HBA)</a:t>
            </a:r>
            <a:endParaRPr kumimoji="1" lang="ja-JP" altLang="en-US" sz="900" b="1" dirty="0">
              <a:solidFill>
                <a:schemeClr val="tx2"/>
              </a:solidFill>
              <a:latin typeface="Meiryo UI" panose="020B0604030504040204" pitchFamily="50" charset="-128"/>
              <a:ea typeface="Meiryo UI" panose="020B0604030504040204" pitchFamily="50" charset="-128"/>
            </a:endParaRPr>
          </a:p>
        </p:txBody>
      </p:sp>
      <p:sp>
        <p:nvSpPr>
          <p:cNvPr id="24" name="正方形/長方形 23">
            <a:extLst>
              <a:ext uri="{FF2B5EF4-FFF2-40B4-BE49-F238E27FC236}">
                <a16:creationId xmlns:a16="http://schemas.microsoft.com/office/drawing/2014/main" id="{F8879B24-1427-4DD4-803D-27D6AF10D8DD}"/>
              </a:ext>
            </a:extLst>
          </p:cNvPr>
          <p:cNvSpPr/>
          <p:nvPr/>
        </p:nvSpPr>
        <p:spPr>
          <a:xfrm>
            <a:off x="761624" y="4542462"/>
            <a:ext cx="1539064" cy="299912"/>
          </a:xfrm>
          <a:prstGeom prst="rect">
            <a:avLst/>
          </a:prstGeom>
          <a:solidFill>
            <a:schemeClr val="accent5">
              <a:lumMod val="75000"/>
              <a:alpha val="61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chemeClr val="tx2"/>
                </a:solidFill>
                <a:latin typeface="Meiryo UI" panose="020B0604030504040204" pitchFamily="50" charset="-128"/>
                <a:ea typeface="Meiryo UI" panose="020B0604030504040204" pitchFamily="50" charset="-128"/>
              </a:rPr>
              <a:t>使用不可</a:t>
            </a:r>
            <a:endParaRPr kumimoji="1" lang="ja-JP" altLang="en-US" sz="1000" b="1" dirty="0">
              <a:solidFill>
                <a:schemeClr val="tx2"/>
              </a:solidFill>
              <a:latin typeface="Meiryo UI" panose="020B0604030504040204" pitchFamily="50" charset="-128"/>
              <a:ea typeface="Meiryo UI" panose="020B0604030504040204" pitchFamily="50" charset="-128"/>
            </a:endParaRPr>
          </a:p>
        </p:txBody>
      </p:sp>
      <p:sp>
        <p:nvSpPr>
          <p:cNvPr id="25" name="正方形/長方形 24">
            <a:extLst>
              <a:ext uri="{FF2B5EF4-FFF2-40B4-BE49-F238E27FC236}">
                <a16:creationId xmlns:a16="http://schemas.microsoft.com/office/drawing/2014/main" id="{07F122BB-2EEE-4098-B1A1-1D5A169928C7}"/>
              </a:ext>
            </a:extLst>
          </p:cNvPr>
          <p:cNvSpPr/>
          <p:nvPr/>
        </p:nvSpPr>
        <p:spPr>
          <a:xfrm>
            <a:off x="2628524" y="4869839"/>
            <a:ext cx="1371976" cy="273661"/>
          </a:xfrm>
          <a:prstGeom prst="rect">
            <a:avLst/>
          </a:prstGeom>
          <a:solidFill>
            <a:schemeClr val="bg1">
              <a:alpha val="61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b="1" dirty="0">
                <a:solidFill>
                  <a:schemeClr val="tx2"/>
                </a:solidFill>
                <a:latin typeface="Meiryo UI" panose="020B0604030504040204" pitchFamily="50" charset="-128"/>
                <a:ea typeface="Meiryo UI" panose="020B0604030504040204" pitchFamily="50" charset="-128"/>
              </a:rPr>
              <a:t>標準</a:t>
            </a:r>
            <a:endParaRPr kumimoji="1" lang="en-US" altLang="ja-JP" sz="900" b="1" dirty="0">
              <a:solidFill>
                <a:schemeClr val="tx2"/>
              </a:solidFill>
              <a:latin typeface="Meiryo UI" panose="020B0604030504040204" pitchFamily="50" charset="-128"/>
              <a:ea typeface="Meiryo UI" panose="020B0604030504040204" pitchFamily="50" charset="-128"/>
            </a:endParaRPr>
          </a:p>
          <a:p>
            <a:pPr algn="ctr"/>
            <a:r>
              <a:rPr kumimoji="1" lang="en-US" altLang="ja-JP" sz="900" b="1" dirty="0">
                <a:solidFill>
                  <a:schemeClr val="tx2"/>
                </a:solidFill>
                <a:latin typeface="Meiryo UI" panose="020B0604030504040204" pitchFamily="50" charset="-128"/>
                <a:ea typeface="Meiryo UI" panose="020B0604030504040204" pitchFamily="50" charset="-128"/>
              </a:rPr>
              <a:t>10GbE-T x4</a:t>
            </a:r>
            <a:endParaRPr kumimoji="1" lang="ja-JP" altLang="en-US" sz="900" b="1" dirty="0">
              <a:solidFill>
                <a:schemeClr val="tx2"/>
              </a:solidFill>
              <a:latin typeface="Meiryo UI" panose="020B0604030504040204" pitchFamily="50" charset="-128"/>
              <a:ea typeface="Meiryo UI" panose="020B0604030504040204" pitchFamily="50" charset="-128"/>
            </a:endParaRPr>
          </a:p>
        </p:txBody>
      </p:sp>
      <p:sp>
        <p:nvSpPr>
          <p:cNvPr id="26" name="正方形/長方形 25">
            <a:extLst>
              <a:ext uri="{FF2B5EF4-FFF2-40B4-BE49-F238E27FC236}">
                <a16:creationId xmlns:a16="http://schemas.microsoft.com/office/drawing/2014/main" id="{F5217AD9-B7D5-4180-B6E5-5133E8EF2289}"/>
              </a:ext>
            </a:extLst>
          </p:cNvPr>
          <p:cNvSpPr/>
          <p:nvPr/>
        </p:nvSpPr>
        <p:spPr>
          <a:xfrm>
            <a:off x="2825387" y="4569927"/>
            <a:ext cx="1175113" cy="201735"/>
          </a:xfrm>
          <a:prstGeom prst="rect">
            <a:avLst/>
          </a:prstGeom>
          <a:solidFill>
            <a:schemeClr val="accent5">
              <a:lumMod val="75000"/>
              <a:alpha val="61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chemeClr val="tx2"/>
                </a:solidFill>
                <a:latin typeface="Meiryo UI" panose="020B0604030504040204" pitchFamily="50" charset="-128"/>
                <a:ea typeface="Meiryo UI" panose="020B0604030504040204" pitchFamily="50" charset="-128"/>
              </a:rPr>
              <a:t>使用不可</a:t>
            </a:r>
            <a:endParaRPr kumimoji="1" lang="ja-JP" altLang="en-US" sz="1000" b="1" dirty="0">
              <a:solidFill>
                <a:schemeClr val="tx2"/>
              </a:solidFill>
              <a:latin typeface="Meiryo UI" panose="020B0604030504040204" pitchFamily="50" charset="-128"/>
              <a:ea typeface="Meiryo UI" panose="020B0604030504040204" pitchFamily="50" charset="-128"/>
            </a:endParaRPr>
          </a:p>
        </p:txBody>
      </p:sp>
      <p:pic>
        <p:nvPicPr>
          <p:cNvPr id="27" name="図 26">
            <a:extLst>
              <a:ext uri="{FF2B5EF4-FFF2-40B4-BE49-F238E27FC236}">
                <a16:creationId xmlns:a16="http://schemas.microsoft.com/office/drawing/2014/main" id="{88B0886F-A2AA-4E37-A3C9-233E9594E5BD}"/>
              </a:ext>
            </a:extLst>
          </p:cNvPr>
          <p:cNvPicPr>
            <a:picLocks noChangeAspect="1"/>
          </p:cNvPicPr>
          <p:nvPr/>
        </p:nvPicPr>
        <p:blipFill>
          <a:blip r:embed="rId6"/>
          <a:stretch>
            <a:fillRect/>
          </a:stretch>
        </p:blipFill>
        <p:spPr>
          <a:xfrm>
            <a:off x="5243679" y="3987479"/>
            <a:ext cx="1544726" cy="422891"/>
          </a:xfrm>
          <a:prstGeom prst="rect">
            <a:avLst/>
          </a:prstGeom>
        </p:spPr>
      </p:pic>
      <p:pic>
        <p:nvPicPr>
          <p:cNvPr id="28" name="図 27">
            <a:extLst>
              <a:ext uri="{FF2B5EF4-FFF2-40B4-BE49-F238E27FC236}">
                <a16:creationId xmlns:a16="http://schemas.microsoft.com/office/drawing/2014/main" id="{37159B15-BCF3-4368-9357-BA96B7815E12}"/>
              </a:ext>
            </a:extLst>
          </p:cNvPr>
          <p:cNvPicPr>
            <a:picLocks noChangeAspect="1"/>
          </p:cNvPicPr>
          <p:nvPr/>
        </p:nvPicPr>
        <p:blipFill>
          <a:blip r:embed="rId7"/>
          <a:stretch>
            <a:fillRect/>
          </a:stretch>
        </p:blipFill>
        <p:spPr>
          <a:xfrm>
            <a:off x="763999" y="3924586"/>
            <a:ext cx="1536690" cy="275968"/>
          </a:xfrm>
          <a:prstGeom prst="rect">
            <a:avLst/>
          </a:prstGeom>
        </p:spPr>
      </p:pic>
      <p:sp>
        <p:nvSpPr>
          <p:cNvPr id="29" name="正方形/長方形 28">
            <a:extLst>
              <a:ext uri="{FF2B5EF4-FFF2-40B4-BE49-F238E27FC236}">
                <a16:creationId xmlns:a16="http://schemas.microsoft.com/office/drawing/2014/main" id="{FB6A9B0F-3E2E-4B4C-A130-C988740BAF51}"/>
              </a:ext>
            </a:extLst>
          </p:cNvPr>
          <p:cNvSpPr/>
          <p:nvPr/>
        </p:nvSpPr>
        <p:spPr>
          <a:xfrm>
            <a:off x="761624" y="3911943"/>
            <a:ext cx="1539064" cy="268575"/>
          </a:xfrm>
          <a:prstGeom prst="rect">
            <a:avLst/>
          </a:prstGeom>
          <a:solidFill>
            <a:schemeClr val="accent3">
              <a:lumMod val="50000"/>
              <a:alpha val="61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900" b="1" dirty="0">
                <a:solidFill>
                  <a:schemeClr val="tx2"/>
                </a:solidFill>
                <a:latin typeface="Meiryo UI" panose="020B0604030504040204" pitchFamily="50" charset="-128"/>
                <a:ea typeface="Meiryo UI" panose="020B0604030504040204" pitchFamily="50" charset="-128"/>
              </a:rPr>
              <a:t>Option</a:t>
            </a:r>
          </a:p>
          <a:p>
            <a:pPr algn="ctr"/>
            <a:r>
              <a:rPr lang="en-US" altLang="ja-JP" sz="900" b="1" dirty="0">
                <a:solidFill>
                  <a:schemeClr val="tx2"/>
                </a:solidFill>
                <a:latin typeface="Meiryo UI" panose="020B0604030504040204" pitchFamily="50" charset="-128"/>
                <a:ea typeface="Meiryo UI" panose="020B0604030504040204" pitchFamily="50" charset="-128"/>
              </a:rPr>
              <a:t>10GbE</a:t>
            </a:r>
            <a:r>
              <a:rPr lang="ja-JP" altLang="en-US" sz="900" b="1" dirty="0">
                <a:solidFill>
                  <a:schemeClr val="tx2"/>
                </a:solidFill>
                <a:latin typeface="Meiryo UI" panose="020B0604030504040204" pitchFamily="50" charset="-128"/>
                <a:ea typeface="Meiryo UI" panose="020B0604030504040204" pitchFamily="50" charset="-128"/>
              </a:rPr>
              <a:t> </a:t>
            </a:r>
            <a:r>
              <a:rPr lang="en-US" altLang="ja-JP" sz="900" b="1" dirty="0">
                <a:solidFill>
                  <a:schemeClr val="tx2"/>
                </a:solidFill>
                <a:latin typeface="Meiryo UI" panose="020B0604030504040204" pitchFamily="50" charset="-128"/>
                <a:ea typeface="Meiryo UI" panose="020B0604030504040204" pitchFamily="50" charset="-128"/>
              </a:rPr>
              <a:t>SFP+</a:t>
            </a:r>
            <a:r>
              <a:rPr lang="ja-JP" altLang="en-US" sz="900" b="1" dirty="0">
                <a:solidFill>
                  <a:schemeClr val="tx2"/>
                </a:solidFill>
                <a:latin typeface="Meiryo UI" panose="020B0604030504040204" pitchFamily="50" charset="-128"/>
                <a:ea typeface="Meiryo UI" panose="020B0604030504040204" pitchFamily="50" charset="-128"/>
              </a:rPr>
              <a:t> ｘ</a:t>
            </a:r>
            <a:r>
              <a:rPr lang="en-US" altLang="ja-JP" sz="900" b="1" dirty="0">
                <a:solidFill>
                  <a:schemeClr val="tx2"/>
                </a:solidFill>
                <a:latin typeface="Meiryo UI" panose="020B0604030504040204" pitchFamily="50" charset="-128"/>
                <a:ea typeface="Meiryo UI" panose="020B0604030504040204" pitchFamily="50" charset="-128"/>
              </a:rPr>
              <a:t>2(NIC)</a:t>
            </a:r>
            <a:endParaRPr kumimoji="1" lang="ja-JP" altLang="en-US" sz="900" b="1" dirty="0">
              <a:solidFill>
                <a:schemeClr val="tx2"/>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62028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fade">
                                      <p:cBhvr>
                                        <p:cTn id="50" dur="500"/>
                                        <p:tgtEl>
                                          <p:spTgt spid="29"/>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gtEl>
                                        <p:attrNameLst>
                                          <p:attrName>style.visibility</p:attrName>
                                        </p:attrNameLst>
                                      </p:cBhvr>
                                      <p:to>
                                        <p:strVal val="visible"/>
                                      </p:to>
                                    </p:set>
                                    <p:animEffect transition="in" filter="fade">
                                      <p:cBhvr>
                                        <p:cTn id="53" dur="500"/>
                                        <p:tgtEl>
                                          <p:spTgt spid="23"/>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4"/>
                                        </p:tgtEl>
                                        <p:attrNameLst>
                                          <p:attrName>style.visibility</p:attrName>
                                        </p:attrNameLst>
                                      </p:cBhvr>
                                      <p:to>
                                        <p:strVal val="visible"/>
                                      </p:to>
                                    </p:set>
                                    <p:animEffect transition="in" filter="fade">
                                      <p:cBhvr>
                                        <p:cTn id="56" dur="500"/>
                                        <p:tgtEl>
                                          <p:spTgt spid="24"/>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500"/>
                                        <p:tgtEl>
                                          <p:spTgt spid="25"/>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5" grpId="0" animBg="1"/>
      <p:bldP spid="17" grpId="0"/>
      <p:bldP spid="18" grpId="0"/>
      <p:bldP spid="19" grpId="0"/>
      <p:bldP spid="20" grpId="0"/>
      <p:bldP spid="21" grpId="0" animBg="1"/>
      <p:bldP spid="23" grpId="0" animBg="1"/>
      <p:bldP spid="24" grpId="0" animBg="1"/>
      <p:bldP spid="25" grpId="0" animBg="1"/>
      <p:bldP spid="26" grpId="0" animBg="1"/>
      <p:bldP spid="2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A6A575E-E3B3-4EDF-BF85-1496FE16F70F}"/>
              </a:ext>
            </a:extLst>
          </p:cNvPr>
          <p:cNvSpPr>
            <a:spLocks noGrp="1"/>
          </p:cNvSpPr>
          <p:nvPr>
            <p:ph type="title"/>
          </p:nvPr>
        </p:nvSpPr>
        <p:spPr/>
        <p:txBody>
          <a:bodyPr/>
          <a:lstStyle/>
          <a:p>
            <a:r>
              <a:rPr lang="en-US" altLang="ja-JP" sz="2800" dirty="0">
                <a:solidFill>
                  <a:schemeClr val="bg1"/>
                </a:solidFill>
                <a:latin typeface="Meiryo UI" panose="020B0604030504040204" pitchFamily="50" charset="-128"/>
                <a:ea typeface="Meiryo UI" panose="020B0604030504040204" pitchFamily="50" charset="-128"/>
              </a:rPr>
              <a:t>DD3300</a:t>
            </a:r>
            <a:r>
              <a:rPr lang="ja-JP" altLang="en-US" sz="2800" dirty="0">
                <a:solidFill>
                  <a:schemeClr val="bg1"/>
                </a:solidFill>
                <a:latin typeface="Meiryo UI" panose="020B0604030504040204" pitchFamily="50" charset="-128"/>
                <a:ea typeface="Meiryo UI" panose="020B0604030504040204" pitchFamily="50" charset="-128"/>
              </a:rPr>
              <a:t> </a:t>
            </a:r>
            <a:r>
              <a:rPr lang="en-US" altLang="ja-JP" sz="2800" dirty="0">
                <a:solidFill>
                  <a:schemeClr val="bg1"/>
                </a:solidFill>
                <a:latin typeface="Meiryo UI" panose="020B0604030504040204" pitchFamily="50" charset="-128"/>
                <a:ea typeface="Meiryo UI" panose="020B0604030504040204" pitchFamily="50" charset="-128"/>
              </a:rPr>
              <a:t>-</a:t>
            </a:r>
            <a:r>
              <a:rPr lang="ja-JP" altLang="en-US" sz="2800" dirty="0">
                <a:solidFill>
                  <a:schemeClr val="bg1"/>
                </a:solidFill>
                <a:latin typeface="Meiryo UI" panose="020B0604030504040204" pitchFamily="50" charset="-128"/>
                <a:ea typeface="Meiryo UI" panose="020B0604030504040204" pitchFamily="50" charset="-128"/>
              </a:rPr>
              <a:t> アップグレードパス</a:t>
            </a:r>
            <a:endParaRPr kumimoji="1" lang="ja-JP" altLang="en-US" dirty="0"/>
          </a:p>
        </p:txBody>
      </p:sp>
      <p:sp>
        <p:nvSpPr>
          <p:cNvPr id="3" name="Rectangle 3">
            <a:extLst>
              <a:ext uri="{FF2B5EF4-FFF2-40B4-BE49-F238E27FC236}">
                <a16:creationId xmlns:a16="http://schemas.microsoft.com/office/drawing/2014/main" id="{9620F176-C2EC-4969-B9A9-561D89FAE0BE}"/>
              </a:ext>
            </a:extLst>
          </p:cNvPr>
          <p:cNvSpPr/>
          <p:nvPr/>
        </p:nvSpPr>
        <p:spPr>
          <a:xfrm>
            <a:off x="498765" y="6131329"/>
            <a:ext cx="4464000" cy="504000"/>
          </a:xfrm>
          <a:prstGeom prst="rect">
            <a:avLst/>
          </a:prstGeom>
          <a:solidFill>
            <a:schemeClr val="accent6">
              <a:lumMod val="75000"/>
            </a:schemeClr>
          </a:soli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r>
              <a:rPr kumimoji="0" lang="en-US" altLang="ja-JP" sz="2800" dirty="0">
                <a:solidFill>
                  <a:srgbClr val="FFFFFF"/>
                </a:solidFill>
                <a:latin typeface="Meiryo UI" panose="020B0604030504040204" pitchFamily="50" charset="-128"/>
                <a:ea typeface="Meiryo UI" panose="020B0604030504040204" pitchFamily="50" charset="-128"/>
              </a:rPr>
              <a:t>DD3300-4TB</a:t>
            </a:r>
            <a:r>
              <a:rPr kumimoji="0" lang="ja-JP" altLang="en-US" sz="2800" dirty="0">
                <a:solidFill>
                  <a:srgbClr val="FFFFFF"/>
                </a:solidFill>
                <a:latin typeface="Meiryo UI" panose="020B0604030504040204" pitchFamily="50" charset="-128"/>
                <a:ea typeface="Meiryo UI" panose="020B0604030504040204" pitchFamily="50" charset="-128"/>
              </a:rPr>
              <a:t>モデル</a:t>
            </a:r>
            <a:endParaRPr kumimoji="0" lang="en-US" sz="2800" dirty="0">
              <a:solidFill>
                <a:srgbClr val="FFFFFF"/>
              </a:solidFill>
              <a:latin typeface="Meiryo UI" panose="020B0604030504040204" pitchFamily="50" charset="-128"/>
              <a:ea typeface="Meiryo UI" panose="020B0604030504040204" pitchFamily="50" charset="-128"/>
            </a:endParaRPr>
          </a:p>
        </p:txBody>
      </p:sp>
      <p:sp>
        <p:nvSpPr>
          <p:cNvPr id="4" name="Rectangle 3">
            <a:extLst>
              <a:ext uri="{FF2B5EF4-FFF2-40B4-BE49-F238E27FC236}">
                <a16:creationId xmlns:a16="http://schemas.microsoft.com/office/drawing/2014/main" id="{D48E726A-01D9-4C07-A801-824F57DD7F6A}"/>
              </a:ext>
            </a:extLst>
          </p:cNvPr>
          <p:cNvSpPr/>
          <p:nvPr/>
        </p:nvSpPr>
        <p:spPr>
          <a:xfrm>
            <a:off x="548173" y="2856447"/>
            <a:ext cx="4464000" cy="504000"/>
          </a:xfrm>
          <a:prstGeom prst="rect">
            <a:avLst/>
          </a:prstGeom>
          <a:solidFill>
            <a:schemeClr val="accent6">
              <a:lumMod val="75000"/>
            </a:schemeClr>
          </a:soli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r>
              <a:rPr kumimoji="0" lang="en-US" altLang="ja-JP" sz="2800" dirty="0">
                <a:solidFill>
                  <a:srgbClr val="FFFFFF"/>
                </a:solidFill>
                <a:latin typeface="Meiryo UI" panose="020B0604030504040204" pitchFamily="50" charset="-128"/>
                <a:ea typeface="Meiryo UI" panose="020B0604030504040204" pitchFamily="50" charset="-128"/>
              </a:rPr>
              <a:t>DD3300-16TB</a:t>
            </a:r>
            <a:r>
              <a:rPr kumimoji="0" lang="ja-JP" altLang="en-US" sz="2800" dirty="0">
                <a:solidFill>
                  <a:srgbClr val="FFFFFF"/>
                </a:solidFill>
                <a:latin typeface="Meiryo UI" panose="020B0604030504040204" pitchFamily="50" charset="-128"/>
                <a:ea typeface="Meiryo UI" panose="020B0604030504040204" pitchFamily="50" charset="-128"/>
              </a:rPr>
              <a:t>モデル</a:t>
            </a:r>
            <a:r>
              <a:rPr kumimoji="0" lang="en-US" altLang="ja-JP" sz="1100" dirty="0">
                <a:solidFill>
                  <a:srgbClr val="FFFFFF"/>
                </a:solidFill>
                <a:latin typeface="Meiryo UI" panose="020B0604030504040204" pitchFamily="50" charset="-128"/>
                <a:ea typeface="Meiryo UI" panose="020B0604030504040204" pitchFamily="50" charset="-128"/>
              </a:rPr>
              <a:t>(※1)</a:t>
            </a:r>
            <a:endParaRPr kumimoji="0" lang="en-US" sz="2800" dirty="0">
              <a:solidFill>
                <a:srgbClr val="FFFFFF"/>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DFC36D75-13BC-4ED5-A915-4ED59672389E}"/>
              </a:ext>
            </a:extLst>
          </p:cNvPr>
          <p:cNvSpPr txBox="1"/>
          <p:nvPr/>
        </p:nvSpPr>
        <p:spPr>
          <a:xfrm>
            <a:off x="962038" y="4088526"/>
            <a:ext cx="3232125" cy="1241622"/>
          </a:xfrm>
          <a:prstGeom prst="rect">
            <a:avLst/>
          </a:prstGeom>
          <a:noFill/>
        </p:spPr>
        <p:txBody>
          <a:bodyPr wrap="square" rtlCol="0">
            <a:spAutoFit/>
          </a:bodyPr>
          <a:lstStyle/>
          <a:p>
            <a:pPr defTabSz="914377">
              <a:buClr>
                <a:srgbClr val="0076CE"/>
              </a:buClr>
            </a:pPr>
            <a:r>
              <a:rPr lang="en-US" altLang="ja-JP" sz="1867" dirty="0">
                <a:solidFill>
                  <a:srgbClr val="000000"/>
                </a:solidFill>
                <a:latin typeface="Meiryo UI" panose="020B0604030504040204" pitchFamily="50" charset="-128"/>
                <a:ea typeface="Meiryo UI" panose="020B0604030504040204" pitchFamily="50" charset="-128"/>
              </a:rPr>
              <a:t>+ 4TB</a:t>
            </a:r>
            <a:r>
              <a:rPr lang="ja-JP" altLang="en-US" sz="1867" dirty="0">
                <a:solidFill>
                  <a:srgbClr val="000000"/>
                </a:solidFill>
                <a:latin typeface="Meiryo UI" panose="020B0604030504040204" pitchFamily="50" charset="-128"/>
                <a:ea typeface="Meiryo UI" panose="020B0604030504040204" pitchFamily="50" charset="-128"/>
              </a:rPr>
              <a:t>ディスク </a:t>
            </a:r>
            <a:r>
              <a:rPr lang="en-US" altLang="ja-JP" sz="1867" dirty="0">
                <a:solidFill>
                  <a:srgbClr val="000000"/>
                </a:solidFill>
                <a:latin typeface="Meiryo UI" panose="020B0604030504040204" pitchFamily="50" charset="-128"/>
                <a:ea typeface="Meiryo UI" panose="020B0604030504040204" pitchFamily="50" charset="-128"/>
              </a:rPr>
              <a:t>x6</a:t>
            </a:r>
            <a:r>
              <a:rPr lang="ja-JP" altLang="en-US" sz="1867" dirty="0">
                <a:solidFill>
                  <a:srgbClr val="000000"/>
                </a:solidFill>
                <a:latin typeface="Meiryo UI" panose="020B0604030504040204" pitchFamily="50" charset="-128"/>
                <a:ea typeface="Meiryo UI" panose="020B0604030504040204" pitchFamily="50" charset="-128"/>
              </a:rPr>
              <a:t>本</a:t>
            </a:r>
            <a:br>
              <a:rPr lang="en-US" altLang="ja-JP" sz="1867" dirty="0">
                <a:solidFill>
                  <a:srgbClr val="000000"/>
                </a:solidFill>
                <a:latin typeface="Meiryo UI" panose="020B0604030504040204" pitchFamily="50" charset="-128"/>
                <a:ea typeface="Meiryo UI" panose="020B0604030504040204" pitchFamily="50" charset="-128"/>
              </a:rPr>
            </a:br>
            <a:r>
              <a:rPr lang="en-US" altLang="ja-JP" sz="1867" dirty="0">
                <a:solidFill>
                  <a:srgbClr val="000000"/>
                </a:solidFill>
                <a:latin typeface="Meiryo UI" panose="020B0604030504040204" pitchFamily="50" charset="-128"/>
                <a:ea typeface="Meiryo UI" panose="020B0604030504040204" pitchFamily="50" charset="-128"/>
              </a:rPr>
              <a:t>+ 480GB SSD x1</a:t>
            </a:r>
            <a:br>
              <a:rPr lang="en-US" altLang="ja-JP" sz="1867" dirty="0">
                <a:solidFill>
                  <a:srgbClr val="000000"/>
                </a:solidFill>
                <a:latin typeface="Meiryo UI" panose="020B0604030504040204" pitchFamily="50" charset="-128"/>
                <a:ea typeface="Meiryo UI" panose="020B0604030504040204" pitchFamily="50" charset="-128"/>
              </a:rPr>
            </a:br>
            <a:r>
              <a:rPr lang="en-US" altLang="ja-JP" sz="1867" dirty="0">
                <a:solidFill>
                  <a:srgbClr val="000000"/>
                </a:solidFill>
                <a:latin typeface="Meiryo UI" panose="020B0604030504040204" pitchFamily="50" charset="-128"/>
                <a:ea typeface="Meiryo UI" panose="020B0604030504040204" pitchFamily="50" charset="-128"/>
              </a:rPr>
              <a:t>+ 4GB</a:t>
            </a:r>
            <a:r>
              <a:rPr lang="ja-JP" altLang="en-US" sz="1867" dirty="0">
                <a:solidFill>
                  <a:srgbClr val="000000"/>
                </a:solidFill>
                <a:latin typeface="Meiryo UI" panose="020B0604030504040204" pitchFamily="50" charset="-128"/>
                <a:ea typeface="Meiryo UI" panose="020B0604030504040204" pitchFamily="50" charset="-128"/>
              </a:rPr>
              <a:t>モジュールメモリ </a:t>
            </a:r>
            <a:r>
              <a:rPr lang="en-US" altLang="ja-JP" sz="1867" dirty="0">
                <a:solidFill>
                  <a:srgbClr val="000000"/>
                </a:solidFill>
                <a:latin typeface="Meiryo UI" panose="020B0604030504040204" pitchFamily="50" charset="-128"/>
                <a:ea typeface="Meiryo UI" panose="020B0604030504040204" pitchFamily="50" charset="-128"/>
              </a:rPr>
              <a:t>x 8</a:t>
            </a:r>
          </a:p>
          <a:p>
            <a:pPr defTabSz="914377">
              <a:buClr>
                <a:srgbClr val="0076CE"/>
              </a:buClr>
            </a:pPr>
            <a:r>
              <a:rPr lang="en-US" altLang="ja-JP" sz="1867" dirty="0">
                <a:solidFill>
                  <a:srgbClr val="000000"/>
                </a:solidFill>
                <a:latin typeface="Meiryo UI" panose="020B0604030504040204" pitchFamily="50" charset="-128"/>
                <a:ea typeface="Meiryo UI" panose="020B0604030504040204" pitchFamily="50" charset="-128"/>
              </a:rPr>
              <a:t>+ </a:t>
            </a:r>
            <a:r>
              <a:rPr lang="ja-JP" altLang="en-US" sz="1867" dirty="0">
                <a:solidFill>
                  <a:srgbClr val="000000"/>
                </a:solidFill>
                <a:latin typeface="Meiryo UI" panose="020B0604030504040204" pitchFamily="50" charset="-128"/>
                <a:ea typeface="Meiryo UI" panose="020B0604030504040204" pitchFamily="50" charset="-128"/>
              </a:rPr>
              <a:t>ライセンス</a:t>
            </a:r>
          </a:p>
        </p:txBody>
      </p:sp>
      <p:sp>
        <p:nvSpPr>
          <p:cNvPr id="6" name="Rectangle 3">
            <a:extLst>
              <a:ext uri="{FF2B5EF4-FFF2-40B4-BE49-F238E27FC236}">
                <a16:creationId xmlns:a16="http://schemas.microsoft.com/office/drawing/2014/main" id="{2861DC37-4983-43F0-B17A-24FE0F4CDADF}"/>
              </a:ext>
            </a:extLst>
          </p:cNvPr>
          <p:cNvSpPr/>
          <p:nvPr/>
        </p:nvSpPr>
        <p:spPr>
          <a:xfrm>
            <a:off x="6886266" y="2863600"/>
            <a:ext cx="4464000" cy="504000"/>
          </a:xfrm>
          <a:prstGeom prst="rect">
            <a:avLst/>
          </a:prstGeom>
          <a:solidFill>
            <a:schemeClr val="accent6">
              <a:lumMod val="75000"/>
            </a:schemeClr>
          </a:soli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r>
              <a:rPr kumimoji="0" lang="en-US" altLang="ja-JP" sz="2800" dirty="0">
                <a:solidFill>
                  <a:srgbClr val="FFFFFF"/>
                </a:solidFill>
                <a:latin typeface="Meiryo UI" panose="020B0604030504040204" pitchFamily="50" charset="-128"/>
                <a:ea typeface="Meiryo UI" panose="020B0604030504040204" pitchFamily="50" charset="-128"/>
              </a:rPr>
              <a:t>DD3300-16TB</a:t>
            </a:r>
            <a:r>
              <a:rPr kumimoji="0" lang="ja-JP" altLang="en-US" sz="2800" dirty="0">
                <a:solidFill>
                  <a:srgbClr val="FFFFFF"/>
                </a:solidFill>
                <a:latin typeface="Meiryo UI" panose="020B0604030504040204" pitchFamily="50" charset="-128"/>
                <a:ea typeface="Meiryo UI" panose="020B0604030504040204" pitchFamily="50" charset="-128"/>
              </a:rPr>
              <a:t>モデル</a:t>
            </a:r>
            <a:endParaRPr kumimoji="0" lang="en-US" sz="2800" dirty="0">
              <a:solidFill>
                <a:srgbClr val="FFFFFF"/>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864D3077-BB40-44AC-9401-61EC93C1FA00}"/>
              </a:ext>
            </a:extLst>
          </p:cNvPr>
          <p:cNvSpPr txBox="1"/>
          <p:nvPr/>
        </p:nvSpPr>
        <p:spPr>
          <a:xfrm>
            <a:off x="7391985" y="1840630"/>
            <a:ext cx="3232125" cy="954300"/>
          </a:xfrm>
          <a:prstGeom prst="rect">
            <a:avLst/>
          </a:prstGeom>
          <a:noFill/>
        </p:spPr>
        <p:txBody>
          <a:bodyPr wrap="square" rtlCol="0">
            <a:spAutoFit/>
          </a:bodyPr>
          <a:lstStyle/>
          <a:p>
            <a:pPr defTabSz="914377">
              <a:buClr>
                <a:srgbClr val="0076CE"/>
              </a:buClr>
            </a:pPr>
            <a:r>
              <a:rPr lang="en-US" altLang="ja-JP" sz="1867" dirty="0">
                <a:solidFill>
                  <a:srgbClr val="000000"/>
                </a:solidFill>
                <a:latin typeface="Meiryo UI" panose="020B0604030504040204" pitchFamily="50" charset="-128"/>
                <a:ea typeface="Meiryo UI" panose="020B0604030504040204" pitchFamily="50" charset="-128"/>
              </a:rPr>
              <a:t>+ 4TB</a:t>
            </a:r>
            <a:r>
              <a:rPr lang="ja-JP" altLang="en-US" sz="1867" dirty="0">
                <a:solidFill>
                  <a:srgbClr val="000000"/>
                </a:solidFill>
                <a:latin typeface="Meiryo UI" panose="020B0604030504040204" pitchFamily="50" charset="-128"/>
                <a:ea typeface="Meiryo UI" panose="020B0604030504040204" pitchFamily="50" charset="-128"/>
              </a:rPr>
              <a:t>ディスク </a:t>
            </a:r>
            <a:r>
              <a:rPr lang="en-US" altLang="ja-JP" sz="1867" dirty="0">
                <a:solidFill>
                  <a:srgbClr val="000000"/>
                </a:solidFill>
                <a:latin typeface="Meiryo UI" panose="020B0604030504040204" pitchFamily="50" charset="-128"/>
                <a:ea typeface="Meiryo UI" panose="020B0604030504040204" pitchFamily="50" charset="-128"/>
              </a:rPr>
              <a:t>x6</a:t>
            </a:r>
            <a:r>
              <a:rPr lang="ja-JP" altLang="en-US" sz="1867" dirty="0">
                <a:solidFill>
                  <a:srgbClr val="000000"/>
                </a:solidFill>
                <a:latin typeface="Meiryo UI" panose="020B0604030504040204" pitchFamily="50" charset="-128"/>
                <a:ea typeface="Meiryo UI" panose="020B0604030504040204" pitchFamily="50" charset="-128"/>
              </a:rPr>
              <a:t>本</a:t>
            </a:r>
            <a:br>
              <a:rPr lang="en-US" altLang="ja-JP" sz="1867" dirty="0">
                <a:solidFill>
                  <a:srgbClr val="000000"/>
                </a:solidFill>
                <a:latin typeface="Meiryo UI" panose="020B0604030504040204" pitchFamily="50" charset="-128"/>
                <a:ea typeface="Meiryo UI" panose="020B0604030504040204" pitchFamily="50" charset="-128"/>
              </a:rPr>
            </a:br>
            <a:r>
              <a:rPr lang="en-US" altLang="ja-JP" sz="1867" dirty="0">
                <a:solidFill>
                  <a:srgbClr val="000000"/>
                </a:solidFill>
                <a:latin typeface="Meiryo UI" panose="020B0604030504040204" pitchFamily="50" charset="-128"/>
                <a:ea typeface="Meiryo UI" panose="020B0604030504040204" pitchFamily="50" charset="-128"/>
              </a:rPr>
              <a:t>+ 4GB</a:t>
            </a:r>
            <a:r>
              <a:rPr lang="ja-JP" altLang="en-US" sz="1867" dirty="0">
                <a:solidFill>
                  <a:srgbClr val="000000"/>
                </a:solidFill>
                <a:latin typeface="Meiryo UI" panose="020B0604030504040204" pitchFamily="50" charset="-128"/>
                <a:ea typeface="Meiryo UI" panose="020B0604030504040204" pitchFamily="50" charset="-128"/>
              </a:rPr>
              <a:t>モジュールメモリ </a:t>
            </a:r>
            <a:r>
              <a:rPr lang="en-US" altLang="ja-JP" sz="1867" dirty="0">
                <a:solidFill>
                  <a:srgbClr val="000000"/>
                </a:solidFill>
                <a:latin typeface="Meiryo UI" panose="020B0604030504040204" pitchFamily="50" charset="-128"/>
                <a:ea typeface="Meiryo UI" panose="020B0604030504040204" pitchFamily="50" charset="-128"/>
              </a:rPr>
              <a:t>x 4</a:t>
            </a:r>
          </a:p>
          <a:p>
            <a:pPr defTabSz="914377">
              <a:buClr>
                <a:srgbClr val="0076CE"/>
              </a:buClr>
            </a:pPr>
            <a:r>
              <a:rPr lang="en-US" altLang="ja-JP" sz="1867" dirty="0">
                <a:solidFill>
                  <a:srgbClr val="000000"/>
                </a:solidFill>
                <a:latin typeface="Meiryo UI" panose="020B0604030504040204" pitchFamily="50" charset="-128"/>
                <a:ea typeface="Meiryo UI" panose="020B0604030504040204" pitchFamily="50" charset="-128"/>
              </a:rPr>
              <a:t>+ </a:t>
            </a:r>
            <a:r>
              <a:rPr lang="ja-JP" altLang="en-US" sz="1867" dirty="0">
                <a:solidFill>
                  <a:srgbClr val="000000"/>
                </a:solidFill>
                <a:latin typeface="Meiryo UI" panose="020B0604030504040204" pitchFamily="50" charset="-128"/>
                <a:ea typeface="Meiryo UI" panose="020B0604030504040204" pitchFamily="50" charset="-128"/>
              </a:rPr>
              <a:t>ライセンス</a:t>
            </a:r>
          </a:p>
        </p:txBody>
      </p:sp>
      <p:sp>
        <p:nvSpPr>
          <p:cNvPr id="8" name="Rectangle 3">
            <a:extLst>
              <a:ext uri="{FF2B5EF4-FFF2-40B4-BE49-F238E27FC236}">
                <a16:creationId xmlns:a16="http://schemas.microsoft.com/office/drawing/2014/main" id="{09806895-F959-4D17-A176-67263AEE5233}"/>
              </a:ext>
            </a:extLst>
          </p:cNvPr>
          <p:cNvSpPr/>
          <p:nvPr/>
        </p:nvSpPr>
        <p:spPr>
          <a:xfrm>
            <a:off x="6886265" y="4497465"/>
            <a:ext cx="4464000" cy="504000"/>
          </a:xfrm>
          <a:prstGeom prst="rect">
            <a:avLst/>
          </a:prstGeom>
          <a:solidFill>
            <a:schemeClr val="accent6">
              <a:lumMod val="75000"/>
            </a:schemeClr>
          </a:soli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r>
              <a:rPr kumimoji="0" lang="en-US" altLang="ja-JP" sz="2800" dirty="0">
                <a:solidFill>
                  <a:srgbClr val="FFFFFF"/>
                </a:solidFill>
                <a:latin typeface="Meiryo UI" panose="020B0604030504040204" pitchFamily="50" charset="-128"/>
                <a:ea typeface="Meiryo UI" panose="020B0604030504040204" pitchFamily="50" charset="-128"/>
              </a:rPr>
              <a:t>DD3300-8TB</a:t>
            </a:r>
            <a:r>
              <a:rPr kumimoji="0" lang="ja-JP" altLang="en-US" sz="2800" dirty="0">
                <a:solidFill>
                  <a:srgbClr val="FFFFFF"/>
                </a:solidFill>
                <a:latin typeface="Meiryo UI" panose="020B0604030504040204" pitchFamily="50" charset="-128"/>
                <a:ea typeface="Meiryo UI" panose="020B0604030504040204" pitchFamily="50" charset="-128"/>
              </a:rPr>
              <a:t>モデル</a:t>
            </a:r>
            <a:endParaRPr kumimoji="0" lang="en-US" sz="2800" dirty="0">
              <a:solidFill>
                <a:srgbClr val="FFFFFF"/>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A531502A-3954-4A34-AEA1-15BE9E40F01B}"/>
              </a:ext>
            </a:extLst>
          </p:cNvPr>
          <p:cNvSpPr txBox="1"/>
          <p:nvPr/>
        </p:nvSpPr>
        <p:spPr>
          <a:xfrm>
            <a:off x="7391985" y="3669772"/>
            <a:ext cx="3232125" cy="379656"/>
          </a:xfrm>
          <a:prstGeom prst="rect">
            <a:avLst/>
          </a:prstGeom>
          <a:noFill/>
        </p:spPr>
        <p:txBody>
          <a:bodyPr wrap="square" rtlCol="0">
            <a:spAutoFit/>
          </a:bodyPr>
          <a:lstStyle/>
          <a:p>
            <a:pPr defTabSz="914377">
              <a:buClr>
                <a:srgbClr val="0076CE"/>
              </a:buClr>
            </a:pPr>
            <a:r>
              <a:rPr lang="en-US" altLang="ja-JP" sz="1867" dirty="0">
                <a:solidFill>
                  <a:srgbClr val="000000"/>
                </a:solidFill>
                <a:latin typeface="Meiryo UI" panose="020B0604030504040204" pitchFamily="50" charset="-128"/>
                <a:ea typeface="Meiryo UI" panose="020B0604030504040204" pitchFamily="50" charset="-128"/>
              </a:rPr>
              <a:t>+ </a:t>
            </a:r>
            <a:r>
              <a:rPr lang="ja-JP" altLang="en-US" sz="1867" dirty="0">
                <a:solidFill>
                  <a:srgbClr val="000000"/>
                </a:solidFill>
                <a:latin typeface="Meiryo UI" panose="020B0604030504040204" pitchFamily="50" charset="-128"/>
                <a:ea typeface="Meiryo UI" panose="020B0604030504040204" pitchFamily="50" charset="-128"/>
              </a:rPr>
              <a:t>ライセンス</a:t>
            </a:r>
          </a:p>
        </p:txBody>
      </p:sp>
      <p:sp>
        <p:nvSpPr>
          <p:cNvPr id="10" name="矢印: 下 9">
            <a:extLst>
              <a:ext uri="{FF2B5EF4-FFF2-40B4-BE49-F238E27FC236}">
                <a16:creationId xmlns:a16="http://schemas.microsoft.com/office/drawing/2014/main" id="{9F533B72-291F-4C01-AA36-8E2BB1224278}"/>
              </a:ext>
            </a:extLst>
          </p:cNvPr>
          <p:cNvSpPr/>
          <p:nvPr/>
        </p:nvSpPr>
        <p:spPr>
          <a:xfrm rot="10800000">
            <a:off x="6981666" y="3481457"/>
            <a:ext cx="180000" cy="780680"/>
          </a:xfrm>
          <a:prstGeom prst="downArrow">
            <a:avLst/>
          </a:prstGeom>
          <a:solidFill>
            <a:schemeClr val="accent6">
              <a:lumMod val="60000"/>
              <a:lumOff val="40000"/>
            </a:schemeClr>
          </a:solidFill>
          <a:ln w="12700" cmpd="sng">
            <a:solidFill>
              <a:schemeClr val="accent6">
                <a:lumMod val="60000"/>
                <a:lumOff val="40000"/>
              </a:schemeClr>
            </a:solidFill>
          </a:ln>
          <a:effectLst>
            <a:outerShdw blurRad="50800" dist="38100" dir="2700000" algn="tl" rotWithShape="0">
              <a:prstClr val="black">
                <a:alpha val="40000"/>
              </a:prstClr>
            </a:outerShdw>
          </a:effectLst>
        </p:spPr>
        <p:txBody>
          <a:bodyPr wrap="square" lIns="243840" tIns="182880" rIns="182880" bIns="182880" rtlCol="0" anchor="ctr">
            <a:noAutofit/>
          </a:bodyPr>
          <a:lstStyle/>
          <a:p>
            <a:pPr algn="ctr" defTabSz="914377">
              <a:lnSpc>
                <a:spcPct val="90000"/>
              </a:lnSpc>
              <a:spcBef>
                <a:spcPts val="800"/>
              </a:spcBef>
            </a:pPr>
            <a:endParaRPr lang="ja-JP" altLang="en-US" sz="2667" dirty="0" err="1">
              <a:solidFill>
                <a:srgbClr val="FFFFFF"/>
              </a:solidFill>
              <a:latin typeface="Meiryo UI" panose="020B0604030504040204" pitchFamily="50" charset="-128"/>
              <a:ea typeface="Meiryo UI" panose="020B0604030504040204" pitchFamily="50" charset="-128"/>
            </a:endParaRPr>
          </a:p>
        </p:txBody>
      </p:sp>
      <p:sp>
        <p:nvSpPr>
          <p:cNvPr id="11" name="矢印: 下 10">
            <a:extLst>
              <a:ext uri="{FF2B5EF4-FFF2-40B4-BE49-F238E27FC236}">
                <a16:creationId xmlns:a16="http://schemas.microsoft.com/office/drawing/2014/main" id="{0253938F-855D-4C94-B93F-7A8762AAD15B}"/>
              </a:ext>
            </a:extLst>
          </p:cNvPr>
          <p:cNvSpPr/>
          <p:nvPr/>
        </p:nvSpPr>
        <p:spPr>
          <a:xfrm rot="10800000">
            <a:off x="6981666" y="1845425"/>
            <a:ext cx="180000" cy="828000"/>
          </a:xfrm>
          <a:prstGeom prst="downArrow">
            <a:avLst/>
          </a:prstGeom>
          <a:solidFill>
            <a:schemeClr val="accent6">
              <a:lumMod val="60000"/>
              <a:lumOff val="40000"/>
            </a:schemeClr>
          </a:solidFill>
          <a:ln w="12700" cmpd="sng">
            <a:solidFill>
              <a:schemeClr val="accent6">
                <a:lumMod val="60000"/>
                <a:lumOff val="40000"/>
              </a:schemeClr>
            </a:solidFill>
          </a:ln>
          <a:effectLst>
            <a:outerShdw blurRad="50800" dist="38100" dir="2700000" algn="tl" rotWithShape="0">
              <a:prstClr val="black">
                <a:alpha val="40000"/>
              </a:prstClr>
            </a:outerShdw>
          </a:effectLst>
        </p:spPr>
        <p:txBody>
          <a:bodyPr wrap="square" lIns="243840" tIns="182880" rIns="182880" bIns="182880" rtlCol="0" anchor="ctr">
            <a:noAutofit/>
          </a:bodyPr>
          <a:lstStyle/>
          <a:p>
            <a:pPr algn="ctr" defTabSz="914377">
              <a:lnSpc>
                <a:spcPct val="90000"/>
              </a:lnSpc>
              <a:spcBef>
                <a:spcPts val="800"/>
              </a:spcBef>
            </a:pPr>
            <a:endParaRPr lang="ja-JP" altLang="en-US" sz="2667" dirty="0" err="1">
              <a:solidFill>
                <a:srgbClr val="FFFFFF"/>
              </a:solidFill>
              <a:latin typeface="Meiryo UI" panose="020B0604030504040204" pitchFamily="50" charset="-128"/>
              <a:ea typeface="Meiryo UI" panose="020B0604030504040204" pitchFamily="50" charset="-128"/>
            </a:endParaRPr>
          </a:p>
        </p:txBody>
      </p:sp>
      <p:sp>
        <p:nvSpPr>
          <p:cNvPr id="12" name="矢印: 下 11">
            <a:extLst>
              <a:ext uri="{FF2B5EF4-FFF2-40B4-BE49-F238E27FC236}">
                <a16:creationId xmlns:a16="http://schemas.microsoft.com/office/drawing/2014/main" id="{84875D77-6B6E-4325-818A-C466036BCB8B}"/>
              </a:ext>
            </a:extLst>
          </p:cNvPr>
          <p:cNvSpPr/>
          <p:nvPr/>
        </p:nvSpPr>
        <p:spPr>
          <a:xfrm rot="10800000">
            <a:off x="598850" y="3462029"/>
            <a:ext cx="211219" cy="2442396"/>
          </a:xfrm>
          <a:prstGeom prst="downArrow">
            <a:avLst/>
          </a:prstGeom>
          <a:solidFill>
            <a:schemeClr val="accent6">
              <a:lumMod val="60000"/>
              <a:lumOff val="40000"/>
            </a:schemeClr>
          </a:solidFill>
          <a:ln w="12700" cmpd="sng">
            <a:solidFill>
              <a:schemeClr val="accent6">
                <a:lumMod val="60000"/>
                <a:lumOff val="40000"/>
              </a:schemeClr>
            </a:solidFill>
          </a:ln>
          <a:effectLst>
            <a:outerShdw blurRad="50800" dist="38100" dir="2700000" algn="tl" rotWithShape="0">
              <a:prstClr val="black">
                <a:alpha val="40000"/>
              </a:prstClr>
            </a:outerShdw>
          </a:effectLst>
        </p:spPr>
        <p:txBody>
          <a:bodyPr wrap="square" lIns="243840" tIns="182880" rIns="182880" bIns="182880" rtlCol="0" anchor="ctr">
            <a:noAutofit/>
          </a:bodyPr>
          <a:lstStyle/>
          <a:p>
            <a:pPr algn="ctr" defTabSz="914377">
              <a:lnSpc>
                <a:spcPct val="90000"/>
              </a:lnSpc>
              <a:spcBef>
                <a:spcPts val="800"/>
              </a:spcBef>
            </a:pPr>
            <a:endParaRPr lang="ja-JP" altLang="en-US" sz="2667" dirty="0" err="1">
              <a:solidFill>
                <a:srgbClr val="FFFFFF"/>
              </a:solidFill>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2B018DE1-FAAE-4340-B1D7-FC51A1628594}"/>
              </a:ext>
            </a:extLst>
          </p:cNvPr>
          <p:cNvSpPr txBox="1"/>
          <p:nvPr/>
        </p:nvSpPr>
        <p:spPr>
          <a:xfrm>
            <a:off x="192038" y="2204386"/>
            <a:ext cx="5547827" cy="538609"/>
          </a:xfrm>
          <a:prstGeom prst="rect">
            <a:avLst/>
          </a:prstGeom>
          <a:noFill/>
        </p:spPr>
        <p:txBody>
          <a:bodyPr wrap="square">
            <a:spAutoFit/>
          </a:bodyPr>
          <a:lstStyle/>
          <a:p>
            <a:pPr defTabSz="914377"/>
            <a:r>
              <a:rPr kumimoji="0" lang="en-US" altLang="ja-JP" sz="700" dirty="0">
                <a:solidFill>
                  <a:srgbClr val="000000"/>
                </a:solidFill>
                <a:latin typeface="Meiryo UI" panose="020B0604030504040204" pitchFamily="50" charset="-128"/>
                <a:ea typeface="Meiryo UI" panose="020B0604030504040204" pitchFamily="50" charset="-128"/>
              </a:rPr>
              <a:t>(※1)</a:t>
            </a:r>
            <a:r>
              <a:rPr kumimoji="0" lang="en-US" altLang="ja-JP" sz="1000" dirty="0">
                <a:solidFill>
                  <a:srgbClr val="000000"/>
                </a:solidFill>
                <a:latin typeface="Meiryo UI" panose="020B0604030504040204" pitchFamily="50" charset="-128"/>
                <a:ea typeface="Meiryo UI" panose="020B0604030504040204" pitchFamily="50" charset="-128"/>
              </a:rPr>
              <a:t>4TB</a:t>
            </a:r>
            <a:r>
              <a:rPr kumimoji="0" lang="ja-JP" altLang="en-US" sz="1000" dirty="0">
                <a:solidFill>
                  <a:srgbClr val="000000"/>
                </a:solidFill>
                <a:latin typeface="Meiryo UI" panose="020B0604030504040204" pitchFamily="50" charset="-128"/>
                <a:ea typeface="Meiryo UI" panose="020B0604030504040204" pitchFamily="50" charset="-128"/>
              </a:rPr>
              <a:t>モデル</a:t>
            </a:r>
            <a:r>
              <a:rPr kumimoji="0" lang="en-US" altLang="ja-JP" sz="1000" dirty="0">
                <a:solidFill>
                  <a:srgbClr val="000000"/>
                </a:solidFill>
                <a:latin typeface="Meiryo UI" panose="020B0604030504040204" pitchFamily="50" charset="-128"/>
                <a:ea typeface="Meiryo UI" panose="020B0604030504040204" pitchFamily="50" charset="-128"/>
              </a:rPr>
              <a:t> </a:t>
            </a:r>
            <a:r>
              <a:rPr kumimoji="0" lang="ja-JP" altLang="ja-JP" sz="1000" dirty="0">
                <a:solidFill>
                  <a:srgbClr val="000000"/>
                </a:solidFill>
                <a:latin typeface="Meiryo UI" panose="020B0604030504040204" pitchFamily="50" charset="-128"/>
                <a:ea typeface="Meiryo UI" panose="020B0604030504040204" pitchFamily="50" charset="-128"/>
              </a:rPr>
              <a:t>は</a:t>
            </a:r>
            <a:r>
              <a:rPr kumimoji="0" lang="en-US" altLang="ja-JP" sz="1000" dirty="0">
                <a:solidFill>
                  <a:srgbClr val="000000"/>
                </a:solidFill>
                <a:latin typeface="Meiryo UI" panose="020B0604030504040204" pitchFamily="50" charset="-128"/>
                <a:ea typeface="Meiryo UI" panose="020B0604030504040204" pitchFamily="50" charset="-128"/>
              </a:rPr>
              <a:t>16TB</a:t>
            </a:r>
            <a:r>
              <a:rPr kumimoji="0" lang="ja-JP" altLang="en-US" sz="1000" dirty="0">
                <a:solidFill>
                  <a:srgbClr val="000000"/>
                </a:solidFill>
                <a:latin typeface="Meiryo UI" panose="020B0604030504040204" pitchFamily="50" charset="-128"/>
                <a:ea typeface="Meiryo UI" panose="020B0604030504040204" pitchFamily="50" charset="-128"/>
              </a:rPr>
              <a:t>モデル</a:t>
            </a:r>
            <a:r>
              <a:rPr kumimoji="0" lang="ja-JP" altLang="ja-JP" sz="1000" dirty="0">
                <a:solidFill>
                  <a:srgbClr val="000000"/>
                </a:solidFill>
                <a:latin typeface="Meiryo UI" panose="020B0604030504040204" pitchFamily="50" charset="-128"/>
                <a:ea typeface="Meiryo UI" panose="020B0604030504040204" pitchFamily="50" charset="-128"/>
              </a:rPr>
              <a:t>へ一回だけアップグレードできます。</a:t>
            </a:r>
          </a:p>
          <a:p>
            <a:pPr marL="171450" indent="-171450" defTabSz="914377">
              <a:buFont typeface="Wingdings" panose="05000000000000000000" pitchFamily="2" charset="2"/>
              <a:buChar char="ü"/>
            </a:pPr>
            <a:r>
              <a:rPr kumimoji="0" lang="ja-JP" altLang="ja-JP" sz="1000" dirty="0">
                <a:solidFill>
                  <a:srgbClr val="000000"/>
                </a:solidFill>
                <a:latin typeface="Meiryo UI" panose="020B0604030504040204" pitchFamily="50" charset="-128"/>
                <a:ea typeface="Meiryo UI" panose="020B0604030504040204" pitchFamily="50" charset="-128"/>
              </a:rPr>
              <a:t>アップグレード後の</a:t>
            </a:r>
            <a:r>
              <a:rPr kumimoji="0" lang="en-US" altLang="ja-JP" sz="1000" dirty="0">
                <a:solidFill>
                  <a:srgbClr val="000000"/>
                </a:solidFill>
                <a:latin typeface="Meiryo UI" panose="020B0604030504040204" pitchFamily="50" charset="-128"/>
                <a:ea typeface="Meiryo UI" panose="020B0604030504040204" pitchFamily="50" charset="-128"/>
              </a:rPr>
              <a:t>16TB</a:t>
            </a:r>
            <a:r>
              <a:rPr kumimoji="0" lang="ja-JP" altLang="en-US" sz="1000" dirty="0">
                <a:solidFill>
                  <a:srgbClr val="000000"/>
                </a:solidFill>
                <a:latin typeface="Meiryo UI" panose="020B0604030504040204" pitchFamily="50" charset="-128"/>
                <a:ea typeface="Meiryo UI" panose="020B0604030504040204" pitchFamily="50" charset="-128"/>
              </a:rPr>
              <a:t>モデル</a:t>
            </a:r>
            <a:r>
              <a:rPr kumimoji="0" lang="en-US" altLang="ja-JP" sz="1000" dirty="0">
                <a:solidFill>
                  <a:srgbClr val="000000"/>
                </a:solidFill>
                <a:latin typeface="Meiryo UI" panose="020B0604030504040204" pitchFamily="50" charset="-128"/>
                <a:ea typeface="Meiryo UI" panose="020B0604030504040204" pitchFamily="50" charset="-128"/>
              </a:rPr>
              <a:t> </a:t>
            </a:r>
            <a:r>
              <a:rPr kumimoji="0" lang="ja-JP" altLang="ja-JP" sz="1000" dirty="0">
                <a:solidFill>
                  <a:srgbClr val="000000"/>
                </a:solidFill>
                <a:latin typeface="Meiryo UI" panose="020B0604030504040204" pitchFamily="50" charset="-128"/>
                <a:ea typeface="Meiryo UI" panose="020B0604030504040204" pitchFamily="50" charset="-128"/>
              </a:rPr>
              <a:t>から</a:t>
            </a:r>
            <a:r>
              <a:rPr kumimoji="0" lang="en-US" altLang="ja-JP" sz="1000" dirty="0">
                <a:solidFill>
                  <a:srgbClr val="000000"/>
                </a:solidFill>
                <a:latin typeface="Meiryo UI" panose="020B0604030504040204" pitchFamily="50" charset="-128"/>
                <a:ea typeface="Meiryo UI" panose="020B0604030504040204" pitchFamily="50" charset="-128"/>
              </a:rPr>
              <a:t>32TB</a:t>
            </a:r>
            <a:r>
              <a:rPr kumimoji="0" lang="ja-JP" altLang="en-US" sz="1000" dirty="0">
                <a:solidFill>
                  <a:srgbClr val="000000"/>
                </a:solidFill>
                <a:latin typeface="Meiryo UI" panose="020B0604030504040204" pitchFamily="50" charset="-128"/>
                <a:ea typeface="Meiryo UI" panose="020B0604030504040204" pitchFamily="50" charset="-128"/>
              </a:rPr>
              <a:t>モデル</a:t>
            </a:r>
            <a:r>
              <a:rPr kumimoji="0" lang="ja-JP" altLang="ja-JP" sz="1000" dirty="0">
                <a:solidFill>
                  <a:srgbClr val="000000"/>
                </a:solidFill>
                <a:latin typeface="Meiryo UI" panose="020B0604030504040204" pitchFamily="50" charset="-128"/>
                <a:ea typeface="Meiryo UI" panose="020B0604030504040204" pitchFamily="50" charset="-128"/>
              </a:rPr>
              <a:t>への</a:t>
            </a:r>
            <a:r>
              <a:rPr kumimoji="0" lang="en-US" altLang="ja-JP" sz="1000" dirty="0">
                <a:solidFill>
                  <a:srgbClr val="000000"/>
                </a:solidFill>
                <a:latin typeface="Meiryo UI" panose="020B0604030504040204" pitchFamily="50" charset="-128"/>
                <a:ea typeface="Meiryo UI" panose="020B0604030504040204" pitchFamily="50" charset="-128"/>
              </a:rPr>
              <a:t>2</a:t>
            </a:r>
            <a:r>
              <a:rPr kumimoji="0" lang="ja-JP" altLang="ja-JP" sz="1000" dirty="0">
                <a:solidFill>
                  <a:srgbClr val="000000"/>
                </a:solidFill>
                <a:latin typeface="Meiryo UI" panose="020B0604030504040204" pitchFamily="50" charset="-128"/>
                <a:ea typeface="Meiryo UI" panose="020B0604030504040204" pitchFamily="50" charset="-128"/>
              </a:rPr>
              <a:t>回目のアップグレードはサポートされておりません</a:t>
            </a:r>
            <a:endParaRPr kumimoji="0" lang="en-US" altLang="ja-JP" sz="1000" dirty="0">
              <a:solidFill>
                <a:srgbClr val="000000"/>
              </a:solidFill>
              <a:latin typeface="Meiryo UI" panose="020B0604030504040204" pitchFamily="50" charset="-128"/>
              <a:ea typeface="Meiryo UI" panose="020B0604030504040204" pitchFamily="50" charset="-128"/>
            </a:endParaRPr>
          </a:p>
          <a:p>
            <a:pPr marL="171450" indent="-171450" defTabSz="914377">
              <a:buFont typeface="Wingdings" panose="05000000000000000000" pitchFamily="2" charset="2"/>
              <a:buChar char="ü"/>
            </a:pPr>
            <a:r>
              <a:rPr kumimoji="0" lang="en-US" altLang="ja-JP" sz="900" dirty="0">
                <a:solidFill>
                  <a:srgbClr val="000000"/>
                </a:solidFill>
                <a:latin typeface="Meiryo UI" panose="020B0604030504040204" pitchFamily="50" charset="-128"/>
                <a:ea typeface="Meiryo UI" panose="020B0604030504040204" pitchFamily="50" charset="-128"/>
              </a:rPr>
              <a:t>FC</a:t>
            </a:r>
            <a:r>
              <a:rPr kumimoji="0" lang="ja-JP" altLang="en-US" sz="900" dirty="0">
                <a:solidFill>
                  <a:srgbClr val="000000"/>
                </a:solidFill>
                <a:latin typeface="Meiryo UI" panose="020B0604030504040204" pitchFamily="50" charset="-128"/>
                <a:ea typeface="Meiryo UI" panose="020B0604030504040204" pitchFamily="50" charset="-128"/>
              </a:rPr>
              <a:t>－</a:t>
            </a:r>
            <a:r>
              <a:rPr kumimoji="0" lang="en-US" altLang="ja-JP" sz="900" dirty="0">
                <a:solidFill>
                  <a:srgbClr val="000000"/>
                </a:solidFill>
                <a:latin typeface="Meiryo UI" panose="020B0604030504040204" pitchFamily="50" charset="-128"/>
                <a:ea typeface="Meiryo UI" panose="020B0604030504040204" pitchFamily="50" charset="-128"/>
              </a:rPr>
              <a:t>HBA</a:t>
            </a:r>
            <a:r>
              <a:rPr kumimoji="0" lang="ja-JP" altLang="en-US" sz="900" dirty="0">
                <a:solidFill>
                  <a:srgbClr val="000000"/>
                </a:solidFill>
                <a:latin typeface="Meiryo UI" panose="020B0604030504040204" pitchFamily="50" charset="-128"/>
                <a:ea typeface="Meiryo UI" panose="020B0604030504040204" pitchFamily="50" charset="-128"/>
              </a:rPr>
              <a:t>を増設した</a:t>
            </a:r>
            <a:r>
              <a:rPr kumimoji="0" lang="en-US" altLang="ja-JP" sz="900" dirty="0">
                <a:solidFill>
                  <a:srgbClr val="000000"/>
                </a:solidFill>
                <a:latin typeface="Meiryo UI" panose="020B0604030504040204" pitchFamily="50" charset="-128"/>
                <a:ea typeface="Meiryo UI" panose="020B0604030504040204" pitchFamily="50" charset="-128"/>
              </a:rPr>
              <a:t>4TB</a:t>
            </a:r>
            <a:r>
              <a:rPr kumimoji="0" lang="ja-JP" altLang="en-US" sz="900" dirty="0">
                <a:solidFill>
                  <a:srgbClr val="000000"/>
                </a:solidFill>
                <a:latin typeface="Meiryo UI" panose="020B0604030504040204" pitchFamily="50" charset="-128"/>
                <a:ea typeface="Meiryo UI" panose="020B0604030504040204" pitchFamily="50" charset="-128"/>
              </a:rPr>
              <a:t>モデルから増設した</a:t>
            </a:r>
            <a:r>
              <a:rPr kumimoji="0" lang="en-US" altLang="ja-JP" sz="900" dirty="0">
                <a:solidFill>
                  <a:srgbClr val="000000"/>
                </a:solidFill>
                <a:latin typeface="Meiryo UI" panose="020B0604030504040204" pitchFamily="50" charset="-128"/>
                <a:ea typeface="Meiryo UI" panose="020B0604030504040204" pitchFamily="50" charset="-128"/>
              </a:rPr>
              <a:t>16TB</a:t>
            </a:r>
            <a:r>
              <a:rPr kumimoji="0" lang="ja-JP" altLang="en-US" sz="900" dirty="0">
                <a:solidFill>
                  <a:srgbClr val="000000"/>
                </a:solidFill>
                <a:latin typeface="Meiryo UI" panose="020B0604030504040204" pitchFamily="50" charset="-128"/>
                <a:ea typeface="Meiryo UI" panose="020B0604030504040204" pitchFamily="50" charset="-128"/>
              </a:rPr>
              <a:t>モデルの場合は、メモリが＋</a:t>
            </a:r>
            <a:r>
              <a:rPr kumimoji="0" lang="en-US" altLang="ja-JP" sz="900" dirty="0">
                <a:solidFill>
                  <a:srgbClr val="000000"/>
                </a:solidFill>
                <a:latin typeface="Meiryo UI" panose="020B0604030504040204" pitchFamily="50" charset="-128"/>
                <a:ea typeface="Meiryo UI" panose="020B0604030504040204" pitchFamily="50" charset="-128"/>
              </a:rPr>
              <a:t>8GB</a:t>
            </a:r>
            <a:r>
              <a:rPr kumimoji="0" lang="ja-JP" altLang="en-US" sz="900" dirty="0">
                <a:solidFill>
                  <a:srgbClr val="000000"/>
                </a:solidFill>
                <a:latin typeface="Meiryo UI" panose="020B0604030504040204" pitchFamily="50" charset="-128"/>
                <a:ea typeface="Meiryo UI" panose="020B0604030504040204" pitchFamily="50" charset="-128"/>
              </a:rPr>
              <a:t>増加し合計</a:t>
            </a:r>
            <a:r>
              <a:rPr kumimoji="0" lang="en-US" altLang="ja-JP" sz="900" dirty="0">
                <a:solidFill>
                  <a:srgbClr val="000000"/>
                </a:solidFill>
                <a:latin typeface="Meiryo UI" panose="020B0604030504040204" pitchFamily="50" charset="-128"/>
                <a:ea typeface="Meiryo UI" panose="020B0604030504040204" pitchFamily="50" charset="-128"/>
              </a:rPr>
              <a:t>56GB</a:t>
            </a:r>
            <a:r>
              <a:rPr kumimoji="0" lang="ja-JP" altLang="en-US" sz="900" dirty="0">
                <a:solidFill>
                  <a:srgbClr val="000000"/>
                </a:solidFill>
                <a:latin typeface="Meiryo UI" panose="020B0604030504040204" pitchFamily="50" charset="-128"/>
                <a:ea typeface="Meiryo UI" panose="020B0604030504040204" pitchFamily="50" charset="-128"/>
              </a:rPr>
              <a:t>になります。</a:t>
            </a:r>
            <a:endParaRPr lang="ja-JP" altLang="en-US" sz="900" dirty="0">
              <a:latin typeface="Meiryo UI" panose="020B0604030504040204" pitchFamily="50" charset="-128"/>
              <a:ea typeface="Meiryo UI" panose="020B0604030504040204" pitchFamily="50" charset="-128"/>
            </a:endParaRPr>
          </a:p>
        </p:txBody>
      </p:sp>
      <p:sp>
        <p:nvSpPr>
          <p:cNvPr id="14" name="Rectangle 3">
            <a:extLst>
              <a:ext uri="{FF2B5EF4-FFF2-40B4-BE49-F238E27FC236}">
                <a16:creationId xmlns:a16="http://schemas.microsoft.com/office/drawing/2014/main" id="{E1F16FDD-B2D1-4485-AAD7-F0B6EE29359C}"/>
              </a:ext>
            </a:extLst>
          </p:cNvPr>
          <p:cNvSpPr/>
          <p:nvPr/>
        </p:nvSpPr>
        <p:spPr>
          <a:xfrm>
            <a:off x="6886265" y="1229735"/>
            <a:ext cx="4464000" cy="504000"/>
          </a:xfrm>
          <a:prstGeom prst="rect">
            <a:avLst/>
          </a:prstGeom>
          <a:solidFill>
            <a:schemeClr val="accent6">
              <a:lumMod val="75000"/>
            </a:schemeClr>
          </a:soli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r>
              <a:rPr kumimoji="0" lang="en-US" altLang="ja-JP" sz="2800" dirty="0">
                <a:solidFill>
                  <a:srgbClr val="FFFFFF"/>
                </a:solidFill>
                <a:latin typeface="Meiryo UI" panose="020B0604030504040204" pitchFamily="50" charset="-128"/>
                <a:ea typeface="Meiryo UI" panose="020B0604030504040204" pitchFamily="50" charset="-128"/>
              </a:rPr>
              <a:t>DD3300-32TB</a:t>
            </a:r>
            <a:r>
              <a:rPr kumimoji="0" lang="ja-JP" altLang="en-US" sz="2800" dirty="0">
                <a:solidFill>
                  <a:srgbClr val="FFFFFF"/>
                </a:solidFill>
                <a:latin typeface="Meiryo UI" panose="020B0604030504040204" pitchFamily="50" charset="-128"/>
                <a:ea typeface="Meiryo UI" panose="020B0604030504040204" pitchFamily="50" charset="-128"/>
              </a:rPr>
              <a:t>モデル</a:t>
            </a:r>
            <a:endParaRPr kumimoji="0" lang="en-US" sz="2800" dirty="0">
              <a:solidFill>
                <a:srgbClr val="FFFFFF"/>
              </a:solidFill>
              <a:latin typeface="Meiryo UI" panose="020B0604030504040204" pitchFamily="50" charset="-128"/>
              <a:ea typeface="Meiryo UI" panose="020B0604030504040204" pitchFamily="50" charset="-128"/>
            </a:endParaRPr>
          </a:p>
        </p:txBody>
      </p:sp>
      <p:grpSp>
        <p:nvGrpSpPr>
          <p:cNvPr id="15" name="グループ化 14">
            <a:extLst>
              <a:ext uri="{FF2B5EF4-FFF2-40B4-BE49-F238E27FC236}">
                <a16:creationId xmlns:a16="http://schemas.microsoft.com/office/drawing/2014/main" id="{B8D7D319-943F-4B9A-A8CA-8666B219965F}"/>
              </a:ext>
            </a:extLst>
          </p:cNvPr>
          <p:cNvGrpSpPr/>
          <p:nvPr/>
        </p:nvGrpSpPr>
        <p:grpSpPr>
          <a:xfrm>
            <a:off x="6295421" y="5522324"/>
            <a:ext cx="4328689" cy="792558"/>
            <a:chOff x="7019754" y="5227243"/>
            <a:chExt cx="4328689" cy="792558"/>
          </a:xfrm>
        </p:grpSpPr>
        <p:pic>
          <p:nvPicPr>
            <p:cNvPr id="16" name="Picture 9">
              <a:extLst>
                <a:ext uri="{FF2B5EF4-FFF2-40B4-BE49-F238E27FC236}">
                  <a16:creationId xmlns:a16="http://schemas.microsoft.com/office/drawing/2014/main" id="{A968DE48-F2BD-47E4-8F5D-2C4CA6781F8F}"/>
                </a:ext>
              </a:extLst>
            </p:cNvPr>
            <p:cNvPicPr>
              <a:picLocks noChangeAspect="1"/>
            </p:cNvPicPr>
            <p:nvPr/>
          </p:nvPicPr>
          <p:blipFill>
            <a:blip r:embed="rId3"/>
            <a:stretch>
              <a:fillRect/>
            </a:stretch>
          </p:blipFill>
          <p:spPr>
            <a:xfrm>
              <a:off x="7019754" y="5233686"/>
              <a:ext cx="4328689" cy="786114"/>
            </a:xfrm>
            <a:prstGeom prst="rect">
              <a:avLst/>
            </a:prstGeom>
          </p:spPr>
        </p:pic>
        <p:sp>
          <p:nvSpPr>
            <p:cNvPr id="17" name="正方形/長方形 16">
              <a:extLst>
                <a:ext uri="{FF2B5EF4-FFF2-40B4-BE49-F238E27FC236}">
                  <a16:creationId xmlns:a16="http://schemas.microsoft.com/office/drawing/2014/main" id="{4F38B511-1139-4DA9-BB07-E4AC244605F8}"/>
                </a:ext>
              </a:extLst>
            </p:cNvPr>
            <p:cNvSpPr/>
            <p:nvPr/>
          </p:nvSpPr>
          <p:spPr>
            <a:xfrm>
              <a:off x="7257857" y="5258130"/>
              <a:ext cx="971743" cy="753671"/>
            </a:xfrm>
            <a:prstGeom prst="rect">
              <a:avLst/>
            </a:prstGeom>
            <a:solidFill>
              <a:schemeClr val="accent5">
                <a:lumMod val="20000"/>
                <a:lumOff val="80000"/>
                <a:alpha val="39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b="1" dirty="0">
                <a:solidFill>
                  <a:schemeClr val="tx2"/>
                </a:solidFill>
                <a:latin typeface="Meiryo UI" panose="020B0604030504040204" pitchFamily="50" charset="-128"/>
                <a:ea typeface="Meiryo UI" panose="020B0604030504040204" pitchFamily="50" charset="-128"/>
              </a:endParaRPr>
            </a:p>
          </p:txBody>
        </p:sp>
        <p:sp>
          <p:nvSpPr>
            <p:cNvPr id="18" name="正方形/長方形 17">
              <a:extLst>
                <a:ext uri="{FF2B5EF4-FFF2-40B4-BE49-F238E27FC236}">
                  <a16:creationId xmlns:a16="http://schemas.microsoft.com/office/drawing/2014/main" id="{AF0450F0-4A56-4F00-AD5C-583BF70B40BD}"/>
                </a:ext>
              </a:extLst>
            </p:cNvPr>
            <p:cNvSpPr/>
            <p:nvPr/>
          </p:nvSpPr>
          <p:spPr>
            <a:xfrm>
              <a:off x="8229600" y="5255323"/>
              <a:ext cx="971743" cy="254131"/>
            </a:xfrm>
            <a:prstGeom prst="rect">
              <a:avLst/>
            </a:prstGeom>
            <a:solidFill>
              <a:schemeClr val="accent5">
                <a:lumMod val="20000"/>
                <a:lumOff val="80000"/>
                <a:alpha val="39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19" name="正方形/長方形 18">
              <a:extLst>
                <a:ext uri="{FF2B5EF4-FFF2-40B4-BE49-F238E27FC236}">
                  <a16:creationId xmlns:a16="http://schemas.microsoft.com/office/drawing/2014/main" id="{C0DE5E90-6731-452B-A027-E87AEF1834F3}"/>
                </a:ext>
              </a:extLst>
            </p:cNvPr>
            <p:cNvSpPr/>
            <p:nvPr/>
          </p:nvSpPr>
          <p:spPr>
            <a:xfrm>
              <a:off x="9201343" y="5258131"/>
              <a:ext cx="919131" cy="761670"/>
            </a:xfrm>
            <a:prstGeom prst="rect">
              <a:avLst/>
            </a:prstGeom>
            <a:solidFill>
              <a:schemeClr val="bg1">
                <a:lumMod val="20000"/>
                <a:lumOff val="8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20" name="正方形/長方形 19">
              <a:extLst>
                <a:ext uri="{FF2B5EF4-FFF2-40B4-BE49-F238E27FC236}">
                  <a16:creationId xmlns:a16="http://schemas.microsoft.com/office/drawing/2014/main" id="{A5FBE33A-AF4D-471A-BDF4-5018903580AE}"/>
                </a:ext>
              </a:extLst>
            </p:cNvPr>
            <p:cNvSpPr/>
            <p:nvPr/>
          </p:nvSpPr>
          <p:spPr>
            <a:xfrm>
              <a:off x="8229600" y="5511054"/>
              <a:ext cx="971743" cy="500747"/>
            </a:xfrm>
            <a:prstGeom prst="rect">
              <a:avLst/>
            </a:prstGeom>
            <a:solidFill>
              <a:schemeClr val="bg1">
                <a:lumMod val="20000"/>
                <a:lumOff val="8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21" name="正方形/長方形 20">
              <a:extLst>
                <a:ext uri="{FF2B5EF4-FFF2-40B4-BE49-F238E27FC236}">
                  <a16:creationId xmlns:a16="http://schemas.microsoft.com/office/drawing/2014/main" id="{C6E29E33-6936-4069-9DD1-B19B45CD10E6}"/>
                </a:ext>
              </a:extLst>
            </p:cNvPr>
            <p:cNvSpPr/>
            <p:nvPr/>
          </p:nvSpPr>
          <p:spPr>
            <a:xfrm>
              <a:off x="10120474" y="5227243"/>
              <a:ext cx="971743" cy="301519"/>
            </a:xfrm>
            <a:prstGeom prst="rect">
              <a:avLst/>
            </a:prstGeom>
            <a:solidFill>
              <a:schemeClr val="bg1">
                <a:lumMod val="20000"/>
                <a:lumOff val="8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22" name="正方形/長方形 21">
              <a:extLst>
                <a:ext uri="{FF2B5EF4-FFF2-40B4-BE49-F238E27FC236}">
                  <a16:creationId xmlns:a16="http://schemas.microsoft.com/office/drawing/2014/main" id="{13ACC9BF-F56C-40C0-A5AE-0F51758A7A28}"/>
                </a:ext>
              </a:extLst>
            </p:cNvPr>
            <p:cNvSpPr/>
            <p:nvPr/>
          </p:nvSpPr>
          <p:spPr>
            <a:xfrm>
              <a:off x="10120474" y="5528763"/>
              <a:ext cx="971743" cy="476596"/>
            </a:xfrm>
            <a:prstGeom prst="rect">
              <a:avLst/>
            </a:prstGeom>
            <a:solidFill>
              <a:schemeClr val="accent3">
                <a:lumMod val="60000"/>
                <a:lumOff val="40000"/>
                <a:alpha val="44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23" name="テキスト ボックス 22">
              <a:extLst>
                <a:ext uri="{FF2B5EF4-FFF2-40B4-BE49-F238E27FC236}">
                  <a16:creationId xmlns:a16="http://schemas.microsoft.com/office/drawing/2014/main" id="{D07D62DB-C591-4726-BBEF-A0CDAE9B027D}"/>
                </a:ext>
              </a:extLst>
            </p:cNvPr>
            <p:cNvSpPr txBox="1"/>
            <p:nvPr/>
          </p:nvSpPr>
          <p:spPr>
            <a:xfrm>
              <a:off x="8381569" y="5536591"/>
              <a:ext cx="1639548" cy="400110"/>
            </a:xfrm>
            <a:prstGeom prst="rect">
              <a:avLst/>
            </a:prstGeom>
            <a:noFill/>
          </p:spPr>
          <p:txBody>
            <a:bodyPr wrap="square">
              <a:spAutoFit/>
            </a:bodyPr>
            <a:lstStyle/>
            <a:p>
              <a:pPr algn="ctr"/>
              <a:r>
                <a:rPr lang="en-US" altLang="ja-JP" sz="1200" b="1" dirty="0">
                  <a:solidFill>
                    <a:schemeClr val="tx2"/>
                  </a:solidFill>
                  <a:latin typeface="Meiryo UI" panose="020B0604030504040204" pitchFamily="50" charset="-128"/>
                  <a:ea typeface="Meiryo UI" panose="020B0604030504040204" pitchFamily="50" charset="-128"/>
                </a:rPr>
                <a:t>8TB/16TB</a:t>
              </a:r>
              <a:r>
                <a:rPr lang="ja-JP" altLang="en-US" sz="1200" b="1" dirty="0">
                  <a:solidFill>
                    <a:schemeClr val="tx2"/>
                  </a:solidFill>
                  <a:latin typeface="Meiryo UI" panose="020B0604030504040204" pitchFamily="50" charset="-128"/>
                  <a:ea typeface="Meiryo UI" panose="020B0604030504040204" pitchFamily="50" charset="-128"/>
                </a:rPr>
                <a:t>モデル</a:t>
              </a:r>
              <a:endParaRPr lang="en-US" altLang="ja-JP" sz="1200" b="1" dirty="0">
                <a:solidFill>
                  <a:schemeClr val="tx2"/>
                </a:solidFill>
                <a:latin typeface="Meiryo UI" panose="020B0604030504040204" pitchFamily="50" charset="-128"/>
                <a:ea typeface="Meiryo UI" panose="020B0604030504040204" pitchFamily="50" charset="-128"/>
              </a:endParaRPr>
            </a:p>
            <a:p>
              <a:pPr algn="ctr"/>
              <a:r>
                <a:rPr kumimoji="1" lang="en-US" altLang="ja-JP" sz="800" dirty="0">
                  <a:solidFill>
                    <a:schemeClr val="tx2"/>
                  </a:solidFill>
                  <a:latin typeface="Meiryo UI" panose="020B0604030504040204" pitchFamily="50" charset="-128"/>
                  <a:ea typeface="Meiryo UI" panose="020B0604030504040204" pitchFamily="50" charset="-128"/>
                </a:rPr>
                <a:t>1</a:t>
              </a:r>
              <a:r>
                <a:rPr kumimoji="1" lang="ja-JP" altLang="en-US" sz="800" dirty="0">
                  <a:solidFill>
                    <a:schemeClr val="tx2"/>
                  </a:solidFill>
                  <a:latin typeface="Meiryo UI" panose="020B0604030504040204" pitchFamily="50" charset="-128"/>
                  <a:ea typeface="Meiryo UI" panose="020B0604030504040204" pitchFamily="50" charset="-128"/>
                </a:rPr>
                <a:t>台</a:t>
              </a:r>
              <a:r>
                <a:rPr lang="ja-JP" altLang="en-US" sz="800" dirty="0">
                  <a:solidFill>
                    <a:schemeClr val="tx2"/>
                  </a:solidFill>
                  <a:latin typeface="Meiryo UI" panose="020B0604030504040204" pitchFamily="50" charset="-128"/>
                  <a:ea typeface="Meiryo UI" panose="020B0604030504040204" pitchFamily="50" charset="-128"/>
                </a:rPr>
                <a:t>の</a:t>
              </a:r>
              <a:r>
                <a:rPr kumimoji="1" lang="en-US" altLang="ja-JP" sz="800" dirty="0">
                  <a:solidFill>
                    <a:schemeClr val="tx2"/>
                  </a:solidFill>
                  <a:latin typeface="Meiryo UI" panose="020B0604030504040204" pitchFamily="50" charset="-128"/>
                  <a:ea typeface="Meiryo UI" panose="020B0604030504040204" pitchFamily="50" charset="-128"/>
                </a:rPr>
                <a:t>SSD</a:t>
              </a:r>
              <a:r>
                <a:rPr lang="ja-JP" altLang="en-US" sz="800" dirty="0">
                  <a:solidFill>
                    <a:schemeClr val="tx2"/>
                  </a:solidFill>
                  <a:latin typeface="Meiryo UI" panose="020B0604030504040204" pitchFamily="50" charset="-128"/>
                  <a:ea typeface="Meiryo UI" panose="020B0604030504040204" pitchFamily="50" charset="-128"/>
                </a:rPr>
                <a:t> </a:t>
              </a:r>
              <a:r>
                <a:rPr kumimoji="1" lang="ja-JP" altLang="en-US" sz="800" dirty="0">
                  <a:solidFill>
                    <a:schemeClr val="tx2"/>
                  </a:solidFill>
                  <a:latin typeface="Meiryo UI" panose="020B0604030504040204" pitchFamily="50" charset="-128"/>
                  <a:ea typeface="Meiryo UI" panose="020B0604030504040204" pitchFamily="50" charset="-128"/>
                </a:rPr>
                <a:t>背面</a:t>
              </a:r>
            </a:p>
          </p:txBody>
        </p:sp>
        <p:sp>
          <p:nvSpPr>
            <p:cNvPr id="24" name="テキスト ボックス 23">
              <a:extLst>
                <a:ext uri="{FF2B5EF4-FFF2-40B4-BE49-F238E27FC236}">
                  <a16:creationId xmlns:a16="http://schemas.microsoft.com/office/drawing/2014/main" id="{15A3ED8A-239A-4764-BBE5-1EA058A55AB5}"/>
                </a:ext>
              </a:extLst>
            </p:cNvPr>
            <p:cNvSpPr txBox="1"/>
            <p:nvPr/>
          </p:nvSpPr>
          <p:spPr>
            <a:xfrm>
              <a:off x="7216329" y="5389446"/>
              <a:ext cx="1154267" cy="278631"/>
            </a:xfrm>
            <a:prstGeom prst="rect">
              <a:avLst/>
            </a:prstGeom>
            <a:noFill/>
          </p:spPr>
          <p:txBody>
            <a:bodyPr wrap="square">
              <a:spAutoFit/>
            </a:bodyPr>
            <a:lstStyle/>
            <a:p>
              <a:pPr algn="ctr"/>
              <a:r>
                <a:rPr lang="en-US" altLang="ja-JP" sz="1200" b="1" dirty="0">
                  <a:solidFill>
                    <a:schemeClr val="tx2"/>
                  </a:solidFill>
                  <a:latin typeface="Meiryo UI" panose="020B0604030504040204" pitchFamily="50" charset="-128"/>
                  <a:ea typeface="Meiryo UI" panose="020B0604030504040204" pitchFamily="50" charset="-128"/>
                </a:rPr>
                <a:t>4TB</a:t>
              </a:r>
              <a:r>
                <a:rPr lang="ja-JP" altLang="en-US" sz="1200" b="1" dirty="0">
                  <a:solidFill>
                    <a:schemeClr val="tx2"/>
                  </a:solidFill>
                  <a:latin typeface="Meiryo UI" panose="020B0604030504040204" pitchFamily="50" charset="-128"/>
                  <a:ea typeface="Meiryo UI" panose="020B0604030504040204" pitchFamily="50" charset="-128"/>
                </a:rPr>
                <a:t>モデル</a:t>
              </a:r>
              <a:endParaRPr kumimoji="1" lang="ja-JP" altLang="en-US" sz="1200" b="1" dirty="0">
                <a:solidFill>
                  <a:schemeClr val="tx2"/>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78CE08D2-7191-42B0-8F83-88AF094FD574}"/>
                </a:ext>
              </a:extLst>
            </p:cNvPr>
            <p:cNvSpPr txBox="1"/>
            <p:nvPr/>
          </p:nvSpPr>
          <p:spPr>
            <a:xfrm>
              <a:off x="10052837" y="5541735"/>
              <a:ext cx="1134278" cy="400110"/>
            </a:xfrm>
            <a:prstGeom prst="rect">
              <a:avLst/>
            </a:prstGeom>
            <a:noFill/>
          </p:spPr>
          <p:txBody>
            <a:bodyPr wrap="square">
              <a:spAutoFit/>
            </a:bodyPr>
            <a:lstStyle/>
            <a:p>
              <a:pPr algn="ctr"/>
              <a:r>
                <a:rPr lang="en-US" altLang="ja-JP" sz="1200" b="1" dirty="0">
                  <a:solidFill>
                    <a:schemeClr val="tx2"/>
                  </a:solidFill>
                  <a:latin typeface="Meiryo UI" panose="020B0604030504040204" pitchFamily="50" charset="-128"/>
                  <a:ea typeface="Meiryo UI" panose="020B0604030504040204" pitchFamily="50" charset="-128"/>
                </a:rPr>
                <a:t>32TB</a:t>
              </a:r>
              <a:r>
                <a:rPr lang="ja-JP" altLang="en-US" sz="1200" b="1" dirty="0">
                  <a:solidFill>
                    <a:schemeClr val="tx2"/>
                  </a:solidFill>
                  <a:latin typeface="Meiryo UI" panose="020B0604030504040204" pitchFamily="50" charset="-128"/>
                  <a:ea typeface="Meiryo UI" panose="020B0604030504040204" pitchFamily="50" charset="-128"/>
                </a:rPr>
                <a:t>モデル</a:t>
              </a:r>
              <a:endParaRPr lang="en-US" altLang="ja-JP" sz="1200" b="1" dirty="0">
                <a:solidFill>
                  <a:schemeClr val="tx2"/>
                </a:solidFill>
                <a:latin typeface="Meiryo UI" panose="020B0604030504040204" pitchFamily="50" charset="-128"/>
                <a:ea typeface="Meiryo UI" panose="020B0604030504040204" pitchFamily="50" charset="-128"/>
              </a:endParaRPr>
            </a:p>
            <a:p>
              <a:pPr algn="ctr"/>
              <a:r>
                <a:rPr lang="en-US" altLang="ja-JP" sz="800" dirty="0">
                  <a:solidFill>
                    <a:schemeClr val="tx2"/>
                  </a:solidFill>
                  <a:latin typeface="Meiryo UI" panose="020B0604030504040204" pitchFamily="50" charset="-128"/>
                  <a:ea typeface="Meiryo UI" panose="020B0604030504040204" pitchFamily="50" charset="-128"/>
                </a:rPr>
                <a:t>4</a:t>
              </a:r>
              <a:r>
                <a:rPr lang="ja-JP" altLang="en-US" sz="800" dirty="0">
                  <a:solidFill>
                    <a:schemeClr val="tx2"/>
                  </a:solidFill>
                  <a:latin typeface="Meiryo UI" panose="020B0604030504040204" pitchFamily="50" charset="-128"/>
                  <a:ea typeface="Meiryo UI" panose="020B0604030504040204" pitchFamily="50" charset="-128"/>
                </a:rPr>
                <a:t>台はシャーシ内</a:t>
              </a:r>
              <a:endParaRPr kumimoji="1" lang="ja-JP" altLang="en-US" sz="800" b="1" dirty="0">
                <a:solidFill>
                  <a:schemeClr val="tx2"/>
                </a:solidFill>
                <a:latin typeface="Meiryo UI" panose="020B0604030504040204" pitchFamily="50" charset="-128"/>
                <a:ea typeface="Meiryo UI" panose="020B0604030504040204" pitchFamily="50" charset="-128"/>
              </a:endParaRPr>
            </a:p>
          </p:txBody>
        </p:sp>
      </p:grpSp>
      <p:sp>
        <p:nvSpPr>
          <p:cNvPr id="26" name="テキスト ボックス 25">
            <a:extLst>
              <a:ext uri="{FF2B5EF4-FFF2-40B4-BE49-F238E27FC236}">
                <a16:creationId xmlns:a16="http://schemas.microsoft.com/office/drawing/2014/main" id="{D785B522-0246-407A-BB41-9EB4B09787CD}"/>
              </a:ext>
            </a:extLst>
          </p:cNvPr>
          <p:cNvSpPr txBox="1"/>
          <p:nvPr/>
        </p:nvSpPr>
        <p:spPr>
          <a:xfrm>
            <a:off x="3322086" y="747693"/>
            <a:ext cx="5547827" cy="400110"/>
          </a:xfrm>
          <a:prstGeom prst="rect">
            <a:avLst/>
          </a:prstGeom>
          <a:noFill/>
        </p:spPr>
        <p:txBody>
          <a:bodyPr wrap="square">
            <a:spAutoFit/>
          </a:bodyPr>
          <a:lstStyle/>
          <a:p>
            <a:pPr marL="0" indent="0" algn="ctr">
              <a:buClr>
                <a:schemeClr val="bg1"/>
              </a:buClr>
              <a:buNone/>
            </a:pPr>
            <a:r>
              <a:rPr lang="en-US" altLang="ja-JP" sz="2000" dirty="0">
                <a:latin typeface="Meiryo UI" panose="020B0604030504040204" pitchFamily="50" charset="-128"/>
                <a:ea typeface="Meiryo UI" panose="020B0604030504040204" pitchFamily="50" charset="-128"/>
              </a:rPr>
              <a:t>2</a:t>
            </a:r>
            <a:r>
              <a:rPr lang="ja-JP" altLang="en-US" sz="2000" dirty="0">
                <a:latin typeface="Meiryo UI" panose="020B0604030504040204" pitchFamily="50" charset="-128"/>
                <a:ea typeface="Meiryo UI" panose="020B0604030504040204" pitchFamily="50" charset="-128"/>
              </a:rPr>
              <a:t>種類のアップグレードパスが利用可能</a:t>
            </a:r>
          </a:p>
        </p:txBody>
      </p:sp>
    </p:spTree>
    <p:extLst>
      <p:ext uri="{BB962C8B-B14F-4D97-AF65-F5344CB8AC3E}">
        <p14:creationId xmlns:p14="http://schemas.microsoft.com/office/powerpoint/2010/main" val="37844651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A6D4B09-8F24-4B58-9243-9E2F7F1A1C46}"/>
              </a:ext>
            </a:extLst>
          </p:cNvPr>
          <p:cNvSpPr>
            <a:spLocks noGrp="1"/>
          </p:cNvSpPr>
          <p:nvPr>
            <p:ph type="title"/>
          </p:nvPr>
        </p:nvSpPr>
        <p:spPr>
          <a:xfrm>
            <a:off x="367844" y="2730889"/>
            <a:ext cx="11456312" cy="664797"/>
          </a:xfrm>
        </p:spPr>
        <p:txBody>
          <a:bodyPr/>
          <a:lstStyle/>
          <a:p>
            <a:pPr algn="ctr"/>
            <a:r>
              <a:rPr lang="en-US" altLang="ja-JP" sz="4800" b="1" dirty="0" err="1"/>
              <a:t>PowerProtect</a:t>
            </a:r>
            <a:r>
              <a:rPr lang="en-US" altLang="ja-JP" sz="4800" b="1" dirty="0"/>
              <a:t> DD</a:t>
            </a:r>
            <a:r>
              <a:rPr lang="ja-JP" altLang="en-US" sz="4800" b="1" dirty="0"/>
              <a:t>の技術</a:t>
            </a:r>
          </a:p>
        </p:txBody>
      </p:sp>
      <p:cxnSp>
        <p:nvCxnSpPr>
          <p:cNvPr id="5" name="Straight Connector 24">
            <a:extLst>
              <a:ext uri="{FF2B5EF4-FFF2-40B4-BE49-F238E27FC236}">
                <a16:creationId xmlns:a16="http://schemas.microsoft.com/office/drawing/2014/main" id="{01667E57-AE93-46BD-B9DC-41E9D9E277C3}"/>
              </a:ext>
            </a:extLst>
          </p:cNvPr>
          <p:cNvCxnSpPr>
            <a:cxnSpLocks/>
          </p:cNvCxnSpPr>
          <p:nvPr/>
        </p:nvCxnSpPr>
        <p:spPr>
          <a:xfrm>
            <a:off x="2361589" y="183530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28">
            <a:extLst>
              <a:ext uri="{FF2B5EF4-FFF2-40B4-BE49-F238E27FC236}">
                <a16:creationId xmlns:a16="http://schemas.microsoft.com/office/drawing/2014/main" id="{80866752-0F23-4CF1-B1B1-84480467D172}"/>
              </a:ext>
            </a:extLst>
          </p:cNvPr>
          <p:cNvCxnSpPr>
            <a:cxnSpLocks/>
          </p:cNvCxnSpPr>
          <p:nvPr/>
        </p:nvCxnSpPr>
        <p:spPr>
          <a:xfrm>
            <a:off x="2361589" y="419708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 name="テキスト ボックス 6">
            <a:extLst>
              <a:ext uri="{FF2B5EF4-FFF2-40B4-BE49-F238E27FC236}">
                <a16:creationId xmlns:a16="http://schemas.microsoft.com/office/drawing/2014/main" id="{70F78FAF-6010-40AD-BDE7-A9E1F47373AC}"/>
              </a:ext>
            </a:extLst>
          </p:cNvPr>
          <p:cNvSpPr txBox="1"/>
          <p:nvPr/>
        </p:nvSpPr>
        <p:spPr>
          <a:xfrm>
            <a:off x="4469793" y="1212982"/>
            <a:ext cx="2874185" cy="492443"/>
          </a:xfrm>
          <a:prstGeom prst="rect">
            <a:avLst/>
          </a:prstGeom>
          <a:noFill/>
        </p:spPr>
        <p:txBody>
          <a:bodyPr wrap="none" lIns="0" tIns="0" rIns="0" bIns="0" rtlCol="0">
            <a:spAutoFit/>
          </a:bodyPr>
          <a:lstStyle/>
          <a:p>
            <a:pPr algn="ctr" defTabSz="914377"/>
            <a:r>
              <a:rPr lang="ja-JP" altLang="en-US" sz="3200" b="1" dirty="0">
                <a:solidFill>
                  <a:srgbClr val="FFFFFF"/>
                </a:solidFill>
                <a:latin typeface="Arial"/>
                <a:ea typeface="Meiryo UI"/>
              </a:rPr>
              <a:t>業界をリードする</a:t>
            </a:r>
            <a:endParaRPr lang="en-US" altLang="ja-JP" sz="3200" b="1" dirty="0">
              <a:solidFill>
                <a:srgbClr val="FFFFFF"/>
              </a:solidFill>
              <a:latin typeface="Arial"/>
              <a:ea typeface="Meiryo UI"/>
            </a:endParaRPr>
          </a:p>
        </p:txBody>
      </p:sp>
    </p:spTree>
    <p:extLst>
      <p:ext uri="{BB962C8B-B14F-4D97-AF65-F5344CB8AC3E}">
        <p14:creationId xmlns:p14="http://schemas.microsoft.com/office/powerpoint/2010/main" val="1075213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80F2590-1FA2-43D7-9629-E58EC84A775D}"/>
              </a:ext>
            </a:extLst>
          </p:cNvPr>
          <p:cNvSpPr>
            <a:spLocks noGrp="1"/>
          </p:cNvSpPr>
          <p:nvPr>
            <p:ph type="title"/>
          </p:nvPr>
        </p:nvSpPr>
        <p:spPr>
          <a:xfrm>
            <a:off x="381000" y="304800"/>
            <a:ext cx="11430000" cy="387798"/>
          </a:xfrm>
        </p:spPr>
        <p:txBody>
          <a:bodyPr/>
          <a:lstStyle/>
          <a:p>
            <a:r>
              <a:rPr lang="ja-JP" altLang="en-US" dirty="0"/>
              <a:t>重複排除バックアップで課題解決</a:t>
            </a:r>
            <a:endParaRPr kumimoji="1" lang="ja-JP" altLang="en-US" sz="28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13CA8F28-8836-4997-BB5C-C37B29C4B66E}"/>
              </a:ext>
            </a:extLst>
          </p:cNvPr>
          <p:cNvSpPr txBox="1"/>
          <p:nvPr/>
        </p:nvSpPr>
        <p:spPr>
          <a:xfrm>
            <a:off x="381000" y="2972218"/>
            <a:ext cx="7098097" cy="677108"/>
          </a:xfrm>
          <a:prstGeom prst="rect">
            <a:avLst/>
          </a:prstGeom>
          <a:noFill/>
        </p:spPr>
        <p:txBody>
          <a:bodyPr wrap="none" lIns="0" tIns="0" rIns="0" bIns="0" rtlCol="0">
            <a:spAutoFit/>
          </a:bodyPr>
          <a:lstStyle/>
          <a:p>
            <a:r>
              <a:rPr kumimoji="1" lang="ja-JP" altLang="en-US" sz="4400" b="1" dirty="0">
                <a:solidFill>
                  <a:schemeClr val="bg2"/>
                </a:solidFill>
                <a:latin typeface="Meiryo UI" panose="020B0604030504040204" pitchFamily="50" charset="-128"/>
                <a:ea typeface="Meiryo UI" panose="020B0604030504040204" pitchFamily="50" charset="-128"/>
              </a:rPr>
              <a:t>重複排除バックアップで解決！</a:t>
            </a:r>
            <a:endParaRPr kumimoji="1" lang="en-US" altLang="ja-JP" sz="4400" b="1" dirty="0">
              <a:solidFill>
                <a:schemeClr val="bg2"/>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035F16DC-F443-43D8-AF96-1ECE5361DAC7}"/>
              </a:ext>
            </a:extLst>
          </p:cNvPr>
          <p:cNvSpPr txBox="1"/>
          <p:nvPr/>
        </p:nvSpPr>
        <p:spPr>
          <a:xfrm>
            <a:off x="2024232" y="1084074"/>
            <a:ext cx="9883587" cy="128503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データの急増で、時間内にバックアップが終わらない。</a:t>
            </a:r>
            <a:endParaRPr lang="en-US" altLang="ja-JP"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 システムの稼働時間が延びてバックアップ時間をまともに確保できない。 </a:t>
            </a:r>
            <a:endParaRPr lang="en-US" altLang="ja-JP"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dirty="0">
                <a:latin typeface="Meiryo UI" panose="020B0604030504040204" pitchFamily="50" charset="-128"/>
                <a:ea typeface="Meiryo UI" panose="020B0604030504040204" pitchFamily="50" charset="-128"/>
              </a:rPr>
              <a:t>仮想化によって集約されたことで様々なシステムが</a:t>
            </a:r>
            <a:r>
              <a:rPr lang="en-US" altLang="ja-JP" dirty="0">
                <a:latin typeface="Meiryo UI" panose="020B0604030504040204" pitchFamily="50" charset="-128"/>
                <a:ea typeface="Meiryo UI" panose="020B0604030504040204" pitchFamily="50" charset="-128"/>
              </a:rPr>
              <a:t>1</a:t>
            </a:r>
            <a:r>
              <a:rPr lang="ja-JP" altLang="en-US" dirty="0">
                <a:latin typeface="Meiryo UI" panose="020B0604030504040204" pitchFamily="50" charset="-128"/>
                <a:ea typeface="Meiryo UI" panose="020B0604030504040204" pitchFamily="50" charset="-128"/>
              </a:rPr>
              <a:t>台で稼働していて バックアップ時間の確保が難しい。</a:t>
            </a:r>
          </a:p>
        </p:txBody>
      </p:sp>
      <p:pic>
        <p:nvPicPr>
          <p:cNvPr id="1026" name="Picture 2" descr="困った顔で働く会社員のイラスト（男性） | かわいいフリー素材集 いらすとや">
            <a:extLst>
              <a:ext uri="{FF2B5EF4-FFF2-40B4-BE49-F238E27FC236}">
                <a16:creationId xmlns:a16="http://schemas.microsoft.com/office/drawing/2014/main" id="{C3C6E6F9-16AF-4598-A538-5375D8F54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181" y="891517"/>
            <a:ext cx="1743636" cy="174363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BC3705C6-9CC5-4BD3-98B6-0749CC45F24F}"/>
              </a:ext>
            </a:extLst>
          </p:cNvPr>
          <p:cNvSpPr txBox="1"/>
          <p:nvPr/>
        </p:nvSpPr>
        <p:spPr>
          <a:xfrm>
            <a:off x="381000" y="3986392"/>
            <a:ext cx="9883587" cy="1938992"/>
          </a:xfrm>
          <a:prstGeom prst="rect">
            <a:avLst/>
          </a:prstGeom>
          <a:noFill/>
        </p:spPr>
        <p:txBody>
          <a:bodyPr wrap="square">
            <a:spAutoFit/>
          </a:bodyPr>
          <a:lstStyle/>
          <a:p>
            <a:pPr algn="ctr"/>
            <a:r>
              <a:rPr lang="ja-JP" altLang="en-US" sz="4000" dirty="0">
                <a:solidFill>
                  <a:schemeClr val="bg1"/>
                </a:solidFill>
                <a:latin typeface="Meiryo UI" panose="020B0604030504040204" pitchFamily="50" charset="-128"/>
                <a:ea typeface="Meiryo UI" panose="020B0604030504040204" pitchFamily="50" charset="-128"/>
              </a:rPr>
              <a:t>重複排除を バックアップ サーバーと連携</a:t>
            </a:r>
            <a:endParaRPr lang="en-US" altLang="ja-JP" sz="4000" dirty="0">
              <a:solidFill>
                <a:schemeClr val="bg1"/>
              </a:solidFill>
              <a:latin typeface="Meiryo UI" panose="020B0604030504040204" pitchFamily="50" charset="-128"/>
              <a:ea typeface="Meiryo UI" panose="020B0604030504040204" pitchFamily="50" charset="-128"/>
            </a:endParaRPr>
          </a:p>
          <a:p>
            <a:pPr algn="ctr"/>
            <a:endParaRPr lang="en-US" altLang="ja-JP" sz="4000" dirty="0">
              <a:solidFill>
                <a:schemeClr val="bg1"/>
              </a:solidFill>
              <a:latin typeface="Meiryo UI" panose="020B0604030504040204" pitchFamily="50" charset="-128"/>
              <a:ea typeface="Meiryo UI" panose="020B0604030504040204" pitchFamily="50" charset="-128"/>
            </a:endParaRPr>
          </a:p>
          <a:p>
            <a:pPr algn="ctr"/>
            <a:r>
              <a:rPr lang="ja-JP" altLang="en-US" sz="4000" dirty="0">
                <a:solidFill>
                  <a:schemeClr val="bg1"/>
                </a:solidFill>
                <a:latin typeface="Meiryo UI" panose="020B0604030504040204" pitchFamily="50" charset="-128"/>
                <a:ea typeface="Meiryo UI" panose="020B0604030504040204" pitchFamily="50" charset="-128"/>
              </a:rPr>
              <a:t>バックアップウィンドウを短縮</a:t>
            </a:r>
          </a:p>
        </p:txBody>
      </p:sp>
      <p:pic>
        <p:nvPicPr>
          <p:cNvPr id="1028" name="Picture 4" descr="目標達成表 – 株式会社飛鳥エンジニアリング">
            <a:extLst>
              <a:ext uri="{FF2B5EF4-FFF2-40B4-BE49-F238E27FC236}">
                <a16:creationId xmlns:a16="http://schemas.microsoft.com/office/drawing/2014/main" id="{B8A0437E-7E76-4831-BAC0-BCD20E585A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82200" y="4031770"/>
            <a:ext cx="2076226" cy="2076226"/>
          </a:xfrm>
          <a:prstGeom prst="rect">
            <a:avLst/>
          </a:prstGeom>
          <a:noFill/>
          <a:extLst>
            <a:ext uri="{909E8E84-426E-40DD-AFC4-6F175D3DCCD1}">
              <a14:hiddenFill xmlns:a14="http://schemas.microsoft.com/office/drawing/2010/main">
                <a:solidFill>
                  <a:srgbClr val="FFFFFF"/>
                </a:solidFill>
              </a14:hiddenFill>
            </a:ext>
          </a:extLst>
        </p:spPr>
      </p:pic>
      <p:pic>
        <p:nvPicPr>
          <p:cNvPr id="9" name="グラフィックス 8" descr="キャレットを下へ 単色塗りつぶし">
            <a:extLst>
              <a:ext uri="{FF2B5EF4-FFF2-40B4-BE49-F238E27FC236}">
                <a16:creationId xmlns:a16="http://schemas.microsoft.com/office/drawing/2014/main" id="{15B9C5E3-3726-4478-9E6F-0567EEB088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07628" y="4578196"/>
            <a:ext cx="1988372" cy="75538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43694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387798"/>
          </a:xfrm>
        </p:spPr>
        <p:txBody>
          <a:bodyPr/>
          <a:lstStyle/>
          <a:p>
            <a:r>
              <a:rPr lang="ja-JP" altLang="en-US" sz="2800" dirty="0">
                <a:latin typeface="Meiryo UI" panose="020B0604030504040204" pitchFamily="50" charset="-128"/>
                <a:ea typeface="Meiryo UI" panose="020B0604030504040204" pitchFamily="50" charset="-128"/>
              </a:rPr>
              <a:t>すべての重複排除が同じではありません</a:t>
            </a:r>
            <a:endParaRPr lang="en-US" sz="2800" dirty="0">
              <a:latin typeface="Meiryo UI" panose="020B0604030504040204" pitchFamily="50" charset="-128"/>
              <a:ea typeface="Meiryo UI" panose="020B0604030504040204" pitchFamily="50" charset="-128"/>
            </a:endParaRPr>
          </a:p>
        </p:txBody>
      </p:sp>
      <p:sp>
        <p:nvSpPr>
          <p:cNvPr id="3" name="Subtitle 2"/>
          <p:cNvSpPr>
            <a:spLocks noGrp="1"/>
          </p:cNvSpPr>
          <p:nvPr>
            <p:ph type="subTitle" idx="1"/>
          </p:nvPr>
        </p:nvSpPr>
        <p:spPr>
          <a:xfrm>
            <a:off x="463379" y="912381"/>
            <a:ext cx="11430000" cy="287259"/>
          </a:xfrm>
        </p:spPr>
        <p:txBody>
          <a:bodyPr/>
          <a:lstStyle/>
          <a:p>
            <a:r>
              <a:rPr lang="ja-JP" altLang="en-US" sz="1800" dirty="0">
                <a:latin typeface="Meiryo UI" panose="020B0604030504040204" pitchFamily="50" charset="-128"/>
                <a:ea typeface="Meiryo UI" panose="020B0604030504040204" pitchFamily="50" charset="-128"/>
              </a:rPr>
              <a:t>可変長重複排除による優れた効率</a:t>
            </a:r>
            <a:endParaRPr lang="en-US" sz="1800" dirty="0">
              <a:latin typeface="Meiryo UI" panose="020B0604030504040204" pitchFamily="50" charset="-128"/>
              <a:ea typeface="Meiryo UI" panose="020B0604030504040204" pitchFamily="50" charset="-128"/>
            </a:endParaRPr>
          </a:p>
        </p:txBody>
      </p:sp>
      <p:sp>
        <p:nvSpPr>
          <p:cNvPr id="6" name="Text Box 72"/>
          <p:cNvSpPr txBox="1">
            <a:spLocks noChangeArrowheads="1"/>
          </p:cNvSpPr>
          <p:nvPr/>
        </p:nvSpPr>
        <p:spPr bwMode="gray">
          <a:xfrm>
            <a:off x="5232670" y="1667728"/>
            <a:ext cx="6451953" cy="609600"/>
          </a:xfrm>
          <a:prstGeom prst="rect">
            <a:avLst/>
          </a:prstGeom>
          <a:solidFill>
            <a:schemeClr val="accent6"/>
          </a:solidFill>
          <a:ln>
            <a:noFill/>
            <a:headEnd/>
            <a:tailEnd/>
          </a:ln>
          <a:effectLst/>
        </p:spPr>
        <p:style>
          <a:lnRef idx="1">
            <a:schemeClr val="accent1"/>
          </a:lnRef>
          <a:fillRef idx="2">
            <a:schemeClr val="accent1"/>
          </a:fillRef>
          <a:effectRef idx="1">
            <a:schemeClr val="accent1"/>
          </a:effectRef>
          <a:fontRef idx="minor">
            <a:schemeClr val="dk1"/>
          </a:fontRef>
        </p:style>
        <p:txBody>
          <a:bodyPr wrap="square" tIns="0" rIns="0" bIns="0" anchor="ctr">
            <a:noAutofit/>
          </a:bodyPr>
          <a:lstStyle/>
          <a:p>
            <a:pPr defTabSz="914332" eaLnBrk="0" hangingPunct="0">
              <a:tabLst>
                <a:tab pos="2514349" algn="l"/>
                <a:tab pos="3657235" algn="l"/>
                <a:tab pos="5028698" algn="l"/>
              </a:tabLst>
            </a:pPr>
            <a:r>
              <a:rPr kumimoji="0" lang="en-US" sz="1333" b="1">
                <a:solidFill>
                  <a:srgbClr val="FFFFFF"/>
                </a:solidFill>
                <a:latin typeface="Meiryo UI" panose="020B0604030504040204" pitchFamily="50" charset="-128"/>
                <a:ea typeface="Meiryo UI" panose="020B0604030504040204" pitchFamily="50" charset="-128"/>
              </a:rPr>
              <a:t> 		    Estimated 	</a:t>
            </a:r>
          </a:p>
          <a:p>
            <a:pPr defTabSz="914332" eaLnBrk="0" hangingPunct="0">
              <a:tabLst>
                <a:tab pos="2514349" algn="l"/>
                <a:tab pos="3657235" algn="l"/>
                <a:tab pos="5028698" algn="l"/>
              </a:tabLst>
            </a:pPr>
            <a:r>
              <a:rPr kumimoji="0" lang="en-US" sz="1333" b="1">
                <a:solidFill>
                  <a:srgbClr val="FFFFFF"/>
                </a:solidFill>
                <a:latin typeface="Meiryo UI" panose="020B0604030504040204" pitchFamily="50" charset="-128"/>
                <a:ea typeface="Meiryo UI" panose="020B0604030504040204" pitchFamily="50" charset="-128"/>
              </a:rPr>
              <a:t> Backup data	   Logical 	    reduction	 Physical</a:t>
            </a:r>
          </a:p>
        </p:txBody>
      </p:sp>
      <p:sp>
        <p:nvSpPr>
          <p:cNvPr id="7" name="Text Box 73"/>
          <p:cNvSpPr txBox="1">
            <a:spLocks noChangeArrowheads="1"/>
          </p:cNvSpPr>
          <p:nvPr/>
        </p:nvSpPr>
        <p:spPr bwMode="gray">
          <a:xfrm>
            <a:off x="5245105" y="2970098"/>
            <a:ext cx="6457951" cy="297454"/>
          </a:xfrm>
          <a:prstGeom prst="rect">
            <a:avLst/>
          </a:prstGeom>
          <a:noFill/>
          <a:ln w="9525" algn="ctr">
            <a:noFill/>
            <a:miter lim="800000"/>
            <a:headEnd/>
            <a:tailEnd/>
          </a:ln>
        </p:spPr>
        <p:txBody>
          <a:bodyPr lIns="0" rIns="0">
            <a:spAutoFit/>
          </a:bodyPr>
          <a:lstStyle/>
          <a:p>
            <a:pPr defTabSz="914332" eaLnBrk="0" hangingPunct="0">
              <a:tabLst>
                <a:tab pos="2812770" algn="l"/>
                <a:tab pos="4192701" algn="l"/>
                <a:tab pos="5181082" algn="l"/>
              </a:tabLst>
            </a:pPr>
            <a:r>
              <a:rPr kumimoji="0" lang="en-US" sz="1333" dirty="0">
                <a:solidFill>
                  <a:srgbClr val="000000"/>
                </a:solidFill>
                <a:latin typeface="Meiryo UI" panose="020B0604030504040204" pitchFamily="50" charset="-128"/>
                <a:ea typeface="Meiryo UI" panose="020B0604030504040204" pitchFamily="50" charset="-128"/>
              </a:rPr>
              <a:t>   </a:t>
            </a:r>
            <a:r>
              <a:rPr kumimoji="0" lang="ja-JP" altLang="en-US" sz="1333" dirty="0">
                <a:solidFill>
                  <a:srgbClr val="000000"/>
                </a:solidFill>
                <a:latin typeface="Meiryo UI" panose="020B0604030504040204" pitchFamily="50" charset="-128"/>
                <a:ea typeface="Meiryo UI" panose="020B0604030504040204" pitchFamily="50" charset="-128"/>
              </a:rPr>
              <a:t>月曜日</a:t>
            </a:r>
            <a:r>
              <a:rPr kumimoji="0" lang="en-US" sz="1333" dirty="0">
                <a:solidFill>
                  <a:srgbClr val="000000"/>
                </a:solidFill>
                <a:latin typeface="Meiryo UI" panose="020B0604030504040204" pitchFamily="50" charset="-128"/>
                <a:ea typeface="Meiryo UI" panose="020B0604030504040204" pitchFamily="50" charset="-128"/>
              </a:rPr>
              <a:t> incremental	</a:t>
            </a:r>
            <a:r>
              <a:rPr kumimoji="0" lang="en-US" sz="1333" dirty="0" err="1">
                <a:solidFill>
                  <a:srgbClr val="000000"/>
                </a:solidFill>
                <a:latin typeface="Meiryo UI" panose="020B0604030504040204" pitchFamily="50" charset="-128"/>
                <a:ea typeface="Meiryo UI" panose="020B0604030504040204" pitchFamily="50" charset="-128"/>
              </a:rPr>
              <a:t>50GB</a:t>
            </a:r>
            <a:r>
              <a:rPr kumimoji="0" lang="en-US" sz="1333" dirty="0">
                <a:solidFill>
                  <a:srgbClr val="000000"/>
                </a:solidFill>
                <a:latin typeface="Meiryo UI" panose="020B0604030504040204" pitchFamily="50" charset="-128"/>
                <a:ea typeface="Meiryo UI" panose="020B0604030504040204" pitchFamily="50" charset="-128"/>
              </a:rPr>
              <a:t>	7–</a:t>
            </a:r>
            <a:r>
              <a:rPr kumimoji="0" lang="en-US" sz="1333" dirty="0" err="1">
                <a:solidFill>
                  <a:srgbClr val="000000"/>
                </a:solidFill>
                <a:latin typeface="Meiryo UI" panose="020B0604030504040204" pitchFamily="50" charset="-128"/>
                <a:ea typeface="Meiryo UI" panose="020B0604030504040204" pitchFamily="50" charset="-128"/>
              </a:rPr>
              <a:t>10x</a:t>
            </a:r>
            <a:r>
              <a:rPr kumimoji="0" lang="en-US" sz="1333" dirty="0">
                <a:solidFill>
                  <a:srgbClr val="000000"/>
                </a:solidFill>
                <a:latin typeface="Meiryo UI" panose="020B0604030504040204" pitchFamily="50" charset="-128"/>
                <a:ea typeface="Meiryo UI" panose="020B0604030504040204" pitchFamily="50" charset="-128"/>
              </a:rPr>
              <a:t>	 </a:t>
            </a:r>
            <a:r>
              <a:rPr kumimoji="0" lang="en-US" sz="1333" dirty="0" err="1">
                <a:solidFill>
                  <a:srgbClr val="000000"/>
                </a:solidFill>
                <a:latin typeface="Meiryo UI" panose="020B0604030504040204" pitchFamily="50" charset="-128"/>
                <a:ea typeface="Meiryo UI" panose="020B0604030504040204" pitchFamily="50" charset="-128"/>
              </a:rPr>
              <a:t>5GB</a:t>
            </a:r>
            <a:endParaRPr kumimoji="0" lang="en-US" sz="1333" dirty="0">
              <a:solidFill>
                <a:srgbClr val="000000"/>
              </a:solidFill>
              <a:latin typeface="Meiryo UI" panose="020B0604030504040204" pitchFamily="50" charset="-128"/>
              <a:ea typeface="Meiryo UI" panose="020B0604030504040204" pitchFamily="50" charset="-128"/>
            </a:endParaRPr>
          </a:p>
        </p:txBody>
      </p:sp>
      <p:sp>
        <p:nvSpPr>
          <p:cNvPr id="8" name="Text Box 74"/>
          <p:cNvSpPr txBox="1">
            <a:spLocks noChangeArrowheads="1"/>
          </p:cNvSpPr>
          <p:nvPr/>
        </p:nvSpPr>
        <p:spPr bwMode="gray">
          <a:xfrm>
            <a:off x="5245105" y="3579698"/>
            <a:ext cx="6457951" cy="297454"/>
          </a:xfrm>
          <a:prstGeom prst="rect">
            <a:avLst/>
          </a:prstGeom>
          <a:noFill/>
          <a:ln w="9525" algn="ctr">
            <a:noFill/>
            <a:miter lim="800000"/>
            <a:headEnd/>
            <a:tailEnd/>
          </a:ln>
        </p:spPr>
        <p:txBody>
          <a:bodyPr lIns="0" rIns="0">
            <a:spAutoFit/>
          </a:bodyPr>
          <a:lstStyle/>
          <a:p>
            <a:pPr defTabSz="914332" eaLnBrk="0" hangingPunct="0">
              <a:tabLst>
                <a:tab pos="2812770" algn="l"/>
                <a:tab pos="4192701" algn="l"/>
                <a:tab pos="5181082" algn="l"/>
              </a:tabLst>
            </a:pPr>
            <a:r>
              <a:rPr kumimoji="0" lang="en-US" sz="1333" dirty="0">
                <a:solidFill>
                  <a:srgbClr val="000000"/>
                </a:solidFill>
                <a:latin typeface="Meiryo UI" panose="020B0604030504040204" pitchFamily="50" charset="-128"/>
                <a:ea typeface="Meiryo UI" panose="020B0604030504040204" pitchFamily="50" charset="-128"/>
              </a:rPr>
              <a:t>   </a:t>
            </a:r>
            <a:r>
              <a:rPr kumimoji="0" lang="ja-JP" altLang="en-US" sz="1333" dirty="0">
                <a:solidFill>
                  <a:srgbClr val="000000"/>
                </a:solidFill>
                <a:latin typeface="Meiryo UI" panose="020B0604030504040204" pitchFamily="50" charset="-128"/>
                <a:ea typeface="Meiryo UI" panose="020B0604030504040204" pitchFamily="50" charset="-128"/>
              </a:rPr>
              <a:t>火曜日</a:t>
            </a:r>
            <a:r>
              <a:rPr kumimoji="0" lang="en-US" sz="1333" dirty="0">
                <a:solidFill>
                  <a:srgbClr val="000000"/>
                </a:solidFill>
                <a:latin typeface="Meiryo UI" panose="020B0604030504040204" pitchFamily="50" charset="-128"/>
                <a:ea typeface="Meiryo UI" panose="020B0604030504040204" pitchFamily="50" charset="-128"/>
              </a:rPr>
              <a:t> incremental	</a:t>
            </a:r>
            <a:r>
              <a:rPr kumimoji="0" lang="en-US" sz="1333" dirty="0" err="1">
                <a:solidFill>
                  <a:srgbClr val="000000"/>
                </a:solidFill>
                <a:latin typeface="Meiryo UI" panose="020B0604030504040204" pitchFamily="50" charset="-128"/>
                <a:ea typeface="Meiryo UI" panose="020B0604030504040204" pitchFamily="50" charset="-128"/>
              </a:rPr>
              <a:t>50GB</a:t>
            </a:r>
            <a:r>
              <a:rPr kumimoji="0" lang="en-US" sz="1333" dirty="0">
                <a:solidFill>
                  <a:srgbClr val="000000"/>
                </a:solidFill>
                <a:latin typeface="Meiryo UI" panose="020B0604030504040204" pitchFamily="50" charset="-128"/>
                <a:ea typeface="Meiryo UI" panose="020B0604030504040204" pitchFamily="50" charset="-128"/>
              </a:rPr>
              <a:t>	7–</a:t>
            </a:r>
            <a:r>
              <a:rPr kumimoji="0" lang="en-US" sz="1333" dirty="0" err="1">
                <a:solidFill>
                  <a:srgbClr val="000000"/>
                </a:solidFill>
                <a:latin typeface="Meiryo UI" panose="020B0604030504040204" pitchFamily="50" charset="-128"/>
                <a:ea typeface="Meiryo UI" panose="020B0604030504040204" pitchFamily="50" charset="-128"/>
              </a:rPr>
              <a:t>10x</a:t>
            </a:r>
            <a:r>
              <a:rPr kumimoji="0" lang="en-US" sz="1333" dirty="0">
                <a:solidFill>
                  <a:srgbClr val="000000"/>
                </a:solidFill>
                <a:latin typeface="Meiryo UI" panose="020B0604030504040204" pitchFamily="50" charset="-128"/>
                <a:ea typeface="Meiryo UI" panose="020B0604030504040204" pitchFamily="50" charset="-128"/>
              </a:rPr>
              <a:t>	 </a:t>
            </a:r>
            <a:r>
              <a:rPr kumimoji="0" lang="en-US" sz="1333" dirty="0" err="1">
                <a:solidFill>
                  <a:srgbClr val="000000"/>
                </a:solidFill>
                <a:latin typeface="Meiryo UI" panose="020B0604030504040204" pitchFamily="50" charset="-128"/>
                <a:ea typeface="Meiryo UI" panose="020B0604030504040204" pitchFamily="50" charset="-128"/>
              </a:rPr>
              <a:t>5GB</a:t>
            </a:r>
            <a:endParaRPr kumimoji="0" lang="en-US" sz="1333" dirty="0">
              <a:solidFill>
                <a:srgbClr val="000000"/>
              </a:solidFill>
              <a:latin typeface="Meiryo UI" panose="020B0604030504040204" pitchFamily="50" charset="-128"/>
              <a:ea typeface="Meiryo UI" panose="020B0604030504040204" pitchFamily="50" charset="-128"/>
            </a:endParaRPr>
          </a:p>
        </p:txBody>
      </p:sp>
      <p:sp>
        <p:nvSpPr>
          <p:cNvPr id="9" name="Text Box 77"/>
          <p:cNvSpPr txBox="1">
            <a:spLocks noChangeArrowheads="1"/>
          </p:cNvSpPr>
          <p:nvPr/>
        </p:nvSpPr>
        <p:spPr bwMode="gray">
          <a:xfrm>
            <a:off x="5245105" y="4189298"/>
            <a:ext cx="6457951" cy="297454"/>
          </a:xfrm>
          <a:prstGeom prst="rect">
            <a:avLst/>
          </a:prstGeom>
          <a:noFill/>
          <a:ln w="9525" algn="ctr">
            <a:noFill/>
            <a:miter lim="800000"/>
            <a:headEnd/>
            <a:tailEnd/>
          </a:ln>
        </p:spPr>
        <p:txBody>
          <a:bodyPr lIns="0" rIns="0">
            <a:spAutoFit/>
          </a:bodyPr>
          <a:lstStyle/>
          <a:p>
            <a:pPr defTabSz="914332" eaLnBrk="0" hangingPunct="0">
              <a:tabLst>
                <a:tab pos="2812770" algn="l"/>
                <a:tab pos="4192701" algn="l"/>
                <a:tab pos="5181082" algn="l"/>
              </a:tabLst>
            </a:pPr>
            <a:r>
              <a:rPr kumimoji="0" lang="en-US" sz="1333" dirty="0">
                <a:solidFill>
                  <a:srgbClr val="000000"/>
                </a:solidFill>
                <a:latin typeface="Meiryo UI" panose="020B0604030504040204" pitchFamily="50" charset="-128"/>
                <a:ea typeface="Meiryo UI" panose="020B0604030504040204" pitchFamily="50" charset="-128"/>
              </a:rPr>
              <a:t>   </a:t>
            </a:r>
            <a:r>
              <a:rPr kumimoji="0" lang="ja-JP" altLang="en-US" sz="1333" dirty="0">
                <a:solidFill>
                  <a:srgbClr val="000000"/>
                </a:solidFill>
                <a:latin typeface="Meiryo UI" panose="020B0604030504040204" pitchFamily="50" charset="-128"/>
                <a:ea typeface="Meiryo UI" panose="020B0604030504040204" pitchFamily="50" charset="-128"/>
              </a:rPr>
              <a:t>水曜日</a:t>
            </a:r>
            <a:r>
              <a:rPr kumimoji="0" lang="en-US" sz="1333" dirty="0">
                <a:solidFill>
                  <a:srgbClr val="000000"/>
                </a:solidFill>
                <a:latin typeface="Meiryo UI" panose="020B0604030504040204" pitchFamily="50" charset="-128"/>
                <a:ea typeface="Meiryo UI" panose="020B0604030504040204" pitchFamily="50" charset="-128"/>
              </a:rPr>
              <a:t> incremental	</a:t>
            </a:r>
            <a:r>
              <a:rPr kumimoji="0" lang="en-US" sz="1333" dirty="0" err="1">
                <a:solidFill>
                  <a:srgbClr val="000000"/>
                </a:solidFill>
                <a:latin typeface="Meiryo UI" panose="020B0604030504040204" pitchFamily="50" charset="-128"/>
                <a:ea typeface="Meiryo UI" panose="020B0604030504040204" pitchFamily="50" charset="-128"/>
              </a:rPr>
              <a:t>50GB</a:t>
            </a:r>
            <a:r>
              <a:rPr kumimoji="0" lang="en-US" sz="1333" dirty="0">
                <a:solidFill>
                  <a:srgbClr val="000000"/>
                </a:solidFill>
                <a:latin typeface="Meiryo UI" panose="020B0604030504040204" pitchFamily="50" charset="-128"/>
                <a:ea typeface="Meiryo UI" panose="020B0604030504040204" pitchFamily="50" charset="-128"/>
              </a:rPr>
              <a:t>	7–</a:t>
            </a:r>
            <a:r>
              <a:rPr kumimoji="0" lang="en-US" sz="1333" dirty="0" err="1">
                <a:solidFill>
                  <a:srgbClr val="000000"/>
                </a:solidFill>
                <a:latin typeface="Meiryo UI" panose="020B0604030504040204" pitchFamily="50" charset="-128"/>
                <a:ea typeface="Meiryo UI" panose="020B0604030504040204" pitchFamily="50" charset="-128"/>
              </a:rPr>
              <a:t>10x</a:t>
            </a:r>
            <a:r>
              <a:rPr kumimoji="0" lang="en-US" sz="1333" dirty="0">
                <a:solidFill>
                  <a:srgbClr val="000000"/>
                </a:solidFill>
                <a:latin typeface="Meiryo UI" panose="020B0604030504040204" pitchFamily="50" charset="-128"/>
                <a:ea typeface="Meiryo UI" panose="020B0604030504040204" pitchFamily="50" charset="-128"/>
              </a:rPr>
              <a:t>	 </a:t>
            </a:r>
            <a:r>
              <a:rPr kumimoji="0" lang="en-US" sz="1333" dirty="0" err="1">
                <a:solidFill>
                  <a:srgbClr val="000000"/>
                </a:solidFill>
                <a:latin typeface="Meiryo UI" panose="020B0604030504040204" pitchFamily="50" charset="-128"/>
                <a:ea typeface="Meiryo UI" panose="020B0604030504040204" pitchFamily="50" charset="-128"/>
              </a:rPr>
              <a:t>5GB</a:t>
            </a:r>
            <a:endParaRPr kumimoji="0" lang="en-US" sz="1333" dirty="0">
              <a:solidFill>
                <a:srgbClr val="000000"/>
              </a:solidFill>
              <a:latin typeface="Meiryo UI" panose="020B0604030504040204" pitchFamily="50" charset="-128"/>
              <a:ea typeface="Meiryo UI" panose="020B0604030504040204" pitchFamily="50" charset="-128"/>
            </a:endParaRPr>
          </a:p>
        </p:txBody>
      </p:sp>
      <p:sp>
        <p:nvSpPr>
          <p:cNvPr id="10" name="Text Box 78"/>
          <p:cNvSpPr txBox="1">
            <a:spLocks noChangeArrowheads="1"/>
          </p:cNvSpPr>
          <p:nvPr/>
        </p:nvSpPr>
        <p:spPr bwMode="gray">
          <a:xfrm>
            <a:off x="5245105" y="4798898"/>
            <a:ext cx="6457951" cy="297454"/>
          </a:xfrm>
          <a:prstGeom prst="rect">
            <a:avLst/>
          </a:prstGeom>
          <a:noFill/>
          <a:ln w="9525" algn="ctr">
            <a:noFill/>
            <a:miter lim="800000"/>
            <a:headEnd/>
            <a:tailEnd/>
          </a:ln>
        </p:spPr>
        <p:txBody>
          <a:bodyPr lIns="0" rIns="0">
            <a:spAutoFit/>
          </a:bodyPr>
          <a:lstStyle/>
          <a:p>
            <a:pPr defTabSz="914332" eaLnBrk="0" hangingPunct="0">
              <a:tabLst>
                <a:tab pos="2812770" algn="l"/>
                <a:tab pos="4192701" algn="l"/>
                <a:tab pos="5181082" algn="l"/>
              </a:tabLst>
            </a:pPr>
            <a:r>
              <a:rPr kumimoji="0" lang="en-US" sz="1333" dirty="0">
                <a:solidFill>
                  <a:srgbClr val="000000"/>
                </a:solidFill>
                <a:latin typeface="Meiryo UI" panose="020B0604030504040204" pitchFamily="50" charset="-128"/>
                <a:ea typeface="Meiryo UI" panose="020B0604030504040204" pitchFamily="50" charset="-128"/>
              </a:rPr>
              <a:t>   </a:t>
            </a:r>
            <a:r>
              <a:rPr kumimoji="0" lang="ja-JP" altLang="en-US" sz="1333" dirty="0">
                <a:solidFill>
                  <a:srgbClr val="000000"/>
                </a:solidFill>
                <a:latin typeface="Meiryo UI" panose="020B0604030504040204" pitchFamily="50" charset="-128"/>
                <a:ea typeface="Meiryo UI" panose="020B0604030504040204" pitchFamily="50" charset="-128"/>
              </a:rPr>
              <a:t>木曜日</a:t>
            </a:r>
            <a:r>
              <a:rPr kumimoji="0" lang="en-US" sz="1333" dirty="0">
                <a:solidFill>
                  <a:srgbClr val="000000"/>
                </a:solidFill>
                <a:latin typeface="Meiryo UI" panose="020B0604030504040204" pitchFamily="50" charset="-128"/>
                <a:ea typeface="Meiryo UI" panose="020B0604030504040204" pitchFamily="50" charset="-128"/>
              </a:rPr>
              <a:t> incremental	</a:t>
            </a:r>
            <a:r>
              <a:rPr kumimoji="0" lang="en-US" sz="1333" dirty="0" err="1">
                <a:solidFill>
                  <a:srgbClr val="000000"/>
                </a:solidFill>
                <a:latin typeface="Meiryo UI" panose="020B0604030504040204" pitchFamily="50" charset="-128"/>
                <a:ea typeface="Meiryo UI" panose="020B0604030504040204" pitchFamily="50" charset="-128"/>
              </a:rPr>
              <a:t>50GB</a:t>
            </a:r>
            <a:r>
              <a:rPr kumimoji="0" lang="en-US" sz="1333" dirty="0">
                <a:solidFill>
                  <a:srgbClr val="000000"/>
                </a:solidFill>
                <a:latin typeface="Meiryo UI" panose="020B0604030504040204" pitchFamily="50" charset="-128"/>
                <a:ea typeface="Meiryo UI" panose="020B0604030504040204" pitchFamily="50" charset="-128"/>
              </a:rPr>
              <a:t>	7–</a:t>
            </a:r>
            <a:r>
              <a:rPr kumimoji="0" lang="en-US" sz="1333" dirty="0" err="1">
                <a:solidFill>
                  <a:srgbClr val="000000"/>
                </a:solidFill>
                <a:latin typeface="Meiryo UI" panose="020B0604030504040204" pitchFamily="50" charset="-128"/>
                <a:ea typeface="Meiryo UI" panose="020B0604030504040204" pitchFamily="50" charset="-128"/>
              </a:rPr>
              <a:t>10x</a:t>
            </a:r>
            <a:r>
              <a:rPr kumimoji="0" lang="en-US" sz="1333" dirty="0">
                <a:solidFill>
                  <a:srgbClr val="000000"/>
                </a:solidFill>
                <a:latin typeface="Meiryo UI" panose="020B0604030504040204" pitchFamily="50" charset="-128"/>
                <a:ea typeface="Meiryo UI" panose="020B0604030504040204" pitchFamily="50" charset="-128"/>
              </a:rPr>
              <a:t>	 </a:t>
            </a:r>
            <a:r>
              <a:rPr kumimoji="0" lang="en-US" sz="1333" dirty="0" err="1">
                <a:solidFill>
                  <a:srgbClr val="000000"/>
                </a:solidFill>
                <a:latin typeface="Meiryo UI" panose="020B0604030504040204" pitchFamily="50" charset="-128"/>
                <a:ea typeface="Meiryo UI" panose="020B0604030504040204" pitchFamily="50" charset="-128"/>
              </a:rPr>
              <a:t>5GB</a:t>
            </a:r>
            <a:endParaRPr kumimoji="0" lang="en-US" sz="1333" dirty="0">
              <a:solidFill>
                <a:srgbClr val="000000"/>
              </a:solidFill>
              <a:latin typeface="Meiryo UI" panose="020B0604030504040204" pitchFamily="50" charset="-128"/>
              <a:ea typeface="Meiryo UI" panose="020B0604030504040204" pitchFamily="50" charset="-128"/>
            </a:endParaRPr>
          </a:p>
        </p:txBody>
      </p:sp>
      <p:sp>
        <p:nvSpPr>
          <p:cNvPr id="11" name="Text Box 79"/>
          <p:cNvSpPr txBox="1">
            <a:spLocks noChangeArrowheads="1"/>
          </p:cNvSpPr>
          <p:nvPr/>
        </p:nvSpPr>
        <p:spPr bwMode="gray">
          <a:xfrm>
            <a:off x="5245105" y="5408498"/>
            <a:ext cx="6457951" cy="297454"/>
          </a:xfrm>
          <a:prstGeom prst="rect">
            <a:avLst/>
          </a:prstGeom>
          <a:noFill/>
          <a:ln w="9525" algn="ctr">
            <a:noFill/>
            <a:miter lim="800000"/>
            <a:headEnd/>
            <a:tailEnd/>
          </a:ln>
        </p:spPr>
        <p:txBody>
          <a:bodyPr lIns="0" rIns="0">
            <a:spAutoFit/>
          </a:bodyPr>
          <a:lstStyle/>
          <a:p>
            <a:pPr defTabSz="914332" eaLnBrk="0" hangingPunct="0">
              <a:tabLst>
                <a:tab pos="2812770" algn="l"/>
                <a:tab pos="4192701" algn="l"/>
                <a:tab pos="5181082" algn="l"/>
              </a:tabLst>
            </a:pPr>
            <a:r>
              <a:rPr kumimoji="0" lang="en-US" sz="1333" dirty="0">
                <a:solidFill>
                  <a:srgbClr val="000000"/>
                </a:solidFill>
                <a:latin typeface="Meiryo UI" panose="020B0604030504040204" pitchFamily="50" charset="-128"/>
                <a:ea typeface="Meiryo UI" panose="020B0604030504040204" pitchFamily="50" charset="-128"/>
              </a:rPr>
              <a:t>   </a:t>
            </a:r>
            <a:r>
              <a:rPr kumimoji="0" lang="en-US" altLang="ja-JP" sz="1333" dirty="0">
                <a:solidFill>
                  <a:srgbClr val="000000"/>
                </a:solidFill>
                <a:latin typeface="Meiryo UI" panose="020B0604030504040204" pitchFamily="50" charset="-128"/>
                <a:ea typeface="Meiryo UI" panose="020B0604030504040204" pitchFamily="50" charset="-128"/>
              </a:rPr>
              <a:t>2</a:t>
            </a:r>
            <a:r>
              <a:rPr kumimoji="0" lang="ja-JP" altLang="en-US" sz="1333" dirty="0">
                <a:solidFill>
                  <a:srgbClr val="000000"/>
                </a:solidFill>
                <a:latin typeface="Meiryo UI" panose="020B0604030504040204" pitchFamily="50" charset="-128"/>
                <a:ea typeface="Meiryo UI" panose="020B0604030504040204" pitchFamily="50" charset="-128"/>
              </a:rPr>
              <a:t>回目</a:t>
            </a:r>
            <a:r>
              <a:rPr kumimoji="0" lang="en-US" sz="1333" dirty="0">
                <a:solidFill>
                  <a:srgbClr val="000000"/>
                </a:solidFill>
                <a:latin typeface="Meiryo UI" panose="020B0604030504040204" pitchFamily="50" charset="-128"/>
                <a:ea typeface="Meiryo UI" panose="020B0604030504040204" pitchFamily="50" charset="-128"/>
              </a:rPr>
              <a:t> </a:t>
            </a:r>
            <a:r>
              <a:rPr kumimoji="0" lang="ja-JP" altLang="en-US" sz="1333" dirty="0">
                <a:solidFill>
                  <a:srgbClr val="000000"/>
                </a:solidFill>
                <a:latin typeface="Meiryo UI" panose="020B0604030504040204" pitchFamily="50" charset="-128"/>
                <a:ea typeface="Meiryo UI" panose="020B0604030504040204" pitchFamily="50" charset="-128"/>
              </a:rPr>
              <a:t>金曜日</a:t>
            </a:r>
            <a:r>
              <a:rPr kumimoji="0" lang="en-US" sz="1333" dirty="0">
                <a:solidFill>
                  <a:srgbClr val="000000"/>
                </a:solidFill>
                <a:latin typeface="Meiryo UI" panose="020B0604030504040204" pitchFamily="50" charset="-128"/>
                <a:ea typeface="Meiryo UI" panose="020B0604030504040204" pitchFamily="50" charset="-128"/>
              </a:rPr>
              <a:t> full	 </a:t>
            </a:r>
            <a:r>
              <a:rPr kumimoji="0" lang="en-US" sz="1333" dirty="0" err="1">
                <a:solidFill>
                  <a:srgbClr val="000000"/>
                </a:solidFill>
                <a:latin typeface="Meiryo UI" panose="020B0604030504040204" pitchFamily="50" charset="-128"/>
                <a:ea typeface="Meiryo UI" panose="020B0604030504040204" pitchFamily="50" charset="-128"/>
              </a:rPr>
              <a:t>1TB</a:t>
            </a:r>
            <a:r>
              <a:rPr kumimoji="0" lang="en-US" sz="1333" dirty="0">
                <a:solidFill>
                  <a:srgbClr val="000000"/>
                </a:solidFill>
                <a:latin typeface="Meiryo UI" panose="020B0604030504040204" pitchFamily="50" charset="-128"/>
                <a:ea typeface="Meiryo UI" panose="020B0604030504040204" pitchFamily="50" charset="-128"/>
              </a:rPr>
              <a:t>	50–</a:t>
            </a:r>
            <a:r>
              <a:rPr kumimoji="0" lang="en-US" sz="1333" dirty="0" err="1">
                <a:solidFill>
                  <a:srgbClr val="000000"/>
                </a:solidFill>
                <a:latin typeface="Meiryo UI" panose="020B0604030504040204" pitchFamily="50" charset="-128"/>
                <a:ea typeface="Meiryo UI" panose="020B0604030504040204" pitchFamily="50" charset="-128"/>
              </a:rPr>
              <a:t>60x</a:t>
            </a:r>
            <a:r>
              <a:rPr kumimoji="0" lang="en-US" sz="1333" dirty="0">
                <a:solidFill>
                  <a:srgbClr val="000000"/>
                </a:solidFill>
                <a:latin typeface="Meiryo UI" panose="020B0604030504040204" pitchFamily="50" charset="-128"/>
                <a:ea typeface="Meiryo UI" panose="020B0604030504040204" pitchFamily="50" charset="-128"/>
              </a:rPr>
              <a:t>	 </a:t>
            </a:r>
            <a:r>
              <a:rPr kumimoji="0" lang="en-US" sz="1333" dirty="0" err="1">
                <a:solidFill>
                  <a:srgbClr val="000000"/>
                </a:solidFill>
                <a:latin typeface="Meiryo UI" panose="020B0604030504040204" pitchFamily="50" charset="-128"/>
                <a:ea typeface="Meiryo UI" panose="020B0604030504040204" pitchFamily="50" charset="-128"/>
              </a:rPr>
              <a:t>18GB</a:t>
            </a:r>
            <a:endParaRPr kumimoji="0" lang="en-US" sz="1333" dirty="0">
              <a:solidFill>
                <a:srgbClr val="000000"/>
              </a:solidFill>
              <a:latin typeface="Meiryo UI" panose="020B0604030504040204" pitchFamily="50" charset="-128"/>
              <a:ea typeface="Meiryo UI" panose="020B0604030504040204" pitchFamily="50" charset="-128"/>
            </a:endParaRPr>
          </a:p>
        </p:txBody>
      </p:sp>
      <p:sp>
        <p:nvSpPr>
          <p:cNvPr id="12" name="Text Box 80"/>
          <p:cNvSpPr txBox="1">
            <a:spLocks noChangeArrowheads="1"/>
          </p:cNvSpPr>
          <p:nvPr/>
        </p:nvSpPr>
        <p:spPr bwMode="gray">
          <a:xfrm>
            <a:off x="5248275" y="5870679"/>
            <a:ext cx="6451600" cy="338554"/>
          </a:xfrm>
          <a:prstGeom prst="rect">
            <a:avLst/>
          </a:prstGeom>
          <a:solidFill>
            <a:schemeClr val="accent6"/>
          </a:solidFill>
          <a:ln>
            <a:noFill/>
            <a:headEnd/>
            <a:tailEnd/>
          </a:ln>
          <a:effectLst/>
        </p:spPr>
        <p:style>
          <a:lnRef idx="1">
            <a:schemeClr val="accent1"/>
          </a:lnRef>
          <a:fillRef idx="2">
            <a:schemeClr val="accent1"/>
          </a:fillRef>
          <a:effectRef idx="1">
            <a:schemeClr val="accent1"/>
          </a:effectRef>
          <a:fontRef idx="minor">
            <a:schemeClr val="dk1"/>
          </a:fontRef>
        </p:style>
        <p:txBody>
          <a:bodyPr>
            <a:spAutoFit/>
          </a:bodyPr>
          <a:lstStyle/>
          <a:p>
            <a:pPr defTabSz="914332" eaLnBrk="0" hangingPunct="0">
              <a:tabLst>
                <a:tab pos="2666733" algn="l"/>
                <a:tab pos="4112273" algn="l"/>
                <a:tab pos="5104888" algn="l"/>
              </a:tabLst>
            </a:pPr>
            <a:r>
              <a:rPr kumimoji="0" lang="en-US" sz="1600" b="1">
                <a:solidFill>
                  <a:srgbClr val="FFFFFF"/>
                </a:solidFill>
                <a:latin typeface="Meiryo UI" panose="020B0604030504040204" pitchFamily="50" charset="-128"/>
                <a:ea typeface="Meiryo UI" panose="020B0604030504040204" pitchFamily="50" charset="-128"/>
              </a:rPr>
              <a:t>Total	 2.2TB	7.6x	288GB</a:t>
            </a:r>
          </a:p>
        </p:txBody>
      </p:sp>
      <p:sp>
        <p:nvSpPr>
          <p:cNvPr id="13" name="Text Box 81"/>
          <p:cNvSpPr txBox="1">
            <a:spLocks noChangeArrowheads="1"/>
          </p:cNvSpPr>
          <p:nvPr/>
        </p:nvSpPr>
        <p:spPr bwMode="gray">
          <a:xfrm>
            <a:off x="5245105" y="2360498"/>
            <a:ext cx="6457951" cy="297454"/>
          </a:xfrm>
          <a:prstGeom prst="rect">
            <a:avLst/>
          </a:prstGeom>
          <a:noFill/>
          <a:ln w="9525" algn="ctr">
            <a:noFill/>
            <a:miter lim="800000"/>
            <a:headEnd/>
            <a:tailEnd/>
          </a:ln>
        </p:spPr>
        <p:txBody>
          <a:bodyPr lIns="0" rIns="0">
            <a:spAutoFit/>
          </a:bodyPr>
          <a:lstStyle/>
          <a:p>
            <a:pPr defTabSz="914332" eaLnBrk="0" hangingPunct="0">
              <a:tabLst>
                <a:tab pos="2812770" algn="l"/>
                <a:tab pos="4188466" algn="l"/>
                <a:tab pos="5250923" algn="l"/>
              </a:tabLst>
            </a:pPr>
            <a:r>
              <a:rPr kumimoji="0" lang="en-US" sz="1333" dirty="0">
                <a:solidFill>
                  <a:srgbClr val="000000"/>
                </a:solidFill>
                <a:latin typeface="Meiryo UI" panose="020B0604030504040204" pitchFamily="50" charset="-128"/>
                <a:ea typeface="Meiryo UI" panose="020B0604030504040204" pitchFamily="50" charset="-128"/>
              </a:rPr>
              <a:t>   </a:t>
            </a:r>
            <a:r>
              <a:rPr kumimoji="0" lang="ja-JP" altLang="en-US" sz="1333" dirty="0">
                <a:solidFill>
                  <a:srgbClr val="000000"/>
                </a:solidFill>
                <a:latin typeface="Meiryo UI" panose="020B0604030504040204" pitchFamily="50" charset="-128"/>
                <a:ea typeface="Meiryo UI" panose="020B0604030504040204" pitchFamily="50" charset="-128"/>
              </a:rPr>
              <a:t>金曜日</a:t>
            </a:r>
            <a:r>
              <a:rPr kumimoji="0" lang="en-US" sz="1333" dirty="0">
                <a:solidFill>
                  <a:srgbClr val="000000"/>
                </a:solidFill>
                <a:latin typeface="Meiryo UI" panose="020B0604030504040204" pitchFamily="50" charset="-128"/>
                <a:ea typeface="Meiryo UI" panose="020B0604030504040204" pitchFamily="50" charset="-128"/>
              </a:rPr>
              <a:t> full	 </a:t>
            </a:r>
            <a:r>
              <a:rPr kumimoji="0" lang="en-US" sz="1333" dirty="0" err="1">
                <a:solidFill>
                  <a:srgbClr val="000000"/>
                </a:solidFill>
                <a:latin typeface="Meiryo UI" panose="020B0604030504040204" pitchFamily="50" charset="-128"/>
                <a:ea typeface="Meiryo UI" panose="020B0604030504040204" pitchFamily="50" charset="-128"/>
              </a:rPr>
              <a:t>1TB</a:t>
            </a:r>
            <a:r>
              <a:rPr kumimoji="0" lang="en-US" sz="1333" dirty="0">
                <a:solidFill>
                  <a:srgbClr val="000000"/>
                </a:solidFill>
                <a:latin typeface="Meiryo UI" panose="020B0604030504040204" pitchFamily="50" charset="-128"/>
                <a:ea typeface="Meiryo UI" panose="020B0604030504040204" pitchFamily="50" charset="-128"/>
              </a:rPr>
              <a:t>	 2–</a:t>
            </a:r>
            <a:r>
              <a:rPr kumimoji="0" lang="en-US" sz="1333" dirty="0" err="1">
                <a:solidFill>
                  <a:srgbClr val="000000"/>
                </a:solidFill>
                <a:latin typeface="Meiryo UI" panose="020B0604030504040204" pitchFamily="50" charset="-128"/>
                <a:ea typeface="Meiryo UI" panose="020B0604030504040204" pitchFamily="50" charset="-128"/>
              </a:rPr>
              <a:t>4x</a:t>
            </a:r>
            <a:r>
              <a:rPr kumimoji="0" lang="en-US" sz="1333" dirty="0">
                <a:solidFill>
                  <a:srgbClr val="000000"/>
                </a:solidFill>
                <a:latin typeface="Meiryo UI" panose="020B0604030504040204" pitchFamily="50" charset="-128"/>
                <a:ea typeface="Meiryo UI" panose="020B0604030504040204" pitchFamily="50" charset="-128"/>
              </a:rPr>
              <a:t>	</a:t>
            </a:r>
            <a:r>
              <a:rPr kumimoji="0" lang="en-US" sz="1333" dirty="0" err="1">
                <a:solidFill>
                  <a:srgbClr val="000000"/>
                </a:solidFill>
                <a:latin typeface="Meiryo UI" panose="020B0604030504040204" pitchFamily="50" charset="-128"/>
                <a:ea typeface="Meiryo UI" panose="020B0604030504040204" pitchFamily="50" charset="-128"/>
              </a:rPr>
              <a:t>250GB</a:t>
            </a:r>
            <a:endParaRPr kumimoji="0" lang="en-US" sz="1333" dirty="0">
              <a:solidFill>
                <a:srgbClr val="000000"/>
              </a:solidFill>
              <a:latin typeface="Meiryo UI" panose="020B0604030504040204" pitchFamily="50" charset="-128"/>
              <a:ea typeface="Meiryo UI" panose="020B0604030504040204" pitchFamily="50" charset="-128"/>
            </a:endParaRPr>
          </a:p>
        </p:txBody>
      </p:sp>
      <p:sp>
        <p:nvSpPr>
          <p:cNvPr id="14" name="Line 82"/>
          <p:cNvSpPr>
            <a:spLocks noChangeShapeType="1"/>
          </p:cNvSpPr>
          <p:nvPr/>
        </p:nvSpPr>
        <p:spPr bwMode="gray">
          <a:xfrm>
            <a:off x="5248275" y="3450788"/>
            <a:ext cx="6451600" cy="0"/>
          </a:xfrm>
          <a:prstGeom prst="line">
            <a:avLst/>
          </a:prstGeom>
          <a:noFill/>
          <a:ln w="9525">
            <a:solidFill>
              <a:schemeClr val="bg1"/>
            </a:solidFill>
            <a:prstDash val="solid"/>
            <a:round/>
            <a:headEnd/>
            <a:tailEnd/>
          </a:ln>
        </p:spPr>
        <p:txBody>
          <a:bodyPr/>
          <a:lstStyle/>
          <a:p>
            <a:pPr defTabSz="914332"/>
            <a:endParaRPr kumimoji="0" lang="en-US" sz="1333">
              <a:solidFill>
                <a:srgbClr val="000000"/>
              </a:solidFill>
              <a:latin typeface="Meiryo UI" panose="020B0604030504040204" pitchFamily="50" charset="-128"/>
              <a:ea typeface="Meiryo UI" panose="020B0604030504040204" pitchFamily="50" charset="-128"/>
            </a:endParaRPr>
          </a:p>
        </p:txBody>
      </p:sp>
      <p:sp>
        <p:nvSpPr>
          <p:cNvPr id="15" name="Line 83"/>
          <p:cNvSpPr>
            <a:spLocks noChangeShapeType="1"/>
          </p:cNvSpPr>
          <p:nvPr/>
        </p:nvSpPr>
        <p:spPr bwMode="gray">
          <a:xfrm>
            <a:off x="5248275" y="2841188"/>
            <a:ext cx="6451600" cy="0"/>
          </a:xfrm>
          <a:prstGeom prst="line">
            <a:avLst/>
          </a:prstGeom>
          <a:noFill/>
          <a:ln w="9525">
            <a:solidFill>
              <a:schemeClr val="bg1"/>
            </a:solidFill>
            <a:prstDash val="solid"/>
            <a:round/>
            <a:headEnd/>
            <a:tailEnd/>
          </a:ln>
        </p:spPr>
        <p:txBody>
          <a:bodyPr/>
          <a:lstStyle/>
          <a:p>
            <a:pPr defTabSz="914332"/>
            <a:endParaRPr kumimoji="0" lang="en-US" sz="1333">
              <a:solidFill>
                <a:srgbClr val="000000"/>
              </a:solidFill>
              <a:latin typeface="Meiryo UI" panose="020B0604030504040204" pitchFamily="50" charset="-128"/>
              <a:ea typeface="Meiryo UI" panose="020B0604030504040204" pitchFamily="50" charset="-128"/>
            </a:endParaRPr>
          </a:p>
        </p:txBody>
      </p:sp>
      <p:sp>
        <p:nvSpPr>
          <p:cNvPr id="16" name="Line 84"/>
          <p:cNvSpPr>
            <a:spLocks noChangeShapeType="1"/>
          </p:cNvSpPr>
          <p:nvPr/>
        </p:nvSpPr>
        <p:spPr bwMode="gray">
          <a:xfrm>
            <a:off x="5248275" y="4060388"/>
            <a:ext cx="6451600" cy="0"/>
          </a:xfrm>
          <a:prstGeom prst="line">
            <a:avLst/>
          </a:prstGeom>
          <a:noFill/>
          <a:ln w="9525">
            <a:solidFill>
              <a:schemeClr val="bg1"/>
            </a:solidFill>
            <a:prstDash val="solid"/>
            <a:round/>
            <a:headEnd/>
            <a:tailEnd/>
          </a:ln>
        </p:spPr>
        <p:txBody>
          <a:bodyPr/>
          <a:lstStyle/>
          <a:p>
            <a:pPr defTabSz="914332"/>
            <a:endParaRPr kumimoji="0" lang="en-US" sz="1333">
              <a:solidFill>
                <a:srgbClr val="000000"/>
              </a:solidFill>
              <a:latin typeface="Meiryo UI" panose="020B0604030504040204" pitchFamily="50" charset="-128"/>
              <a:ea typeface="Meiryo UI" panose="020B0604030504040204" pitchFamily="50" charset="-128"/>
            </a:endParaRPr>
          </a:p>
        </p:txBody>
      </p:sp>
      <p:sp>
        <p:nvSpPr>
          <p:cNvPr id="17" name="Line 85"/>
          <p:cNvSpPr>
            <a:spLocks noChangeShapeType="1"/>
          </p:cNvSpPr>
          <p:nvPr/>
        </p:nvSpPr>
        <p:spPr bwMode="gray">
          <a:xfrm>
            <a:off x="5248275" y="4669988"/>
            <a:ext cx="6451600" cy="0"/>
          </a:xfrm>
          <a:prstGeom prst="line">
            <a:avLst/>
          </a:prstGeom>
          <a:noFill/>
          <a:ln w="9525">
            <a:solidFill>
              <a:schemeClr val="bg1"/>
            </a:solidFill>
            <a:prstDash val="solid"/>
            <a:round/>
            <a:headEnd/>
            <a:tailEnd/>
          </a:ln>
        </p:spPr>
        <p:txBody>
          <a:bodyPr/>
          <a:lstStyle/>
          <a:p>
            <a:pPr defTabSz="914332"/>
            <a:endParaRPr kumimoji="0" lang="en-US" sz="1333">
              <a:solidFill>
                <a:srgbClr val="000000"/>
              </a:solidFill>
              <a:latin typeface="Meiryo UI" panose="020B0604030504040204" pitchFamily="50" charset="-128"/>
              <a:ea typeface="Meiryo UI" panose="020B0604030504040204" pitchFamily="50" charset="-128"/>
            </a:endParaRPr>
          </a:p>
        </p:txBody>
      </p:sp>
      <p:sp>
        <p:nvSpPr>
          <p:cNvPr id="18" name="Line 86"/>
          <p:cNvSpPr>
            <a:spLocks noChangeShapeType="1"/>
          </p:cNvSpPr>
          <p:nvPr/>
        </p:nvSpPr>
        <p:spPr bwMode="gray">
          <a:xfrm>
            <a:off x="5248275" y="5279588"/>
            <a:ext cx="6451600" cy="0"/>
          </a:xfrm>
          <a:prstGeom prst="line">
            <a:avLst/>
          </a:prstGeom>
          <a:noFill/>
          <a:ln w="9525">
            <a:solidFill>
              <a:schemeClr val="bg1"/>
            </a:solidFill>
            <a:prstDash val="solid"/>
            <a:round/>
            <a:headEnd/>
            <a:tailEnd/>
          </a:ln>
        </p:spPr>
        <p:txBody>
          <a:bodyPr/>
          <a:lstStyle/>
          <a:p>
            <a:pPr defTabSz="914332"/>
            <a:endParaRPr kumimoji="0" lang="en-US" sz="1333">
              <a:solidFill>
                <a:srgbClr val="000000"/>
              </a:solidFill>
              <a:latin typeface="Meiryo UI" panose="020B0604030504040204" pitchFamily="50" charset="-128"/>
              <a:ea typeface="Meiryo UI" panose="020B0604030504040204" pitchFamily="50" charset="-128"/>
            </a:endParaRPr>
          </a:p>
        </p:txBody>
      </p:sp>
      <p:grpSp>
        <p:nvGrpSpPr>
          <p:cNvPr id="19" name="Group 2"/>
          <p:cNvGrpSpPr>
            <a:grpSpLocks/>
          </p:cNvGrpSpPr>
          <p:nvPr/>
        </p:nvGrpSpPr>
        <p:grpSpPr bwMode="gray">
          <a:xfrm>
            <a:off x="848147" y="5000987"/>
            <a:ext cx="4032252" cy="912284"/>
            <a:chOff x="234" y="3244"/>
            <a:chExt cx="1905" cy="431"/>
          </a:xfrm>
        </p:grpSpPr>
        <p:grpSp>
          <p:nvGrpSpPr>
            <p:cNvPr id="20" name="Group 3"/>
            <p:cNvGrpSpPr>
              <a:grpSpLocks/>
            </p:cNvGrpSpPr>
            <p:nvPr/>
          </p:nvGrpSpPr>
          <p:grpSpPr bwMode="gray">
            <a:xfrm>
              <a:off x="234" y="3244"/>
              <a:ext cx="1905" cy="371"/>
              <a:chOff x="3645" y="1420"/>
              <a:chExt cx="1905" cy="371"/>
            </a:xfrm>
          </p:grpSpPr>
          <p:sp>
            <p:nvSpPr>
              <p:cNvPr id="28" name="Rectangle 4"/>
              <p:cNvSpPr>
                <a:spLocks noChangeArrowheads="1"/>
              </p:cNvSpPr>
              <p:nvPr/>
            </p:nvSpPr>
            <p:spPr bwMode="gray">
              <a:xfrm>
                <a:off x="3651" y="1420"/>
                <a:ext cx="1889" cy="154"/>
              </a:xfrm>
              <a:prstGeom prst="rect">
                <a:avLst/>
              </a:prstGeom>
              <a:solidFill>
                <a:schemeClr val="accent1"/>
              </a:solidFill>
              <a:ln w="9525" cap="flat" cmpd="sng" algn="ctr">
                <a:solidFill>
                  <a:schemeClr val="accent1"/>
                </a:solidFill>
                <a:prstDash val="solid"/>
                <a:headEnd/>
                <a:tailEnd/>
              </a:ln>
              <a:effectLst/>
            </p:spPr>
            <p:txBody>
              <a:bodyPr wrap="none" anchor="ctr"/>
              <a:lstStyle/>
              <a:p>
                <a:pPr algn="ctr" defTabSz="609539" eaLnBrk="0" hangingPunct="0">
                  <a:defRPr/>
                </a:pPr>
                <a:r>
                  <a:rPr kumimoji="0" lang="en-US" altLang="ja-JP" sz="1333" b="1" kern="0" dirty="0">
                    <a:solidFill>
                      <a:srgbClr val="FFFFFF"/>
                    </a:solidFill>
                    <a:latin typeface="Meiryo UI" panose="020B0604030504040204" pitchFamily="50" charset="-128"/>
                    <a:ea typeface="Meiryo UI" panose="020B0604030504040204" pitchFamily="50" charset="-128"/>
                  </a:rPr>
                  <a:t>2</a:t>
                </a:r>
                <a:r>
                  <a:rPr kumimoji="0" lang="ja-JP" altLang="en-US" sz="1333" b="1" kern="0" dirty="0">
                    <a:solidFill>
                      <a:srgbClr val="FFFFFF"/>
                    </a:solidFill>
                    <a:latin typeface="Meiryo UI" panose="020B0604030504040204" pitchFamily="50" charset="-128"/>
                    <a:ea typeface="Meiryo UI" panose="020B0604030504040204" pitchFamily="50" charset="-128"/>
                  </a:rPr>
                  <a:t>回目</a:t>
                </a:r>
                <a:r>
                  <a:rPr kumimoji="0" lang="en-US" sz="1333" b="1" kern="0" dirty="0">
                    <a:solidFill>
                      <a:srgbClr val="FFFFFF"/>
                    </a:solidFill>
                    <a:latin typeface="Meiryo UI" panose="020B0604030504040204" pitchFamily="50" charset="-128"/>
                    <a:ea typeface="Meiryo UI" panose="020B0604030504040204" pitchFamily="50" charset="-128"/>
                  </a:rPr>
                  <a:t> </a:t>
                </a:r>
                <a:r>
                  <a:rPr kumimoji="0" lang="ja-JP" altLang="en-US" sz="1333" b="1" kern="0" dirty="0">
                    <a:solidFill>
                      <a:srgbClr val="FFFFFF"/>
                    </a:solidFill>
                    <a:latin typeface="Meiryo UI" panose="020B0604030504040204" pitchFamily="50" charset="-128"/>
                    <a:ea typeface="Meiryo UI" panose="020B0604030504040204" pitchFamily="50" charset="-128"/>
                  </a:rPr>
                  <a:t>金曜日</a:t>
                </a:r>
                <a:r>
                  <a:rPr kumimoji="0" lang="en-US" sz="1333" b="1" kern="0" dirty="0">
                    <a:solidFill>
                      <a:srgbClr val="FFFFFF"/>
                    </a:solidFill>
                    <a:latin typeface="Meiryo UI" panose="020B0604030504040204" pitchFamily="50" charset="-128"/>
                    <a:ea typeface="Meiryo UI" panose="020B0604030504040204" pitchFamily="50" charset="-128"/>
                  </a:rPr>
                  <a:t> Full backup</a:t>
                </a:r>
              </a:p>
            </p:txBody>
          </p:sp>
          <p:sp>
            <p:nvSpPr>
              <p:cNvPr id="29" name="Rectangle 5"/>
              <p:cNvSpPr>
                <a:spLocks noChangeArrowheads="1"/>
              </p:cNvSpPr>
              <p:nvPr/>
            </p:nvSpPr>
            <p:spPr bwMode="gray">
              <a:xfrm>
                <a:off x="3645" y="1591"/>
                <a:ext cx="238" cy="200"/>
              </a:xfrm>
              <a:prstGeom prst="rect">
                <a:avLst/>
              </a:prstGeom>
              <a:solidFill>
                <a:srgbClr val="717074"/>
              </a:solidFill>
              <a:ln w="19050">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B</a:t>
                </a:r>
              </a:p>
            </p:txBody>
          </p:sp>
          <p:sp>
            <p:nvSpPr>
              <p:cNvPr id="30" name="Rectangle 6"/>
              <p:cNvSpPr>
                <a:spLocks noChangeArrowheads="1"/>
              </p:cNvSpPr>
              <p:nvPr/>
            </p:nvSpPr>
            <p:spPr bwMode="gray">
              <a:xfrm>
                <a:off x="3883" y="1591"/>
                <a:ext cx="238" cy="200"/>
              </a:xfrm>
              <a:prstGeom prst="rect">
                <a:avLst/>
              </a:prstGeom>
              <a:solidFill>
                <a:schemeClr val="bg1"/>
              </a:solidFill>
              <a:ln w="19050">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C</a:t>
                </a:r>
              </a:p>
            </p:txBody>
          </p:sp>
          <p:sp>
            <p:nvSpPr>
              <p:cNvPr id="31" name="Rectangle 7"/>
              <p:cNvSpPr>
                <a:spLocks noChangeArrowheads="1"/>
              </p:cNvSpPr>
              <p:nvPr/>
            </p:nvSpPr>
            <p:spPr bwMode="gray">
              <a:xfrm>
                <a:off x="4121" y="1591"/>
                <a:ext cx="238" cy="200"/>
              </a:xfrm>
              <a:prstGeom prst="rect">
                <a:avLst/>
              </a:prstGeom>
              <a:solidFill>
                <a:srgbClr val="717074"/>
              </a:solidFill>
              <a:ln w="19050">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D</a:t>
                </a:r>
              </a:p>
            </p:txBody>
          </p:sp>
          <p:sp>
            <p:nvSpPr>
              <p:cNvPr id="32" name="Rectangle 8"/>
              <p:cNvSpPr>
                <a:spLocks noChangeArrowheads="1"/>
              </p:cNvSpPr>
              <p:nvPr/>
            </p:nvSpPr>
            <p:spPr bwMode="gray">
              <a:xfrm>
                <a:off x="4359" y="1591"/>
                <a:ext cx="238" cy="200"/>
              </a:xfrm>
              <a:prstGeom prst="rect">
                <a:avLst/>
              </a:prstGeom>
              <a:solidFill>
                <a:srgbClr val="717074"/>
              </a:solidFill>
              <a:ln w="19050">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E</a:t>
                </a:r>
              </a:p>
            </p:txBody>
          </p:sp>
          <p:sp>
            <p:nvSpPr>
              <p:cNvPr id="33" name="Rectangle 9"/>
              <p:cNvSpPr>
                <a:spLocks noChangeArrowheads="1"/>
              </p:cNvSpPr>
              <p:nvPr/>
            </p:nvSpPr>
            <p:spPr bwMode="gray">
              <a:xfrm>
                <a:off x="4598" y="1591"/>
                <a:ext cx="238" cy="200"/>
              </a:xfrm>
              <a:prstGeom prst="rect">
                <a:avLst/>
              </a:prstGeom>
              <a:solidFill>
                <a:srgbClr val="717074"/>
              </a:solidFill>
              <a:ln w="19050">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F</a:t>
                </a:r>
              </a:p>
            </p:txBody>
          </p:sp>
          <p:sp>
            <p:nvSpPr>
              <p:cNvPr id="34" name="Rectangle 10"/>
              <p:cNvSpPr>
                <a:spLocks noChangeArrowheads="1"/>
              </p:cNvSpPr>
              <p:nvPr/>
            </p:nvSpPr>
            <p:spPr bwMode="gray">
              <a:xfrm>
                <a:off x="4836" y="1591"/>
                <a:ext cx="238" cy="200"/>
              </a:xfrm>
              <a:prstGeom prst="rect">
                <a:avLst/>
              </a:prstGeom>
              <a:solidFill>
                <a:schemeClr val="bg1"/>
              </a:solidFill>
              <a:ln w="19050">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L</a:t>
                </a:r>
              </a:p>
            </p:txBody>
          </p:sp>
          <p:sp>
            <p:nvSpPr>
              <p:cNvPr id="35" name="Rectangle 11"/>
              <p:cNvSpPr>
                <a:spLocks noChangeArrowheads="1"/>
              </p:cNvSpPr>
              <p:nvPr/>
            </p:nvSpPr>
            <p:spPr bwMode="gray">
              <a:xfrm>
                <a:off x="5074" y="1591"/>
                <a:ext cx="238" cy="200"/>
              </a:xfrm>
              <a:prstGeom prst="rect">
                <a:avLst/>
              </a:prstGeom>
              <a:solidFill>
                <a:srgbClr val="717074"/>
              </a:solidFill>
              <a:ln w="19050">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G</a:t>
                </a:r>
              </a:p>
            </p:txBody>
          </p:sp>
          <p:sp>
            <p:nvSpPr>
              <p:cNvPr id="36" name="Rectangle 12"/>
              <p:cNvSpPr>
                <a:spLocks noChangeArrowheads="1"/>
              </p:cNvSpPr>
              <p:nvPr/>
            </p:nvSpPr>
            <p:spPr bwMode="gray">
              <a:xfrm>
                <a:off x="5312" y="1591"/>
                <a:ext cx="238" cy="200"/>
              </a:xfrm>
              <a:prstGeom prst="rect">
                <a:avLst/>
              </a:prstGeom>
              <a:solidFill>
                <a:srgbClr val="717074"/>
              </a:solidFill>
              <a:ln w="19050">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H</a:t>
                </a:r>
              </a:p>
            </p:txBody>
          </p:sp>
        </p:grpSp>
        <p:sp>
          <p:nvSpPr>
            <p:cNvPr id="21" name="AutoShape 13"/>
            <p:cNvSpPr>
              <a:spLocks noChangeArrowheads="1"/>
            </p:cNvSpPr>
            <p:nvPr/>
          </p:nvSpPr>
          <p:spPr bwMode="gray">
            <a:xfrm>
              <a:off x="781" y="3579"/>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22" name="AutoShape 14"/>
            <p:cNvSpPr>
              <a:spLocks noChangeArrowheads="1"/>
            </p:cNvSpPr>
            <p:nvPr/>
          </p:nvSpPr>
          <p:spPr bwMode="gray">
            <a:xfrm>
              <a:off x="1258" y="3579"/>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23" name="AutoShape 15"/>
            <p:cNvSpPr>
              <a:spLocks noChangeArrowheads="1"/>
            </p:cNvSpPr>
            <p:nvPr/>
          </p:nvSpPr>
          <p:spPr bwMode="gray">
            <a:xfrm>
              <a:off x="543" y="3579"/>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24" name="AutoShape 16"/>
            <p:cNvSpPr>
              <a:spLocks noChangeArrowheads="1"/>
            </p:cNvSpPr>
            <p:nvPr/>
          </p:nvSpPr>
          <p:spPr bwMode="gray">
            <a:xfrm>
              <a:off x="305" y="3579"/>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25" name="AutoShape 17"/>
            <p:cNvSpPr>
              <a:spLocks noChangeArrowheads="1"/>
            </p:cNvSpPr>
            <p:nvPr/>
          </p:nvSpPr>
          <p:spPr bwMode="gray">
            <a:xfrm>
              <a:off x="1019" y="3579"/>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26" name="AutoShape 18"/>
            <p:cNvSpPr>
              <a:spLocks noChangeArrowheads="1"/>
            </p:cNvSpPr>
            <p:nvPr/>
          </p:nvSpPr>
          <p:spPr bwMode="gray">
            <a:xfrm>
              <a:off x="1734" y="3579"/>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27" name="AutoShape 19"/>
            <p:cNvSpPr>
              <a:spLocks noChangeArrowheads="1"/>
            </p:cNvSpPr>
            <p:nvPr/>
          </p:nvSpPr>
          <p:spPr bwMode="gray">
            <a:xfrm>
              <a:off x="1972" y="3579"/>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grpSp>
      <p:grpSp>
        <p:nvGrpSpPr>
          <p:cNvPr id="37" name="Group 36"/>
          <p:cNvGrpSpPr>
            <a:grpSpLocks/>
          </p:cNvGrpSpPr>
          <p:nvPr/>
        </p:nvGrpSpPr>
        <p:grpSpPr bwMode="gray">
          <a:xfrm>
            <a:off x="992079" y="5955602"/>
            <a:ext cx="1788583" cy="268817"/>
            <a:chOff x="192" y="3312"/>
            <a:chExt cx="845" cy="200"/>
          </a:xfrm>
          <a:solidFill>
            <a:schemeClr val="bg1"/>
          </a:solidFill>
        </p:grpSpPr>
        <p:sp>
          <p:nvSpPr>
            <p:cNvPr id="38" name="Rectangle 37"/>
            <p:cNvSpPr>
              <a:spLocks noChangeArrowheads="1"/>
            </p:cNvSpPr>
            <p:nvPr/>
          </p:nvSpPr>
          <p:spPr bwMode="gray">
            <a:xfrm>
              <a:off x="192" y="3312"/>
              <a:ext cx="122" cy="200"/>
            </a:xfrm>
            <a:prstGeom prst="rect">
              <a:avLst/>
            </a:prstGeom>
            <a:grp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A</a:t>
              </a:r>
            </a:p>
          </p:txBody>
        </p:sp>
        <p:sp>
          <p:nvSpPr>
            <p:cNvPr id="39" name="Rectangle 38"/>
            <p:cNvSpPr>
              <a:spLocks noChangeArrowheads="1"/>
            </p:cNvSpPr>
            <p:nvPr/>
          </p:nvSpPr>
          <p:spPr bwMode="gray">
            <a:xfrm>
              <a:off x="313" y="3312"/>
              <a:ext cx="122" cy="200"/>
            </a:xfrm>
            <a:prstGeom prst="rect">
              <a:avLst/>
            </a:prstGeom>
            <a:grp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B</a:t>
              </a:r>
            </a:p>
          </p:txBody>
        </p:sp>
        <p:sp>
          <p:nvSpPr>
            <p:cNvPr id="40" name="Rectangle 39"/>
            <p:cNvSpPr>
              <a:spLocks noChangeArrowheads="1"/>
            </p:cNvSpPr>
            <p:nvPr/>
          </p:nvSpPr>
          <p:spPr bwMode="gray">
            <a:xfrm>
              <a:off x="433" y="3312"/>
              <a:ext cx="122" cy="200"/>
            </a:xfrm>
            <a:prstGeom prst="rect">
              <a:avLst/>
            </a:prstGeom>
            <a:grp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C</a:t>
              </a:r>
            </a:p>
          </p:txBody>
        </p:sp>
        <p:sp>
          <p:nvSpPr>
            <p:cNvPr id="41" name="Rectangle 40"/>
            <p:cNvSpPr>
              <a:spLocks noChangeArrowheads="1"/>
            </p:cNvSpPr>
            <p:nvPr/>
          </p:nvSpPr>
          <p:spPr bwMode="gray">
            <a:xfrm>
              <a:off x="554" y="3312"/>
              <a:ext cx="122" cy="200"/>
            </a:xfrm>
            <a:prstGeom prst="rect">
              <a:avLst/>
            </a:prstGeom>
            <a:grp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D</a:t>
              </a:r>
            </a:p>
          </p:txBody>
        </p:sp>
        <p:sp>
          <p:nvSpPr>
            <p:cNvPr id="42" name="Rectangle 41"/>
            <p:cNvSpPr>
              <a:spLocks noChangeArrowheads="1"/>
            </p:cNvSpPr>
            <p:nvPr/>
          </p:nvSpPr>
          <p:spPr bwMode="gray">
            <a:xfrm>
              <a:off x="674" y="3312"/>
              <a:ext cx="122" cy="200"/>
            </a:xfrm>
            <a:prstGeom prst="rect">
              <a:avLst/>
            </a:prstGeom>
            <a:grp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E</a:t>
              </a:r>
            </a:p>
          </p:txBody>
        </p:sp>
        <p:sp>
          <p:nvSpPr>
            <p:cNvPr id="43" name="Rectangle 42"/>
            <p:cNvSpPr>
              <a:spLocks noChangeArrowheads="1"/>
            </p:cNvSpPr>
            <p:nvPr/>
          </p:nvSpPr>
          <p:spPr bwMode="gray">
            <a:xfrm>
              <a:off x="795" y="3312"/>
              <a:ext cx="122" cy="200"/>
            </a:xfrm>
            <a:prstGeom prst="rect">
              <a:avLst/>
            </a:prstGeom>
            <a:grp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F</a:t>
              </a:r>
            </a:p>
          </p:txBody>
        </p:sp>
        <p:sp>
          <p:nvSpPr>
            <p:cNvPr id="44" name="Rectangle 43"/>
            <p:cNvSpPr>
              <a:spLocks noChangeArrowheads="1"/>
            </p:cNvSpPr>
            <p:nvPr/>
          </p:nvSpPr>
          <p:spPr bwMode="gray">
            <a:xfrm>
              <a:off x="915" y="3312"/>
              <a:ext cx="122" cy="200"/>
            </a:xfrm>
            <a:prstGeom prst="rect">
              <a:avLst/>
            </a:prstGeom>
            <a:grp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G</a:t>
              </a:r>
            </a:p>
          </p:txBody>
        </p:sp>
      </p:grpSp>
      <p:sp>
        <p:nvSpPr>
          <p:cNvPr id="45" name="Rectangle 44"/>
          <p:cNvSpPr>
            <a:spLocks noChangeArrowheads="1"/>
          </p:cNvSpPr>
          <p:nvPr/>
        </p:nvSpPr>
        <p:spPr bwMode="gray">
          <a:xfrm>
            <a:off x="2774313" y="5955602"/>
            <a:ext cx="258233" cy="268817"/>
          </a:xfrm>
          <a:prstGeom prst="rect">
            <a:avLst/>
          </a:prstGeom>
          <a:solidFill>
            <a:schemeClr val="bg1"/>
          </a:solid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H</a:t>
            </a:r>
          </a:p>
        </p:txBody>
      </p:sp>
      <p:sp>
        <p:nvSpPr>
          <p:cNvPr id="46" name="Rectangle 45"/>
          <p:cNvSpPr>
            <a:spLocks noChangeArrowheads="1"/>
          </p:cNvSpPr>
          <p:nvPr/>
        </p:nvSpPr>
        <p:spPr bwMode="gray">
          <a:xfrm>
            <a:off x="3041013" y="5955602"/>
            <a:ext cx="258233" cy="268817"/>
          </a:xfrm>
          <a:prstGeom prst="rect">
            <a:avLst/>
          </a:prstGeom>
          <a:solidFill>
            <a:schemeClr val="bg1"/>
          </a:solid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I</a:t>
            </a:r>
          </a:p>
        </p:txBody>
      </p:sp>
      <p:sp>
        <p:nvSpPr>
          <p:cNvPr id="47" name="Rectangle 46"/>
          <p:cNvSpPr>
            <a:spLocks noChangeArrowheads="1"/>
          </p:cNvSpPr>
          <p:nvPr/>
        </p:nvSpPr>
        <p:spPr bwMode="gray">
          <a:xfrm>
            <a:off x="3303480" y="5955602"/>
            <a:ext cx="258233" cy="268817"/>
          </a:xfrm>
          <a:prstGeom prst="rect">
            <a:avLst/>
          </a:prstGeom>
          <a:solidFill>
            <a:schemeClr val="bg1"/>
          </a:solid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J</a:t>
            </a:r>
          </a:p>
        </p:txBody>
      </p:sp>
      <p:grpSp>
        <p:nvGrpSpPr>
          <p:cNvPr id="48" name="Group 47"/>
          <p:cNvGrpSpPr>
            <a:grpSpLocks/>
          </p:cNvGrpSpPr>
          <p:nvPr/>
        </p:nvGrpSpPr>
        <p:grpSpPr bwMode="gray">
          <a:xfrm>
            <a:off x="831209" y="1667728"/>
            <a:ext cx="4040720" cy="880533"/>
            <a:chOff x="260" y="1276"/>
            <a:chExt cx="1909" cy="416"/>
          </a:xfrm>
        </p:grpSpPr>
        <p:grpSp>
          <p:nvGrpSpPr>
            <p:cNvPr id="49" name="Group 48"/>
            <p:cNvGrpSpPr>
              <a:grpSpLocks/>
            </p:cNvGrpSpPr>
            <p:nvPr/>
          </p:nvGrpSpPr>
          <p:grpSpPr bwMode="gray">
            <a:xfrm>
              <a:off x="260" y="1276"/>
              <a:ext cx="1909" cy="366"/>
              <a:chOff x="172" y="2006"/>
              <a:chExt cx="1909" cy="366"/>
            </a:xfrm>
          </p:grpSpPr>
          <p:sp>
            <p:nvSpPr>
              <p:cNvPr id="51" name="Rectangle 34"/>
              <p:cNvSpPr>
                <a:spLocks noChangeArrowheads="1"/>
              </p:cNvSpPr>
              <p:nvPr/>
            </p:nvSpPr>
            <p:spPr bwMode="gray">
              <a:xfrm>
                <a:off x="181" y="2006"/>
                <a:ext cx="1889" cy="154"/>
              </a:xfrm>
              <a:prstGeom prst="rect">
                <a:avLst/>
              </a:prstGeom>
              <a:solidFill>
                <a:schemeClr val="accent1"/>
              </a:solidFill>
              <a:ln w="9525" cap="flat" cmpd="sng" algn="ctr">
                <a:solidFill>
                  <a:schemeClr val="accent1"/>
                </a:solidFill>
                <a:prstDash val="solid"/>
                <a:headEnd/>
                <a:tailEnd/>
              </a:ln>
              <a:effectLst/>
            </p:spPr>
            <p:txBody>
              <a:bodyPr wrap="none" anchor="ctr"/>
              <a:lstStyle/>
              <a:p>
                <a:pPr algn="ctr" defTabSz="914332" eaLnBrk="0" hangingPunct="0">
                  <a:tabLst>
                    <a:tab pos="2514349" algn="l"/>
                    <a:tab pos="3657235" algn="l"/>
                    <a:tab pos="5028698" algn="l"/>
                  </a:tabLst>
                  <a:defRPr/>
                </a:pPr>
                <a:r>
                  <a:rPr kumimoji="0" lang="ja-JP" altLang="en-US" sz="1333" b="1" dirty="0">
                    <a:solidFill>
                      <a:srgbClr val="FFFFFF"/>
                    </a:solidFill>
                    <a:latin typeface="Meiryo UI" panose="020B0604030504040204" pitchFamily="50" charset="-128"/>
                    <a:ea typeface="Meiryo UI" panose="020B0604030504040204" pitchFamily="50" charset="-128"/>
                  </a:rPr>
                  <a:t>金曜日</a:t>
                </a:r>
                <a:r>
                  <a:rPr kumimoji="0" lang="en-US" sz="1333" b="1" dirty="0">
                    <a:solidFill>
                      <a:srgbClr val="FFFFFF"/>
                    </a:solidFill>
                    <a:latin typeface="Meiryo UI" panose="020B0604030504040204" pitchFamily="50" charset="-128"/>
                    <a:ea typeface="Meiryo UI" panose="020B0604030504040204" pitchFamily="50" charset="-128"/>
                  </a:rPr>
                  <a:t> Full Backup</a:t>
                </a:r>
              </a:p>
            </p:txBody>
          </p:sp>
          <p:sp>
            <p:nvSpPr>
              <p:cNvPr id="52" name="Rectangle 35"/>
              <p:cNvSpPr>
                <a:spLocks noChangeArrowheads="1"/>
              </p:cNvSpPr>
              <p:nvPr/>
            </p:nvSpPr>
            <p:spPr bwMode="gray">
              <a:xfrm>
                <a:off x="172" y="2172"/>
                <a:ext cx="238" cy="200"/>
              </a:xfrm>
              <a:prstGeom prst="rect">
                <a:avLst/>
              </a:prstGeom>
              <a:solidFill>
                <a:schemeClr val="bg1"/>
              </a:solidFill>
              <a:ln w="19050">
                <a:solidFill>
                  <a:srgbClr val="C3D8EB"/>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A</a:t>
                </a:r>
              </a:p>
            </p:txBody>
          </p:sp>
          <p:sp>
            <p:nvSpPr>
              <p:cNvPr id="53" name="Rectangle 36"/>
              <p:cNvSpPr>
                <a:spLocks noChangeArrowheads="1"/>
              </p:cNvSpPr>
              <p:nvPr/>
            </p:nvSpPr>
            <p:spPr bwMode="gray">
              <a:xfrm>
                <a:off x="411" y="2172"/>
                <a:ext cx="238" cy="200"/>
              </a:xfrm>
              <a:prstGeom prst="rect">
                <a:avLst/>
              </a:prstGeom>
              <a:solidFill>
                <a:schemeClr val="bg1"/>
              </a:solidFill>
              <a:ln w="19050">
                <a:solidFill>
                  <a:srgbClr val="C3D8EB"/>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B</a:t>
                </a:r>
              </a:p>
            </p:txBody>
          </p:sp>
          <p:sp>
            <p:nvSpPr>
              <p:cNvPr id="54" name="Rectangle 37"/>
              <p:cNvSpPr>
                <a:spLocks noChangeArrowheads="1"/>
              </p:cNvSpPr>
              <p:nvPr/>
            </p:nvSpPr>
            <p:spPr bwMode="gray">
              <a:xfrm>
                <a:off x="649" y="2172"/>
                <a:ext cx="238" cy="200"/>
              </a:xfrm>
              <a:prstGeom prst="rect">
                <a:avLst/>
              </a:prstGeom>
              <a:solidFill>
                <a:schemeClr val="bg1"/>
              </a:solidFill>
              <a:ln w="19050">
                <a:solidFill>
                  <a:srgbClr val="C3D8EB"/>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C</a:t>
                </a:r>
              </a:p>
            </p:txBody>
          </p:sp>
          <p:sp>
            <p:nvSpPr>
              <p:cNvPr id="55" name="Rectangle 38"/>
              <p:cNvSpPr>
                <a:spLocks noChangeArrowheads="1"/>
              </p:cNvSpPr>
              <p:nvPr/>
            </p:nvSpPr>
            <p:spPr bwMode="gray">
              <a:xfrm>
                <a:off x="888" y="2172"/>
                <a:ext cx="238" cy="200"/>
              </a:xfrm>
              <a:prstGeom prst="rect">
                <a:avLst/>
              </a:prstGeom>
              <a:solidFill>
                <a:schemeClr val="bg1"/>
              </a:solidFill>
              <a:ln w="19050">
                <a:solidFill>
                  <a:srgbClr val="C3D8EB"/>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D</a:t>
                </a:r>
              </a:p>
            </p:txBody>
          </p:sp>
          <p:sp>
            <p:nvSpPr>
              <p:cNvPr id="56" name="Rectangle 39"/>
              <p:cNvSpPr>
                <a:spLocks noChangeArrowheads="1"/>
              </p:cNvSpPr>
              <p:nvPr/>
            </p:nvSpPr>
            <p:spPr bwMode="gray">
              <a:xfrm>
                <a:off x="1127" y="2172"/>
                <a:ext cx="238" cy="200"/>
              </a:xfrm>
              <a:prstGeom prst="rect">
                <a:avLst/>
              </a:prstGeom>
              <a:solidFill>
                <a:srgbClr val="717074"/>
              </a:solidFill>
              <a:ln w="19050">
                <a:solidFill>
                  <a:srgbClr val="C3D8EB"/>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A</a:t>
                </a:r>
              </a:p>
            </p:txBody>
          </p:sp>
          <p:sp>
            <p:nvSpPr>
              <p:cNvPr id="57" name="Rectangle 40"/>
              <p:cNvSpPr>
                <a:spLocks noChangeArrowheads="1"/>
              </p:cNvSpPr>
              <p:nvPr/>
            </p:nvSpPr>
            <p:spPr bwMode="gray">
              <a:xfrm>
                <a:off x="1366" y="2172"/>
                <a:ext cx="238" cy="200"/>
              </a:xfrm>
              <a:prstGeom prst="rect">
                <a:avLst/>
              </a:prstGeom>
              <a:solidFill>
                <a:schemeClr val="bg1"/>
              </a:solidFill>
              <a:ln w="19050">
                <a:solidFill>
                  <a:srgbClr val="C3D8EB"/>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E</a:t>
                </a:r>
              </a:p>
            </p:txBody>
          </p:sp>
          <p:sp>
            <p:nvSpPr>
              <p:cNvPr id="58" name="Rectangle 41"/>
              <p:cNvSpPr>
                <a:spLocks noChangeArrowheads="1"/>
              </p:cNvSpPr>
              <p:nvPr/>
            </p:nvSpPr>
            <p:spPr bwMode="gray">
              <a:xfrm>
                <a:off x="1604" y="2172"/>
                <a:ext cx="238" cy="200"/>
              </a:xfrm>
              <a:prstGeom prst="rect">
                <a:avLst/>
              </a:prstGeom>
              <a:solidFill>
                <a:schemeClr val="bg1"/>
              </a:solidFill>
              <a:ln w="19050">
                <a:solidFill>
                  <a:srgbClr val="C3D8EB"/>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F</a:t>
                </a:r>
              </a:p>
            </p:txBody>
          </p:sp>
          <p:sp>
            <p:nvSpPr>
              <p:cNvPr id="59" name="Rectangle 42"/>
              <p:cNvSpPr>
                <a:spLocks noChangeArrowheads="1"/>
              </p:cNvSpPr>
              <p:nvPr/>
            </p:nvSpPr>
            <p:spPr bwMode="gray">
              <a:xfrm>
                <a:off x="1843" y="2172"/>
                <a:ext cx="238" cy="200"/>
              </a:xfrm>
              <a:prstGeom prst="rect">
                <a:avLst/>
              </a:prstGeom>
              <a:solidFill>
                <a:schemeClr val="bg1"/>
              </a:solidFill>
              <a:ln w="19050">
                <a:solidFill>
                  <a:srgbClr val="D4E4F2"/>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G</a:t>
                </a:r>
              </a:p>
            </p:txBody>
          </p:sp>
        </p:grpSp>
        <p:sp>
          <p:nvSpPr>
            <p:cNvPr id="50" name="AutoShape 43"/>
            <p:cNvSpPr>
              <a:spLocks noChangeArrowheads="1"/>
            </p:cNvSpPr>
            <p:nvPr/>
          </p:nvSpPr>
          <p:spPr bwMode="gray">
            <a:xfrm>
              <a:off x="1286" y="1596"/>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grpSp>
      <p:grpSp>
        <p:nvGrpSpPr>
          <p:cNvPr id="60" name="Group 59"/>
          <p:cNvGrpSpPr>
            <a:grpSpLocks/>
          </p:cNvGrpSpPr>
          <p:nvPr/>
        </p:nvGrpSpPr>
        <p:grpSpPr bwMode="gray">
          <a:xfrm>
            <a:off x="788875" y="2574900"/>
            <a:ext cx="3556000" cy="546100"/>
            <a:chOff x="240" y="2062"/>
            <a:chExt cx="1680" cy="258"/>
          </a:xfrm>
        </p:grpSpPr>
        <p:sp>
          <p:nvSpPr>
            <p:cNvPr id="61" name="Rectangle 60"/>
            <p:cNvSpPr>
              <a:spLocks noChangeArrowheads="1"/>
            </p:cNvSpPr>
            <p:nvPr/>
          </p:nvSpPr>
          <p:spPr bwMode="gray">
            <a:xfrm>
              <a:off x="240" y="2100"/>
              <a:ext cx="659" cy="141"/>
            </a:xfrm>
            <a:prstGeom prst="rect">
              <a:avLst/>
            </a:prstGeom>
            <a:noFill/>
            <a:ln w="9525">
              <a:noFill/>
              <a:miter lim="800000"/>
              <a:headEnd/>
              <a:tailEnd/>
            </a:ln>
          </p:spPr>
          <p:txBody>
            <a:bodyPr wrap="none" anchor="b">
              <a:spAutoFit/>
            </a:bodyPr>
            <a:lstStyle/>
            <a:p>
              <a:pPr defTabSz="609539" eaLnBrk="0" hangingPunct="0">
                <a:defRPr/>
              </a:pPr>
              <a:r>
                <a:rPr kumimoji="0" lang="ja-JP" altLang="en-US" sz="1333" kern="0" dirty="0">
                  <a:solidFill>
                    <a:srgbClr val="000000"/>
                  </a:solidFill>
                  <a:latin typeface="Meiryo UI" panose="020B0604030504040204" pitchFamily="50" charset="-128"/>
                  <a:ea typeface="Meiryo UI" panose="020B0604030504040204" pitchFamily="50" charset="-128"/>
                </a:rPr>
                <a:t>月</a:t>
              </a:r>
              <a:r>
                <a:rPr kumimoji="0" lang="en-US" sz="1333" kern="0" dirty="0">
                  <a:solidFill>
                    <a:srgbClr val="000000"/>
                  </a:solidFill>
                  <a:latin typeface="Meiryo UI" panose="020B0604030504040204" pitchFamily="50" charset="-128"/>
                  <a:ea typeface="Meiryo UI" panose="020B0604030504040204" pitchFamily="50" charset="-128"/>
                </a:rPr>
                <a:t> incremental</a:t>
              </a:r>
            </a:p>
          </p:txBody>
        </p:sp>
        <p:sp>
          <p:nvSpPr>
            <p:cNvPr id="62" name="Rectangle 61"/>
            <p:cNvSpPr>
              <a:spLocks noChangeArrowheads="1"/>
            </p:cNvSpPr>
            <p:nvPr/>
          </p:nvSpPr>
          <p:spPr bwMode="gray">
            <a:xfrm>
              <a:off x="1210" y="2062"/>
              <a:ext cx="238" cy="200"/>
            </a:xfrm>
            <a:prstGeom prst="rect">
              <a:avLst/>
            </a:prstGeom>
            <a:solidFill>
              <a:srgbClr val="717074"/>
            </a:solidFill>
            <a:ln w="19050">
              <a:solidFill>
                <a:srgbClr val="C4E2F2"/>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A</a:t>
              </a:r>
            </a:p>
          </p:txBody>
        </p:sp>
        <p:sp>
          <p:nvSpPr>
            <p:cNvPr id="63" name="Rectangle 62"/>
            <p:cNvSpPr>
              <a:spLocks noChangeArrowheads="1"/>
            </p:cNvSpPr>
            <p:nvPr/>
          </p:nvSpPr>
          <p:spPr bwMode="gray">
            <a:xfrm>
              <a:off x="1446" y="2062"/>
              <a:ext cx="238" cy="200"/>
            </a:xfrm>
            <a:prstGeom prst="rect">
              <a:avLst/>
            </a:prstGeom>
            <a:solidFill>
              <a:srgbClr val="717074"/>
            </a:solidFill>
            <a:ln w="19050">
              <a:solidFill>
                <a:srgbClr val="C4E2F2"/>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B</a:t>
              </a:r>
            </a:p>
          </p:txBody>
        </p:sp>
        <p:sp>
          <p:nvSpPr>
            <p:cNvPr id="64" name="Rectangle 63"/>
            <p:cNvSpPr>
              <a:spLocks noChangeArrowheads="1"/>
            </p:cNvSpPr>
            <p:nvPr/>
          </p:nvSpPr>
          <p:spPr bwMode="gray">
            <a:xfrm>
              <a:off x="1682" y="2062"/>
              <a:ext cx="238" cy="200"/>
            </a:xfrm>
            <a:prstGeom prst="rect">
              <a:avLst/>
            </a:prstGeom>
            <a:solidFill>
              <a:schemeClr val="bg1"/>
            </a:solidFill>
            <a:ln w="19050">
              <a:solidFill>
                <a:srgbClr val="C4E2F2"/>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H</a:t>
              </a:r>
            </a:p>
          </p:txBody>
        </p:sp>
        <p:sp>
          <p:nvSpPr>
            <p:cNvPr id="65" name="AutoShape 49"/>
            <p:cNvSpPr>
              <a:spLocks noChangeArrowheads="1"/>
            </p:cNvSpPr>
            <p:nvPr/>
          </p:nvSpPr>
          <p:spPr bwMode="gray">
            <a:xfrm>
              <a:off x="1281" y="2224"/>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66" name="AutoShape 50"/>
            <p:cNvSpPr>
              <a:spLocks noChangeArrowheads="1"/>
            </p:cNvSpPr>
            <p:nvPr/>
          </p:nvSpPr>
          <p:spPr bwMode="gray">
            <a:xfrm>
              <a:off x="1517" y="2224"/>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grpSp>
      <p:grpSp>
        <p:nvGrpSpPr>
          <p:cNvPr id="67" name="Group 66"/>
          <p:cNvGrpSpPr>
            <a:grpSpLocks/>
          </p:cNvGrpSpPr>
          <p:nvPr/>
        </p:nvGrpSpPr>
        <p:grpSpPr bwMode="gray">
          <a:xfrm>
            <a:off x="788875" y="3166931"/>
            <a:ext cx="3556000" cy="558800"/>
            <a:chOff x="240" y="2113"/>
            <a:chExt cx="1680" cy="264"/>
          </a:xfrm>
        </p:grpSpPr>
        <p:sp>
          <p:nvSpPr>
            <p:cNvPr id="68" name="Rectangle 67"/>
            <p:cNvSpPr>
              <a:spLocks noChangeArrowheads="1"/>
            </p:cNvSpPr>
            <p:nvPr/>
          </p:nvSpPr>
          <p:spPr bwMode="gray">
            <a:xfrm>
              <a:off x="240" y="2153"/>
              <a:ext cx="659" cy="141"/>
            </a:xfrm>
            <a:prstGeom prst="rect">
              <a:avLst/>
            </a:prstGeom>
            <a:noFill/>
            <a:ln w="9525">
              <a:noFill/>
              <a:miter lim="800000"/>
              <a:headEnd/>
              <a:tailEnd/>
            </a:ln>
          </p:spPr>
          <p:txBody>
            <a:bodyPr wrap="none" anchor="b">
              <a:spAutoFit/>
            </a:bodyPr>
            <a:lstStyle/>
            <a:p>
              <a:pPr defTabSz="609539" eaLnBrk="0" hangingPunct="0">
                <a:defRPr/>
              </a:pPr>
              <a:r>
                <a:rPr kumimoji="0" lang="ja-JP" altLang="en-US" sz="1333" kern="0" dirty="0">
                  <a:solidFill>
                    <a:srgbClr val="000000"/>
                  </a:solidFill>
                  <a:latin typeface="Meiryo UI" panose="020B0604030504040204" pitchFamily="50" charset="-128"/>
                  <a:ea typeface="Meiryo UI" panose="020B0604030504040204" pitchFamily="50" charset="-128"/>
                </a:rPr>
                <a:t>火</a:t>
              </a:r>
              <a:r>
                <a:rPr kumimoji="0" lang="en-US" sz="1333" kern="0" dirty="0">
                  <a:solidFill>
                    <a:srgbClr val="000000"/>
                  </a:solidFill>
                  <a:latin typeface="Meiryo UI" panose="020B0604030504040204" pitchFamily="50" charset="-128"/>
                  <a:ea typeface="Meiryo UI" panose="020B0604030504040204" pitchFamily="50" charset="-128"/>
                </a:rPr>
                <a:t> incremental</a:t>
              </a:r>
            </a:p>
          </p:txBody>
        </p:sp>
        <p:sp>
          <p:nvSpPr>
            <p:cNvPr id="69" name="Rectangle 68"/>
            <p:cNvSpPr>
              <a:spLocks noChangeArrowheads="1"/>
            </p:cNvSpPr>
            <p:nvPr/>
          </p:nvSpPr>
          <p:spPr bwMode="gray">
            <a:xfrm>
              <a:off x="1210" y="2113"/>
              <a:ext cx="238" cy="200"/>
            </a:xfrm>
            <a:prstGeom prst="rect">
              <a:avLst/>
            </a:prstGeom>
            <a:solidFill>
              <a:srgbClr val="717074"/>
            </a:solidFill>
            <a:ln w="19050">
              <a:solidFill>
                <a:srgbClr val="C4E2F2"/>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C</a:t>
              </a:r>
            </a:p>
          </p:txBody>
        </p:sp>
        <p:sp>
          <p:nvSpPr>
            <p:cNvPr id="70" name="Rectangle 69"/>
            <p:cNvSpPr>
              <a:spLocks noChangeArrowheads="1"/>
            </p:cNvSpPr>
            <p:nvPr/>
          </p:nvSpPr>
          <p:spPr bwMode="gray">
            <a:xfrm>
              <a:off x="1446" y="2113"/>
              <a:ext cx="238" cy="200"/>
            </a:xfrm>
            <a:prstGeom prst="rect">
              <a:avLst/>
            </a:prstGeom>
            <a:solidFill>
              <a:srgbClr val="717074"/>
            </a:solidFill>
            <a:ln w="19050">
              <a:solidFill>
                <a:srgbClr val="C4E2F2"/>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B</a:t>
              </a:r>
            </a:p>
          </p:txBody>
        </p:sp>
        <p:sp>
          <p:nvSpPr>
            <p:cNvPr id="71" name="Rectangle 70"/>
            <p:cNvSpPr>
              <a:spLocks noChangeArrowheads="1"/>
            </p:cNvSpPr>
            <p:nvPr/>
          </p:nvSpPr>
          <p:spPr bwMode="gray">
            <a:xfrm>
              <a:off x="1682" y="2113"/>
              <a:ext cx="238" cy="200"/>
            </a:xfrm>
            <a:prstGeom prst="rect">
              <a:avLst/>
            </a:prstGeom>
            <a:solidFill>
              <a:schemeClr val="bg1"/>
            </a:solidFill>
            <a:ln w="19050">
              <a:solidFill>
                <a:srgbClr val="C4E2F2"/>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I</a:t>
              </a:r>
            </a:p>
          </p:txBody>
        </p:sp>
        <p:sp>
          <p:nvSpPr>
            <p:cNvPr id="72" name="AutoShape 56"/>
            <p:cNvSpPr>
              <a:spLocks noChangeArrowheads="1"/>
            </p:cNvSpPr>
            <p:nvPr/>
          </p:nvSpPr>
          <p:spPr bwMode="gray">
            <a:xfrm>
              <a:off x="1281" y="2281"/>
              <a:ext cx="96" cy="96"/>
            </a:xfrm>
            <a:prstGeom prst="flowChartConnector">
              <a:avLst/>
            </a:prstGeom>
            <a:solidFill>
              <a:srgbClr val="2C95E1"/>
            </a:solidFill>
            <a:ln w="9525">
              <a:no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73" name="AutoShape 57"/>
            <p:cNvSpPr>
              <a:spLocks noChangeArrowheads="1"/>
            </p:cNvSpPr>
            <p:nvPr/>
          </p:nvSpPr>
          <p:spPr bwMode="gray">
            <a:xfrm>
              <a:off x="1517" y="2281"/>
              <a:ext cx="96" cy="96"/>
            </a:xfrm>
            <a:prstGeom prst="flowChartConnector">
              <a:avLst/>
            </a:prstGeom>
            <a:solidFill>
              <a:srgbClr val="2C95E1"/>
            </a:solidFill>
            <a:ln w="9525">
              <a:no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grpSp>
      <p:grpSp>
        <p:nvGrpSpPr>
          <p:cNvPr id="74" name="Group 73"/>
          <p:cNvGrpSpPr>
            <a:grpSpLocks/>
          </p:cNvGrpSpPr>
          <p:nvPr/>
        </p:nvGrpSpPr>
        <p:grpSpPr bwMode="gray">
          <a:xfrm>
            <a:off x="786757" y="4394742"/>
            <a:ext cx="3556000" cy="546100"/>
            <a:chOff x="240" y="1427"/>
            <a:chExt cx="1680" cy="258"/>
          </a:xfrm>
        </p:grpSpPr>
        <p:sp>
          <p:nvSpPr>
            <p:cNvPr id="75" name="Rectangle 74"/>
            <p:cNvSpPr>
              <a:spLocks noChangeArrowheads="1"/>
            </p:cNvSpPr>
            <p:nvPr/>
          </p:nvSpPr>
          <p:spPr bwMode="gray">
            <a:xfrm>
              <a:off x="240" y="1461"/>
              <a:ext cx="659" cy="141"/>
            </a:xfrm>
            <a:prstGeom prst="rect">
              <a:avLst/>
            </a:prstGeom>
            <a:noFill/>
            <a:ln w="9525">
              <a:noFill/>
              <a:miter lim="800000"/>
              <a:headEnd/>
              <a:tailEnd/>
            </a:ln>
          </p:spPr>
          <p:txBody>
            <a:bodyPr wrap="none" anchor="b">
              <a:spAutoFit/>
            </a:bodyPr>
            <a:lstStyle/>
            <a:p>
              <a:pPr defTabSz="609539" eaLnBrk="0" hangingPunct="0">
                <a:defRPr/>
              </a:pPr>
              <a:r>
                <a:rPr kumimoji="0" lang="ja-JP" altLang="en-US" sz="1333" kern="0" dirty="0">
                  <a:solidFill>
                    <a:srgbClr val="000000"/>
                  </a:solidFill>
                  <a:latin typeface="Meiryo UI" panose="020B0604030504040204" pitchFamily="50" charset="-128"/>
                  <a:ea typeface="Meiryo UI" panose="020B0604030504040204" pitchFamily="50" charset="-128"/>
                </a:rPr>
                <a:t>木</a:t>
              </a:r>
              <a:r>
                <a:rPr kumimoji="0" lang="en-US" sz="1333" kern="0" dirty="0">
                  <a:solidFill>
                    <a:srgbClr val="000000"/>
                  </a:solidFill>
                  <a:latin typeface="Meiryo UI" panose="020B0604030504040204" pitchFamily="50" charset="-128"/>
                  <a:ea typeface="Meiryo UI" panose="020B0604030504040204" pitchFamily="50" charset="-128"/>
                </a:rPr>
                <a:t> incremental</a:t>
              </a:r>
            </a:p>
          </p:txBody>
        </p:sp>
        <p:sp>
          <p:nvSpPr>
            <p:cNvPr id="76" name="Rectangle 75"/>
            <p:cNvSpPr>
              <a:spLocks noChangeArrowheads="1"/>
            </p:cNvSpPr>
            <p:nvPr/>
          </p:nvSpPr>
          <p:spPr bwMode="gray">
            <a:xfrm>
              <a:off x="1210" y="1427"/>
              <a:ext cx="238" cy="200"/>
            </a:xfrm>
            <a:prstGeom prst="rect">
              <a:avLst/>
            </a:prstGeom>
            <a:solidFill>
              <a:srgbClr val="717074"/>
            </a:solidFill>
            <a:ln w="19050">
              <a:solidFill>
                <a:srgbClr val="D4E7F3"/>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A</a:t>
              </a:r>
            </a:p>
          </p:txBody>
        </p:sp>
        <p:sp>
          <p:nvSpPr>
            <p:cNvPr id="77" name="Rectangle 76"/>
            <p:cNvSpPr>
              <a:spLocks noChangeArrowheads="1"/>
            </p:cNvSpPr>
            <p:nvPr/>
          </p:nvSpPr>
          <p:spPr bwMode="gray">
            <a:xfrm>
              <a:off x="1446" y="1427"/>
              <a:ext cx="238" cy="200"/>
            </a:xfrm>
            <a:prstGeom prst="rect">
              <a:avLst/>
            </a:prstGeom>
            <a:solidFill>
              <a:srgbClr val="717074"/>
            </a:solidFill>
            <a:ln w="19050">
              <a:solidFill>
                <a:srgbClr val="D4E7F3"/>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C</a:t>
              </a:r>
            </a:p>
          </p:txBody>
        </p:sp>
        <p:sp>
          <p:nvSpPr>
            <p:cNvPr id="78" name="Rectangle 77"/>
            <p:cNvSpPr>
              <a:spLocks noChangeArrowheads="1"/>
            </p:cNvSpPr>
            <p:nvPr/>
          </p:nvSpPr>
          <p:spPr bwMode="gray">
            <a:xfrm>
              <a:off x="1682" y="1427"/>
              <a:ext cx="238" cy="200"/>
            </a:xfrm>
            <a:prstGeom prst="rect">
              <a:avLst/>
            </a:prstGeom>
            <a:solidFill>
              <a:schemeClr val="bg1"/>
            </a:solidFill>
            <a:ln w="19050">
              <a:solidFill>
                <a:srgbClr val="D4E7F3"/>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K</a:t>
              </a:r>
            </a:p>
          </p:txBody>
        </p:sp>
        <p:sp>
          <p:nvSpPr>
            <p:cNvPr id="79" name="AutoShape 63"/>
            <p:cNvSpPr>
              <a:spLocks noChangeArrowheads="1"/>
            </p:cNvSpPr>
            <p:nvPr/>
          </p:nvSpPr>
          <p:spPr bwMode="gray">
            <a:xfrm>
              <a:off x="1281" y="1589"/>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80" name="AutoShape 64"/>
            <p:cNvSpPr>
              <a:spLocks noChangeArrowheads="1"/>
            </p:cNvSpPr>
            <p:nvPr/>
          </p:nvSpPr>
          <p:spPr bwMode="gray">
            <a:xfrm>
              <a:off x="1517" y="1589"/>
              <a:ext cx="96" cy="96"/>
            </a:xfrm>
            <a:prstGeom prst="flowChartConnector">
              <a:avLst/>
            </a:prstGeom>
            <a:solidFill>
              <a:schemeClr val="bg1"/>
            </a:solidFill>
            <a:ln w="9525">
              <a:no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grpSp>
      <p:grpSp>
        <p:nvGrpSpPr>
          <p:cNvPr id="81" name="Group 80"/>
          <p:cNvGrpSpPr>
            <a:grpSpLocks/>
          </p:cNvGrpSpPr>
          <p:nvPr/>
        </p:nvGrpSpPr>
        <p:grpSpPr bwMode="gray">
          <a:xfrm>
            <a:off x="798305" y="3780846"/>
            <a:ext cx="3556000" cy="558802"/>
            <a:chOff x="240" y="2002"/>
            <a:chExt cx="1680" cy="264"/>
          </a:xfrm>
        </p:grpSpPr>
        <p:sp>
          <p:nvSpPr>
            <p:cNvPr id="82" name="Rectangle 81"/>
            <p:cNvSpPr>
              <a:spLocks noChangeArrowheads="1"/>
            </p:cNvSpPr>
            <p:nvPr/>
          </p:nvSpPr>
          <p:spPr bwMode="gray">
            <a:xfrm>
              <a:off x="240" y="2045"/>
              <a:ext cx="659" cy="141"/>
            </a:xfrm>
            <a:prstGeom prst="rect">
              <a:avLst/>
            </a:prstGeom>
            <a:noFill/>
            <a:ln w="9525">
              <a:noFill/>
              <a:miter lim="800000"/>
              <a:headEnd/>
              <a:tailEnd/>
            </a:ln>
          </p:spPr>
          <p:txBody>
            <a:bodyPr wrap="none" anchor="b">
              <a:spAutoFit/>
            </a:bodyPr>
            <a:lstStyle/>
            <a:p>
              <a:pPr defTabSz="609539" eaLnBrk="0" hangingPunct="0">
                <a:defRPr/>
              </a:pPr>
              <a:r>
                <a:rPr kumimoji="0" lang="ja-JP" altLang="en-US" sz="1333" kern="0" dirty="0">
                  <a:solidFill>
                    <a:srgbClr val="000000"/>
                  </a:solidFill>
                  <a:latin typeface="Meiryo UI" panose="020B0604030504040204" pitchFamily="50" charset="-128"/>
                  <a:ea typeface="Meiryo UI" panose="020B0604030504040204" pitchFamily="50" charset="-128"/>
                </a:rPr>
                <a:t>水</a:t>
              </a:r>
              <a:r>
                <a:rPr kumimoji="0" lang="en-US" sz="1333" kern="0" dirty="0">
                  <a:solidFill>
                    <a:srgbClr val="000000"/>
                  </a:solidFill>
                  <a:latin typeface="Meiryo UI" panose="020B0604030504040204" pitchFamily="50" charset="-128"/>
                  <a:ea typeface="Meiryo UI" panose="020B0604030504040204" pitchFamily="50" charset="-128"/>
                </a:rPr>
                <a:t> incremental</a:t>
              </a:r>
            </a:p>
          </p:txBody>
        </p:sp>
        <p:sp>
          <p:nvSpPr>
            <p:cNvPr id="83" name="Rectangle 82"/>
            <p:cNvSpPr>
              <a:spLocks noChangeArrowheads="1"/>
            </p:cNvSpPr>
            <p:nvPr/>
          </p:nvSpPr>
          <p:spPr bwMode="gray">
            <a:xfrm>
              <a:off x="1210" y="2002"/>
              <a:ext cx="238" cy="200"/>
            </a:xfrm>
            <a:prstGeom prst="rect">
              <a:avLst/>
            </a:prstGeom>
            <a:solidFill>
              <a:srgbClr val="717074"/>
            </a:solidFill>
            <a:ln w="19050">
              <a:solidFill>
                <a:srgbClr val="C4E2F2"/>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E</a:t>
              </a:r>
            </a:p>
          </p:txBody>
        </p:sp>
        <p:sp>
          <p:nvSpPr>
            <p:cNvPr id="84" name="Rectangle 83"/>
            <p:cNvSpPr>
              <a:spLocks noChangeArrowheads="1"/>
            </p:cNvSpPr>
            <p:nvPr/>
          </p:nvSpPr>
          <p:spPr bwMode="gray">
            <a:xfrm>
              <a:off x="1446" y="2002"/>
              <a:ext cx="238" cy="200"/>
            </a:xfrm>
            <a:prstGeom prst="rect">
              <a:avLst/>
            </a:prstGeom>
            <a:solidFill>
              <a:srgbClr val="717074"/>
            </a:solidFill>
            <a:ln w="19050">
              <a:solidFill>
                <a:srgbClr val="C4E2F2"/>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G</a:t>
              </a:r>
            </a:p>
          </p:txBody>
        </p:sp>
        <p:sp>
          <p:nvSpPr>
            <p:cNvPr id="85" name="Rectangle 84"/>
            <p:cNvSpPr>
              <a:spLocks noChangeArrowheads="1"/>
            </p:cNvSpPr>
            <p:nvPr/>
          </p:nvSpPr>
          <p:spPr bwMode="gray">
            <a:xfrm>
              <a:off x="1682" y="2002"/>
              <a:ext cx="238" cy="200"/>
            </a:xfrm>
            <a:prstGeom prst="rect">
              <a:avLst/>
            </a:prstGeom>
            <a:solidFill>
              <a:schemeClr val="bg1"/>
            </a:solidFill>
            <a:ln w="19050">
              <a:solidFill>
                <a:srgbClr val="C4E2F2"/>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J</a:t>
              </a:r>
            </a:p>
          </p:txBody>
        </p:sp>
        <p:sp>
          <p:nvSpPr>
            <p:cNvPr id="86" name="AutoShape 70"/>
            <p:cNvSpPr>
              <a:spLocks noChangeArrowheads="1"/>
            </p:cNvSpPr>
            <p:nvPr/>
          </p:nvSpPr>
          <p:spPr bwMode="gray">
            <a:xfrm>
              <a:off x="1281" y="2170"/>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87" name="AutoShape 71"/>
            <p:cNvSpPr>
              <a:spLocks noChangeArrowheads="1"/>
            </p:cNvSpPr>
            <p:nvPr/>
          </p:nvSpPr>
          <p:spPr bwMode="gray">
            <a:xfrm>
              <a:off x="1517" y="2170"/>
              <a:ext cx="96" cy="96"/>
            </a:xfrm>
            <a:prstGeom prst="flowChartConnector">
              <a:avLst/>
            </a:prstGeom>
            <a:solidFill>
              <a:schemeClr val="bg1"/>
            </a:solidFill>
            <a:ln w="9525">
              <a:solidFill>
                <a:srgbClr val="FFFFFF"/>
              </a:solidFill>
              <a:round/>
              <a:headEnd/>
              <a:tailEnd/>
            </a:ln>
          </p:spPr>
          <p:txBody>
            <a:bodyPr wrap="none" anchor="ctr"/>
            <a:lstStyle/>
            <a:p>
              <a:pPr defTabSz="609539" eaLnBrk="0" hangingPunct="0">
                <a:defRPr/>
              </a:pPr>
              <a:endParaRPr kumimoji="0" lang="en-US" sz="1333" kern="0">
                <a:solidFill>
                  <a:srgbClr val="000000"/>
                </a:solidFill>
                <a:latin typeface="Meiryo UI" panose="020B0604030504040204" pitchFamily="50" charset="-128"/>
                <a:ea typeface="Meiryo UI" panose="020B0604030504040204" pitchFamily="50" charset="-128"/>
              </a:endParaRPr>
            </a:p>
          </p:txBody>
        </p:sp>
      </p:grpSp>
      <p:sp>
        <p:nvSpPr>
          <p:cNvPr id="88" name="Rectangle 87"/>
          <p:cNvSpPr>
            <a:spLocks noChangeArrowheads="1"/>
          </p:cNvSpPr>
          <p:nvPr/>
        </p:nvSpPr>
        <p:spPr bwMode="gray">
          <a:xfrm>
            <a:off x="3570180" y="5955602"/>
            <a:ext cx="258233" cy="268817"/>
          </a:xfrm>
          <a:prstGeom prst="rect">
            <a:avLst/>
          </a:prstGeom>
          <a:solidFill>
            <a:schemeClr val="bg1"/>
          </a:solid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K</a:t>
            </a:r>
          </a:p>
        </p:txBody>
      </p:sp>
      <p:sp>
        <p:nvSpPr>
          <p:cNvPr id="89" name="Rectangle 88"/>
          <p:cNvSpPr>
            <a:spLocks noChangeArrowheads="1"/>
          </p:cNvSpPr>
          <p:nvPr/>
        </p:nvSpPr>
        <p:spPr bwMode="gray">
          <a:xfrm>
            <a:off x="3841113" y="5955602"/>
            <a:ext cx="258233" cy="268817"/>
          </a:xfrm>
          <a:prstGeom prst="rect">
            <a:avLst/>
          </a:prstGeom>
          <a:solidFill>
            <a:schemeClr val="bg1"/>
          </a:solidFill>
          <a:ln w="9525">
            <a:solidFill>
              <a:srgbClr val="E0E9F0"/>
            </a:solidFill>
            <a:miter lim="800000"/>
            <a:headEnd/>
            <a:tailEnd/>
          </a:ln>
        </p:spPr>
        <p:txBody>
          <a:bodyPr wrap="none" anchor="ctr"/>
          <a:lstStyle/>
          <a:p>
            <a:pPr algn="ctr" defTabSz="609539" eaLnBrk="0" hangingPunct="0">
              <a:defRPr/>
            </a:pPr>
            <a:r>
              <a:rPr kumimoji="0" lang="en-US" sz="1333" kern="0">
                <a:solidFill>
                  <a:srgbClr val="FFFFFF"/>
                </a:solidFill>
                <a:latin typeface="Meiryo UI" panose="020B0604030504040204" pitchFamily="50" charset="-128"/>
                <a:ea typeface="Meiryo UI" panose="020B0604030504040204" pitchFamily="50" charset="-128"/>
              </a:rPr>
              <a:t>L</a:t>
            </a:r>
          </a:p>
        </p:txBody>
      </p:sp>
      <p:sp>
        <p:nvSpPr>
          <p:cNvPr id="90" name="Line 87"/>
          <p:cNvSpPr>
            <a:spLocks noChangeShapeType="1"/>
          </p:cNvSpPr>
          <p:nvPr/>
        </p:nvSpPr>
        <p:spPr bwMode="gray">
          <a:xfrm>
            <a:off x="1087328" y="2442429"/>
            <a:ext cx="46573" cy="3513167"/>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defRPr/>
            </a:pPr>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91" name="Line 88"/>
          <p:cNvSpPr>
            <a:spLocks noChangeShapeType="1"/>
          </p:cNvSpPr>
          <p:nvPr/>
        </p:nvSpPr>
        <p:spPr bwMode="gray">
          <a:xfrm flipH="1">
            <a:off x="1385779" y="2442427"/>
            <a:ext cx="207432" cy="3496244"/>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92" name="Line 89"/>
          <p:cNvSpPr>
            <a:spLocks noChangeShapeType="1"/>
          </p:cNvSpPr>
          <p:nvPr/>
        </p:nvSpPr>
        <p:spPr bwMode="gray">
          <a:xfrm flipH="1">
            <a:off x="1660951" y="2442427"/>
            <a:ext cx="410620" cy="3496244"/>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93" name="Line 90"/>
          <p:cNvSpPr>
            <a:spLocks noChangeShapeType="1"/>
          </p:cNvSpPr>
          <p:nvPr/>
        </p:nvSpPr>
        <p:spPr bwMode="gray">
          <a:xfrm flipH="1">
            <a:off x="1906481" y="2442427"/>
            <a:ext cx="648655" cy="3496244"/>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94" name="Line 91"/>
          <p:cNvSpPr>
            <a:spLocks noChangeShapeType="1"/>
          </p:cNvSpPr>
          <p:nvPr/>
        </p:nvSpPr>
        <p:spPr bwMode="gray">
          <a:xfrm flipH="1">
            <a:off x="2172854" y="2442427"/>
            <a:ext cx="1443180" cy="3496244"/>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95" name="Line 92"/>
          <p:cNvSpPr>
            <a:spLocks noChangeShapeType="1"/>
          </p:cNvSpPr>
          <p:nvPr/>
        </p:nvSpPr>
        <p:spPr bwMode="gray">
          <a:xfrm flipH="1">
            <a:off x="2414794" y="2442427"/>
            <a:ext cx="1684548" cy="3496244"/>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96" name="Line 93"/>
          <p:cNvSpPr>
            <a:spLocks noChangeShapeType="1"/>
          </p:cNvSpPr>
          <p:nvPr/>
        </p:nvSpPr>
        <p:spPr bwMode="gray">
          <a:xfrm flipH="1">
            <a:off x="2653659" y="2442427"/>
            <a:ext cx="1977607" cy="3494804"/>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97" name="Line 94"/>
          <p:cNvSpPr>
            <a:spLocks noChangeShapeType="1"/>
          </p:cNvSpPr>
          <p:nvPr/>
        </p:nvSpPr>
        <p:spPr bwMode="gray">
          <a:xfrm flipH="1">
            <a:off x="2907665" y="2970096"/>
            <a:ext cx="1176441" cy="2967133"/>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98" name="Line 95"/>
          <p:cNvSpPr>
            <a:spLocks noChangeShapeType="1"/>
          </p:cNvSpPr>
          <p:nvPr/>
        </p:nvSpPr>
        <p:spPr bwMode="gray">
          <a:xfrm flipH="1">
            <a:off x="3180711" y="3429325"/>
            <a:ext cx="984247" cy="2507904"/>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99" name="Line 96"/>
          <p:cNvSpPr>
            <a:spLocks noChangeShapeType="1"/>
          </p:cNvSpPr>
          <p:nvPr/>
        </p:nvSpPr>
        <p:spPr bwMode="gray">
          <a:xfrm flipH="1">
            <a:off x="3436509" y="4182563"/>
            <a:ext cx="673419" cy="1754668"/>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100" name="Line 97"/>
          <p:cNvSpPr>
            <a:spLocks noChangeShapeType="1"/>
          </p:cNvSpPr>
          <p:nvPr/>
        </p:nvSpPr>
        <p:spPr bwMode="gray">
          <a:xfrm flipH="1">
            <a:off x="3701537" y="4816143"/>
            <a:ext cx="383000" cy="1121088"/>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sp>
        <p:nvSpPr>
          <p:cNvPr id="101" name="Line 98"/>
          <p:cNvSpPr>
            <a:spLocks noChangeShapeType="1"/>
          </p:cNvSpPr>
          <p:nvPr/>
        </p:nvSpPr>
        <p:spPr bwMode="gray">
          <a:xfrm>
            <a:off x="3555358" y="5650799"/>
            <a:ext cx="423340" cy="286432"/>
          </a:xfrm>
          <a:prstGeom prst="line">
            <a:avLst/>
          </a:prstGeom>
          <a:ln w="9525">
            <a:solidFill>
              <a:schemeClr val="bg1"/>
            </a:solidFill>
            <a:prstDash val="solid"/>
            <a:headEnd type="none" w="lg" len="med"/>
            <a:tailEnd type="arrow" w="lg" len="med"/>
          </a:ln>
        </p:spPr>
        <p:style>
          <a:lnRef idx="1">
            <a:schemeClr val="accent1"/>
          </a:lnRef>
          <a:fillRef idx="0">
            <a:schemeClr val="accent1"/>
          </a:fillRef>
          <a:effectRef idx="0">
            <a:schemeClr val="accent1"/>
          </a:effectRef>
          <a:fontRef idx="minor">
            <a:schemeClr val="tx1"/>
          </a:fontRef>
        </p:style>
        <p:txBody>
          <a:bodyPr/>
          <a:lstStyle/>
          <a:p>
            <a:pPr defTabSz="609539"/>
            <a:endParaRPr kumimoji="0" lang="en-US" sz="1333" kern="0">
              <a:solidFill>
                <a:srgbClr val="000000"/>
              </a:solidFill>
              <a:latin typeface="Meiryo UI" panose="020B0604030504040204" pitchFamily="50" charset="-128"/>
              <a:ea typeface="Meiryo UI" panose="020B0604030504040204" pitchFamily="50" charset="-128"/>
            </a:endParaRPr>
          </a:p>
        </p:txBody>
      </p:sp>
      <p:pic>
        <p:nvPicPr>
          <p:cNvPr id="102" name="図 101">
            <a:extLst>
              <a:ext uri="{FF2B5EF4-FFF2-40B4-BE49-F238E27FC236}">
                <a16:creationId xmlns:a16="http://schemas.microsoft.com/office/drawing/2014/main" id="{3955A400-8B72-474A-BBF9-32765240DF5F}"/>
              </a:ext>
            </a:extLst>
          </p:cNvPr>
          <p:cNvPicPr>
            <a:picLocks noChangeAspect="1"/>
          </p:cNvPicPr>
          <p:nvPr/>
        </p:nvPicPr>
        <p:blipFill>
          <a:blip r:embed="rId3"/>
          <a:stretch>
            <a:fillRect/>
          </a:stretch>
        </p:blipFill>
        <p:spPr>
          <a:xfrm>
            <a:off x="10271760" y="38839"/>
            <a:ext cx="1798320" cy="1587304"/>
          </a:xfrm>
          <a:prstGeom prst="rect">
            <a:avLst/>
          </a:prstGeom>
        </p:spPr>
      </p:pic>
    </p:spTree>
    <p:extLst>
      <p:ext uri="{BB962C8B-B14F-4D97-AF65-F5344CB8AC3E}">
        <p14:creationId xmlns:p14="http://schemas.microsoft.com/office/powerpoint/2010/main" val="165379011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90"/>
                                        </p:tgtEl>
                                        <p:attrNameLst>
                                          <p:attrName>style.visibility</p:attrName>
                                        </p:attrNameLst>
                                      </p:cBhvr>
                                      <p:to>
                                        <p:strVal val="visible"/>
                                      </p:to>
                                    </p:set>
                                    <p:animEffect transition="in" filter="wipe(up)">
                                      <p:cBhvr>
                                        <p:cTn id="11" dur="500"/>
                                        <p:tgtEl>
                                          <p:spTgt spid="90"/>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91"/>
                                        </p:tgtEl>
                                        <p:attrNameLst>
                                          <p:attrName>style.visibility</p:attrName>
                                        </p:attrNameLst>
                                      </p:cBhvr>
                                      <p:to>
                                        <p:strVal val="visible"/>
                                      </p:to>
                                    </p:set>
                                    <p:animEffect transition="in" filter="wipe(up)">
                                      <p:cBhvr>
                                        <p:cTn id="15" dur="500"/>
                                        <p:tgtEl>
                                          <p:spTgt spid="91"/>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92"/>
                                        </p:tgtEl>
                                        <p:attrNameLst>
                                          <p:attrName>style.visibility</p:attrName>
                                        </p:attrNameLst>
                                      </p:cBhvr>
                                      <p:to>
                                        <p:strVal val="visible"/>
                                      </p:to>
                                    </p:set>
                                    <p:animEffect transition="in" filter="wipe(up)">
                                      <p:cBhvr>
                                        <p:cTn id="19" dur="500"/>
                                        <p:tgtEl>
                                          <p:spTgt spid="92"/>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93"/>
                                        </p:tgtEl>
                                        <p:attrNameLst>
                                          <p:attrName>style.visibility</p:attrName>
                                        </p:attrNameLst>
                                      </p:cBhvr>
                                      <p:to>
                                        <p:strVal val="visible"/>
                                      </p:to>
                                    </p:set>
                                    <p:animEffect transition="in" filter="wipe(up)">
                                      <p:cBhvr>
                                        <p:cTn id="23" dur="500"/>
                                        <p:tgtEl>
                                          <p:spTgt spid="93"/>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94"/>
                                        </p:tgtEl>
                                        <p:attrNameLst>
                                          <p:attrName>style.visibility</p:attrName>
                                        </p:attrNameLst>
                                      </p:cBhvr>
                                      <p:to>
                                        <p:strVal val="visible"/>
                                      </p:to>
                                    </p:set>
                                    <p:animEffect transition="in" filter="wipe(up)">
                                      <p:cBhvr>
                                        <p:cTn id="27" dur="500"/>
                                        <p:tgtEl>
                                          <p:spTgt spid="94"/>
                                        </p:tgtEl>
                                      </p:cBhvr>
                                    </p:animEffect>
                                  </p:childTnLst>
                                </p:cTn>
                              </p:par>
                            </p:childTnLst>
                          </p:cTn>
                        </p:par>
                        <p:par>
                          <p:cTn id="28" fill="hold">
                            <p:stCondLst>
                              <p:cond delay="3000"/>
                            </p:stCondLst>
                            <p:childTnLst>
                              <p:par>
                                <p:cTn id="29" presetID="22" presetClass="entr" presetSubtype="1" fill="hold" grpId="0" nodeType="afterEffect">
                                  <p:stCondLst>
                                    <p:cond delay="0"/>
                                  </p:stCondLst>
                                  <p:childTnLst>
                                    <p:set>
                                      <p:cBhvr>
                                        <p:cTn id="30" dur="1" fill="hold">
                                          <p:stCondLst>
                                            <p:cond delay="0"/>
                                          </p:stCondLst>
                                        </p:cTn>
                                        <p:tgtEl>
                                          <p:spTgt spid="95"/>
                                        </p:tgtEl>
                                        <p:attrNameLst>
                                          <p:attrName>style.visibility</p:attrName>
                                        </p:attrNameLst>
                                      </p:cBhvr>
                                      <p:to>
                                        <p:strVal val="visible"/>
                                      </p:to>
                                    </p:set>
                                    <p:animEffect transition="in" filter="wipe(up)">
                                      <p:cBhvr>
                                        <p:cTn id="31" dur="500"/>
                                        <p:tgtEl>
                                          <p:spTgt spid="95"/>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96"/>
                                        </p:tgtEl>
                                        <p:attrNameLst>
                                          <p:attrName>style.visibility</p:attrName>
                                        </p:attrNameLst>
                                      </p:cBhvr>
                                      <p:to>
                                        <p:strVal val="visible"/>
                                      </p:to>
                                    </p:set>
                                    <p:animEffect transition="in" filter="wipe(up)">
                                      <p:cBhvr>
                                        <p:cTn id="35" dur="500"/>
                                        <p:tgtEl>
                                          <p:spTgt spid="96"/>
                                        </p:tgtEl>
                                      </p:cBhvr>
                                    </p:animEffect>
                                  </p:childTnLst>
                                </p:cTn>
                              </p:par>
                            </p:childTnLst>
                          </p:cTn>
                        </p:par>
                        <p:par>
                          <p:cTn id="36" fill="hold">
                            <p:stCondLst>
                              <p:cond delay="4000"/>
                            </p:stCondLst>
                            <p:childTnLst>
                              <p:par>
                                <p:cTn id="37" presetID="10" presetClass="exit" presetSubtype="0" fill="hold" grpId="1" nodeType="afterEffect">
                                  <p:stCondLst>
                                    <p:cond delay="0"/>
                                  </p:stCondLst>
                                  <p:childTnLst>
                                    <p:animEffect transition="out" filter="fade">
                                      <p:cBhvr>
                                        <p:cTn id="38" dur="1000"/>
                                        <p:tgtEl>
                                          <p:spTgt spid="90"/>
                                        </p:tgtEl>
                                      </p:cBhvr>
                                    </p:animEffect>
                                    <p:set>
                                      <p:cBhvr>
                                        <p:cTn id="39" dur="1" fill="hold">
                                          <p:stCondLst>
                                            <p:cond delay="999"/>
                                          </p:stCondLst>
                                        </p:cTn>
                                        <p:tgtEl>
                                          <p:spTgt spid="90"/>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1000"/>
                                        <p:tgtEl>
                                          <p:spTgt spid="91"/>
                                        </p:tgtEl>
                                      </p:cBhvr>
                                    </p:animEffect>
                                    <p:set>
                                      <p:cBhvr>
                                        <p:cTn id="42" dur="1" fill="hold">
                                          <p:stCondLst>
                                            <p:cond delay="999"/>
                                          </p:stCondLst>
                                        </p:cTn>
                                        <p:tgtEl>
                                          <p:spTgt spid="91"/>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1000"/>
                                        <p:tgtEl>
                                          <p:spTgt spid="92"/>
                                        </p:tgtEl>
                                      </p:cBhvr>
                                    </p:animEffect>
                                    <p:set>
                                      <p:cBhvr>
                                        <p:cTn id="45" dur="1" fill="hold">
                                          <p:stCondLst>
                                            <p:cond delay="999"/>
                                          </p:stCondLst>
                                        </p:cTn>
                                        <p:tgtEl>
                                          <p:spTgt spid="92"/>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1000"/>
                                        <p:tgtEl>
                                          <p:spTgt spid="93"/>
                                        </p:tgtEl>
                                      </p:cBhvr>
                                    </p:animEffect>
                                    <p:set>
                                      <p:cBhvr>
                                        <p:cTn id="48" dur="1" fill="hold">
                                          <p:stCondLst>
                                            <p:cond delay="999"/>
                                          </p:stCondLst>
                                        </p:cTn>
                                        <p:tgtEl>
                                          <p:spTgt spid="93"/>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1000"/>
                                        <p:tgtEl>
                                          <p:spTgt spid="94"/>
                                        </p:tgtEl>
                                      </p:cBhvr>
                                    </p:animEffect>
                                    <p:set>
                                      <p:cBhvr>
                                        <p:cTn id="51" dur="1" fill="hold">
                                          <p:stCondLst>
                                            <p:cond delay="999"/>
                                          </p:stCondLst>
                                        </p:cTn>
                                        <p:tgtEl>
                                          <p:spTgt spid="94"/>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1000"/>
                                        <p:tgtEl>
                                          <p:spTgt spid="95"/>
                                        </p:tgtEl>
                                      </p:cBhvr>
                                    </p:animEffect>
                                    <p:set>
                                      <p:cBhvr>
                                        <p:cTn id="54" dur="1" fill="hold">
                                          <p:stCondLst>
                                            <p:cond delay="999"/>
                                          </p:stCondLst>
                                        </p:cTn>
                                        <p:tgtEl>
                                          <p:spTgt spid="95"/>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96"/>
                                        </p:tgtEl>
                                      </p:cBhvr>
                                    </p:animEffect>
                                    <p:set>
                                      <p:cBhvr>
                                        <p:cTn id="57" dur="1" fill="hold">
                                          <p:stCondLst>
                                            <p:cond delay="999"/>
                                          </p:stCondLst>
                                        </p:cTn>
                                        <p:tgtEl>
                                          <p:spTgt spid="96"/>
                                        </p:tgtEl>
                                        <p:attrNameLst>
                                          <p:attrName>style.visibility</p:attrName>
                                        </p:attrNameLst>
                                      </p:cBhvr>
                                      <p:to>
                                        <p:strVal val="hidden"/>
                                      </p:to>
                                    </p:set>
                                  </p:childTnLst>
                                </p:cTn>
                              </p:par>
                            </p:childTnLst>
                          </p:cTn>
                        </p:par>
                        <p:par>
                          <p:cTn id="58" fill="hold">
                            <p:stCondLst>
                              <p:cond delay="5000"/>
                            </p:stCondLst>
                            <p:childTnLst>
                              <p:par>
                                <p:cTn id="59" presetID="22" presetClass="entr" presetSubtype="8" fill="hold" grpId="0" nodeType="after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wipe(left)">
                                      <p:cBhvr>
                                        <p:cTn id="61" dur="500"/>
                                        <p:tgtEl>
                                          <p:spTgt spid="7"/>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15"/>
                                        </p:tgtEl>
                                        <p:attrNameLst>
                                          <p:attrName>style.visibility</p:attrName>
                                        </p:attrNameLst>
                                      </p:cBhvr>
                                      <p:to>
                                        <p:strVal val="visible"/>
                                      </p:to>
                                    </p:set>
                                    <p:animEffect transition="in" filter="wipe(left)">
                                      <p:cBhvr>
                                        <p:cTn id="64" dur="500"/>
                                        <p:tgtEl>
                                          <p:spTgt spid="15"/>
                                        </p:tgtEl>
                                      </p:cBhvr>
                                    </p:animEffect>
                                  </p:childTnLst>
                                </p:cTn>
                              </p:par>
                            </p:childTnLst>
                          </p:cTn>
                        </p:par>
                        <p:par>
                          <p:cTn id="65" fill="hold">
                            <p:stCondLst>
                              <p:cond delay="5500"/>
                            </p:stCondLst>
                            <p:childTnLst>
                              <p:par>
                                <p:cTn id="66" presetID="22" presetClass="entr" presetSubtype="8" fill="hold" nodeType="afterEffect">
                                  <p:stCondLst>
                                    <p:cond delay="0"/>
                                  </p:stCondLst>
                                  <p:childTnLst>
                                    <p:set>
                                      <p:cBhvr>
                                        <p:cTn id="67" dur="1" fill="hold">
                                          <p:stCondLst>
                                            <p:cond delay="0"/>
                                          </p:stCondLst>
                                        </p:cTn>
                                        <p:tgtEl>
                                          <p:spTgt spid="60"/>
                                        </p:tgtEl>
                                        <p:attrNameLst>
                                          <p:attrName>style.visibility</p:attrName>
                                        </p:attrNameLst>
                                      </p:cBhvr>
                                      <p:to>
                                        <p:strVal val="visible"/>
                                      </p:to>
                                    </p:set>
                                    <p:animEffect transition="in" filter="wipe(left)">
                                      <p:cBhvr>
                                        <p:cTn id="68" dur="500"/>
                                        <p:tgtEl>
                                          <p:spTgt spid="60"/>
                                        </p:tgtEl>
                                      </p:cBhvr>
                                    </p:animEffect>
                                  </p:childTnLst>
                                </p:cTn>
                              </p:par>
                            </p:childTnLst>
                          </p:cTn>
                        </p:par>
                        <p:par>
                          <p:cTn id="69" fill="hold">
                            <p:stCondLst>
                              <p:cond delay="6000"/>
                            </p:stCondLst>
                            <p:childTnLst>
                              <p:par>
                                <p:cTn id="70" presetID="22" presetClass="entr" presetSubtype="1" fill="hold" grpId="0" nodeType="afterEffect">
                                  <p:stCondLst>
                                    <p:cond delay="0"/>
                                  </p:stCondLst>
                                  <p:childTnLst>
                                    <p:set>
                                      <p:cBhvr>
                                        <p:cTn id="71" dur="1" fill="hold">
                                          <p:stCondLst>
                                            <p:cond delay="0"/>
                                          </p:stCondLst>
                                        </p:cTn>
                                        <p:tgtEl>
                                          <p:spTgt spid="97"/>
                                        </p:tgtEl>
                                        <p:attrNameLst>
                                          <p:attrName>style.visibility</p:attrName>
                                        </p:attrNameLst>
                                      </p:cBhvr>
                                      <p:to>
                                        <p:strVal val="visible"/>
                                      </p:to>
                                    </p:set>
                                    <p:animEffect transition="in" filter="wipe(up)">
                                      <p:cBhvr>
                                        <p:cTn id="72" dur="500"/>
                                        <p:tgtEl>
                                          <p:spTgt spid="97"/>
                                        </p:tgtEl>
                                      </p:cBhvr>
                                    </p:animEffect>
                                  </p:childTnLst>
                                </p:cTn>
                              </p:par>
                              <p:par>
                                <p:cTn id="73" presetID="22" presetClass="entr" presetSubtype="1" fill="hold" grpId="0" nodeType="withEffect">
                                  <p:stCondLst>
                                    <p:cond delay="0"/>
                                  </p:stCondLst>
                                  <p:childTnLst>
                                    <p:set>
                                      <p:cBhvr>
                                        <p:cTn id="74" dur="1" fill="hold">
                                          <p:stCondLst>
                                            <p:cond delay="0"/>
                                          </p:stCondLst>
                                        </p:cTn>
                                        <p:tgtEl>
                                          <p:spTgt spid="45"/>
                                        </p:tgtEl>
                                        <p:attrNameLst>
                                          <p:attrName>style.visibility</p:attrName>
                                        </p:attrNameLst>
                                      </p:cBhvr>
                                      <p:to>
                                        <p:strVal val="visible"/>
                                      </p:to>
                                    </p:set>
                                    <p:animEffect transition="in" filter="wipe(up)">
                                      <p:cBhvr>
                                        <p:cTn id="75" dur="500"/>
                                        <p:tgtEl>
                                          <p:spTgt spid="45"/>
                                        </p:tgtEl>
                                      </p:cBhvr>
                                    </p:animEffect>
                                  </p:childTnLst>
                                </p:cTn>
                              </p:par>
                            </p:childTnLst>
                          </p:cTn>
                        </p:par>
                        <p:par>
                          <p:cTn id="76" fill="hold">
                            <p:stCondLst>
                              <p:cond delay="6500"/>
                            </p:stCondLst>
                            <p:childTnLst>
                              <p:par>
                                <p:cTn id="77" presetID="10" presetClass="exit" presetSubtype="0" fill="hold" grpId="1" nodeType="afterEffect">
                                  <p:stCondLst>
                                    <p:cond delay="2000"/>
                                  </p:stCondLst>
                                  <p:childTnLst>
                                    <p:animEffect transition="out" filter="fade">
                                      <p:cBhvr>
                                        <p:cTn id="78" dur="500"/>
                                        <p:tgtEl>
                                          <p:spTgt spid="97"/>
                                        </p:tgtEl>
                                      </p:cBhvr>
                                    </p:animEffect>
                                    <p:set>
                                      <p:cBhvr>
                                        <p:cTn id="79" dur="1" fill="hold">
                                          <p:stCondLst>
                                            <p:cond delay="499"/>
                                          </p:stCondLst>
                                        </p:cTn>
                                        <p:tgtEl>
                                          <p:spTgt spid="97"/>
                                        </p:tgtEl>
                                        <p:attrNameLst>
                                          <p:attrName>style.visibility</p:attrName>
                                        </p:attrNameLst>
                                      </p:cBhvr>
                                      <p:to>
                                        <p:strVal val="hidden"/>
                                      </p:to>
                                    </p:set>
                                  </p:childTnLst>
                                </p:cTn>
                              </p:par>
                            </p:childTnLst>
                          </p:cTn>
                        </p:par>
                        <p:par>
                          <p:cTn id="80" fill="hold">
                            <p:stCondLst>
                              <p:cond delay="9000"/>
                            </p:stCondLst>
                            <p:childTnLst>
                              <p:par>
                                <p:cTn id="81" presetID="22" presetClass="entr" presetSubtype="8" fill="hold" grpId="0"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wipe(left)">
                                      <p:cBhvr>
                                        <p:cTn id="83" dur="500"/>
                                        <p:tgtEl>
                                          <p:spTgt spid="8"/>
                                        </p:tgtEl>
                                      </p:cBhvr>
                                    </p:animEffect>
                                  </p:childTnLst>
                                </p:cTn>
                              </p:par>
                              <p:par>
                                <p:cTn id="84" presetID="22" presetClass="entr" presetSubtype="8"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wipe(left)">
                                      <p:cBhvr>
                                        <p:cTn id="86" dur="500"/>
                                        <p:tgtEl>
                                          <p:spTgt spid="14"/>
                                        </p:tgtEl>
                                      </p:cBhvr>
                                    </p:animEffect>
                                  </p:childTnLst>
                                </p:cTn>
                              </p:par>
                              <p:par>
                                <p:cTn id="87" presetID="22" presetClass="entr" presetSubtype="8" fill="hold" nodeType="withEffect">
                                  <p:stCondLst>
                                    <p:cond delay="0"/>
                                  </p:stCondLst>
                                  <p:childTnLst>
                                    <p:set>
                                      <p:cBhvr>
                                        <p:cTn id="88" dur="1" fill="hold">
                                          <p:stCondLst>
                                            <p:cond delay="0"/>
                                          </p:stCondLst>
                                        </p:cTn>
                                        <p:tgtEl>
                                          <p:spTgt spid="67"/>
                                        </p:tgtEl>
                                        <p:attrNameLst>
                                          <p:attrName>style.visibility</p:attrName>
                                        </p:attrNameLst>
                                      </p:cBhvr>
                                      <p:to>
                                        <p:strVal val="visible"/>
                                      </p:to>
                                    </p:set>
                                    <p:animEffect transition="in" filter="wipe(left)">
                                      <p:cBhvr>
                                        <p:cTn id="89" dur="500"/>
                                        <p:tgtEl>
                                          <p:spTgt spid="67"/>
                                        </p:tgtEl>
                                      </p:cBhvr>
                                    </p:animEffect>
                                  </p:childTnLst>
                                </p:cTn>
                              </p:par>
                            </p:childTnLst>
                          </p:cTn>
                        </p:par>
                        <p:par>
                          <p:cTn id="90" fill="hold">
                            <p:stCondLst>
                              <p:cond delay="9500"/>
                            </p:stCondLst>
                            <p:childTnLst>
                              <p:par>
                                <p:cTn id="91" presetID="22" presetClass="entr" presetSubtype="1" fill="hold" grpId="0" nodeType="afterEffect">
                                  <p:stCondLst>
                                    <p:cond delay="0"/>
                                  </p:stCondLst>
                                  <p:childTnLst>
                                    <p:set>
                                      <p:cBhvr>
                                        <p:cTn id="92" dur="1" fill="hold">
                                          <p:stCondLst>
                                            <p:cond delay="0"/>
                                          </p:stCondLst>
                                        </p:cTn>
                                        <p:tgtEl>
                                          <p:spTgt spid="98"/>
                                        </p:tgtEl>
                                        <p:attrNameLst>
                                          <p:attrName>style.visibility</p:attrName>
                                        </p:attrNameLst>
                                      </p:cBhvr>
                                      <p:to>
                                        <p:strVal val="visible"/>
                                      </p:to>
                                    </p:set>
                                    <p:animEffect transition="in" filter="wipe(up)">
                                      <p:cBhvr>
                                        <p:cTn id="93" dur="500"/>
                                        <p:tgtEl>
                                          <p:spTgt spid="98"/>
                                        </p:tgtEl>
                                      </p:cBhvr>
                                    </p:animEffect>
                                  </p:childTnLst>
                                </p:cTn>
                              </p:par>
                              <p:par>
                                <p:cTn id="94" presetID="22" presetClass="entr" presetSubtype="1" fill="hold" grpId="0" nodeType="withEffect">
                                  <p:stCondLst>
                                    <p:cond delay="0"/>
                                  </p:stCondLst>
                                  <p:childTnLst>
                                    <p:set>
                                      <p:cBhvr>
                                        <p:cTn id="95" dur="1" fill="hold">
                                          <p:stCondLst>
                                            <p:cond delay="0"/>
                                          </p:stCondLst>
                                        </p:cTn>
                                        <p:tgtEl>
                                          <p:spTgt spid="46"/>
                                        </p:tgtEl>
                                        <p:attrNameLst>
                                          <p:attrName>style.visibility</p:attrName>
                                        </p:attrNameLst>
                                      </p:cBhvr>
                                      <p:to>
                                        <p:strVal val="visible"/>
                                      </p:to>
                                    </p:set>
                                    <p:animEffect transition="in" filter="wipe(up)">
                                      <p:cBhvr>
                                        <p:cTn id="96" dur="500"/>
                                        <p:tgtEl>
                                          <p:spTgt spid="46"/>
                                        </p:tgtEl>
                                      </p:cBhvr>
                                    </p:animEffect>
                                  </p:childTnLst>
                                </p:cTn>
                              </p:par>
                            </p:childTnLst>
                          </p:cTn>
                        </p:par>
                        <p:par>
                          <p:cTn id="97" fill="hold">
                            <p:stCondLst>
                              <p:cond delay="10000"/>
                            </p:stCondLst>
                            <p:childTnLst>
                              <p:par>
                                <p:cTn id="98" presetID="10" presetClass="exit" presetSubtype="0" fill="hold" grpId="1" nodeType="afterEffect">
                                  <p:stCondLst>
                                    <p:cond delay="2000"/>
                                  </p:stCondLst>
                                  <p:childTnLst>
                                    <p:animEffect transition="out" filter="fade">
                                      <p:cBhvr>
                                        <p:cTn id="99" dur="500"/>
                                        <p:tgtEl>
                                          <p:spTgt spid="98"/>
                                        </p:tgtEl>
                                      </p:cBhvr>
                                    </p:animEffect>
                                    <p:set>
                                      <p:cBhvr>
                                        <p:cTn id="100" dur="1" fill="hold">
                                          <p:stCondLst>
                                            <p:cond delay="499"/>
                                          </p:stCondLst>
                                        </p:cTn>
                                        <p:tgtEl>
                                          <p:spTgt spid="98"/>
                                        </p:tgtEl>
                                        <p:attrNameLst>
                                          <p:attrName>style.visibility</p:attrName>
                                        </p:attrNameLst>
                                      </p:cBhvr>
                                      <p:to>
                                        <p:strVal val="hidden"/>
                                      </p:to>
                                    </p:set>
                                  </p:childTnLst>
                                </p:cTn>
                              </p:par>
                            </p:childTnLst>
                          </p:cTn>
                        </p:par>
                        <p:par>
                          <p:cTn id="101" fill="hold">
                            <p:stCondLst>
                              <p:cond delay="12500"/>
                            </p:stCondLst>
                            <p:childTnLst>
                              <p:par>
                                <p:cTn id="102" presetID="22" presetClass="entr" presetSubtype="8" fill="hold" grpId="0" nodeType="afterEffect">
                                  <p:stCondLst>
                                    <p:cond delay="0"/>
                                  </p:stCondLst>
                                  <p:childTnLst>
                                    <p:set>
                                      <p:cBhvr>
                                        <p:cTn id="103" dur="1" fill="hold">
                                          <p:stCondLst>
                                            <p:cond delay="0"/>
                                          </p:stCondLst>
                                        </p:cTn>
                                        <p:tgtEl>
                                          <p:spTgt spid="9"/>
                                        </p:tgtEl>
                                        <p:attrNameLst>
                                          <p:attrName>style.visibility</p:attrName>
                                        </p:attrNameLst>
                                      </p:cBhvr>
                                      <p:to>
                                        <p:strVal val="visible"/>
                                      </p:to>
                                    </p:set>
                                    <p:animEffect transition="in" filter="wipe(left)">
                                      <p:cBhvr>
                                        <p:cTn id="104" dur="500"/>
                                        <p:tgtEl>
                                          <p:spTgt spid="9"/>
                                        </p:tgtEl>
                                      </p:cBhvr>
                                    </p:animEffect>
                                  </p:childTnLst>
                                </p:cTn>
                              </p:par>
                              <p:par>
                                <p:cTn id="105" presetID="22" presetClass="entr" presetSubtype="8" fill="hold" grpId="0" nodeType="withEffect">
                                  <p:stCondLst>
                                    <p:cond delay="0"/>
                                  </p:stCondLst>
                                  <p:childTnLst>
                                    <p:set>
                                      <p:cBhvr>
                                        <p:cTn id="106" dur="1" fill="hold">
                                          <p:stCondLst>
                                            <p:cond delay="0"/>
                                          </p:stCondLst>
                                        </p:cTn>
                                        <p:tgtEl>
                                          <p:spTgt spid="16"/>
                                        </p:tgtEl>
                                        <p:attrNameLst>
                                          <p:attrName>style.visibility</p:attrName>
                                        </p:attrNameLst>
                                      </p:cBhvr>
                                      <p:to>
                                        <p:strVal val="visible"/>
                                      </p:to>
                                    </p:set>
                                    <p:animEffect transition="in" filter="wipe(left)">
                                      <p:cBhvr>
                                        <p:cTn id="107" dur="500"/>
                                        <p:tgtEl>
                                          <p:spTgt spid="16"/>
                                        </p:tgtEl>
                                      </p:cBhvr>
                                    </p:animEffect>
                                  </p:childTnLst>
                                </p:cTn>
                              </p:par>
                              <p:par>
                                <p:cTn id="108" presetID="22" presetClass="entr" presetSubtype="8" fill="hold" nodeType="withEffect">
                                  <p:stCondLst>
                                    <p:cond delay="0"/>
                                  </p:stCondLst>
                                  <p:childTnLst>
                                    <p:set>
                                      <p:cBhvr>
                                        <p:cTn id="109" dur="1" fill="hold">
                                          <p:stCondLst>
                                            <p:cond delay="0"/>
                                          </p:stCondLst>
                                        </p:cTn>
                                        <p:tgtEl>
                                          <p:spTgt spid="81"/>
                                        </p:tgtEl>
                                        <p:attrNameLst>
                                          <p:attrName>style.visibility</p:attrName>
                                        </p:attrNameLst>
                                      </p:cBhvr>
                                      <p:to>
                                        <p:strVal val="visible"/>
                                      </p:to>
                                    </p:set>
                                    <p:animEffect transition="in" filter="wipe(left)">
                                      <p:cBhvr>
                                        <p:cTn id="110" dur="500"/>
                                        <p:tgtEl>
                                          <p:spTgt spid="81"/>
                                        </p:tgtEl>
                                      </p:cBhvr>
                                    </p:animEffect>
                                  </p:childTnLst>
                                </p:cTn>
                              </p:par>
                            </p:childTnLst>
                          </p:cTn>
                        </p:par>
                        <p:par>
                          <p:cTn id="111" fill="hold">
                            <p:stCondLst>
                              <p:cond delay="13000"/>
                            </p:stCondLst>
                            <p:childTnLst>
                              <p:par>
                                <p:cTn id="112" presetID="22" presetClass="entr" presetSubtype="1" fill="hold" grpId="0" nodeType="afterEffect">
                                  <p:stCondLst>
                                    <p:cond delay="0"/>
                                  </p:stCondLst>
                                  <p:childTnLst>
                                    <p:set>
                                      <p:cBhvr>
                                        <p:cTn id="113" dur="1" fill="hold">
                                          <p:stCondLst>
                                            <p:cond delay="0"/>
                                          </p:stCondLst>
                                        </p:cTn>
                                        <p:tgtEl>
                                          <p:spTgt spid="99"/>
                                        </p:tgtEl>
                                        <p:attrNameLst>
                                          <p:attrName>style.visibility</p:attrName>
                                        </p:attrNameLst>
                                      </p:cBhvr>
                                      <p:to>
                                        <p:strVal val="visible"/>
                                      </p:to>
                                    </p:set>
                                    <p:animEffect transition="in" filter="wipe(up)">
                                      <p:cBhvr>
                                        <p:cTn id="114" dur="500"/>
                                        <p:tgtEl>
                                          <p:spTgt spid="99"/>
                                        </p:tgtEl>
                                      </p:cBhvr>
                                    </p:animEffect>
                                  </p:childTnLst>
                                </p:cTn>
                              </p:par>
                              <p:par>
                                <p:cTn id="115" presetID="22" presetClass="entr" presetSubtype="1" fill="hold" grpId="0" nodeType="withEffect">
                                  <p:stCondLst>
                                    <p:cond delay="0"/>
                                  </p:stCondLst>
                                  <p:childTnLst>
                                    <p:set>
                                      <p:cBhvr>
                                        <p:cTn id="116" dur="1" fill="hold">
                                          <p:stCondLst>
                                            <p:cond delay="0"/>
                                          </p:stCondLst>
                                        </p:cTn>
                                        <p:tgtEl>
                                          <p:spTgt spid="47"/>
                                        </p:tgtEl>
                                        <p:attrNameLst>
                                          <p:attrName>style.visibility</p:attrName>
                                        </p:attrNameLst>
                                      </p:cBhvr>
                                      <p:to>
                                        <p:strVal val="visible"/>
                                      </p:to>
                                    </p:set>
                                    <p:animEffect transition="in" filter="wipe(up)">
                                      <p:cBhvr>
                                        <p:cTn id="117" dur="500"/>
                                        <p:tgtEl>
                                          <p:spTgt spid="47"/>
                                        </p:tgtEl>
                                      </p:cBhvr>
                                    </p:animEffect>
                                  </p:childTnLst>
                                </p:cTn>
                              </p:par>
                            </p:childTnLst>
                          </p:cTn>
                        </p:par>
                        <p:par>
                          <p:cTn id="118" fill="hold">
                            <p:stCondLst>
                              <p:cond delay="13500"/>
                            </p:stCondLst>
                            <p:childTnLst>
                              <p:par>
                                <p:cTn id="119" presetID="10" presetClass="exit" presetSubtype="0" fill="hold" grpId="1" nodeType="afterEffect">
                                  <p:stCondLst>
                                    <p:cond delay="2000"/>
                                  </p:stCondLst>
                                  <p:childTnLst>
                                    <p:animEffect transition="out" filter="fade">
                                      <p:cBhvr>
                                        <p:cTn id="120" dur="500"/>
                                        <p:tgtEl>
                                          <p:spTgt spid="99"/>
                                        </p:tgtEl>
                                      </p:cBhvr>
                                    </p:animEffect>
                                    <p:set>
                                      <p:cBhvr>
                                        <p:cTn id="121" dur="1" fill="hold">
                                          <p:stCondLst>
                                            <p:cond delay="499"/>
                                          </p:stCondLst>
                                        </p:cTn>
                                        <p:tgtEl>
                                          <p:spTgt spid="99"/>
                                        </p:tgtEl>
                                        <p:attrNameLst>
                                          <p:attrName>style.visibility</p:attrName>
                                        </p:attrNameLst>
                                      </p:cBhvr>
                                      <p:to>
                                        <p:strVal val="hidden"/>
                                      </p:to>
                                    </p:set>
                                  </p:childTnLst>
                                </p:cTn>
                              </p:par>
                            </p:childTnLst>
                          </p:cTn>
                        </p:par>
                        <p:par>
                          <p:cTn id="122" fill="hold">
                            <p:stCondLst>
                              <p:cond delay="16000"/>
                            </p:stCondLst>
                            <p:childTnLst>
                              <p:par>
                                <p:cTn id="123" presetID="22" presetClass="entr" presetSubtype="8" fill="hold" grpId="0" nodeType="afterEffect">
                                  <p:stCondLst>
                                    <p:cond delay="0"/>
                                  </p:stCondLst>
                                  <p:childTnLst>
                                    <p:set>
                                      <p:cBhvr>
                                        <p:cTn id="124" dur="1" fill="hold">
                                          <p:stCondLst>
                                            <p:cond delay="0"/>
                                          </p:stCondLst>
                                        </p:cTn>
                                        <p:tgtEl>
                                          <p:spTgt spid="10"/>
                                        </p:tgtEl>
                                        <p:attrNameLst>
                                          <p:attrName>style.visibility</p:attrName>
                                        </p:attrNameLst>
                                      </p:cBhvr>
                                      <p:to>
                                        <p:strVal val="visible"/>
                                      </p:to>
                                    </p:set>
                                    <p:animEffect transition="in" filter="wipe(left)">
                                      <p:cBhvr>
                                        <p:cTn id="125" dur="500"/>
                                        <p:tgtEl>
                                          <p:spTgt spid="10"/>
                                        </p:tgtEl>
                                      </p:cBhvr>
                                    </p:animEffect>
                                  </p:childTnLst>
                                </p:cTn>
                              </p:par>
                              <p:par>
                                <p:cTn id="126" presetID="22" presetClass="entr" presetSubtype="8" fill="hold" grpId="0" nodeType="withEffect">
                                  <p:stCondLst>
                                    <p:cond delay="0"/>
                                  </p:stCondLst>
                                  <p:childTnLst>
                                    <p:set>
                                      <p:cBhvr>
                                        <p:cTn id="127" dur="1" fill="hold">
                                          <p:stCondLst>
                                            <p:cond delay="0"/>
                                          </p:stCondLst>
                                        </p:cTn>
                                        <p:tgtEl>
                                          <p:spTgt spid="17"/>
                                        </p:tgtEl>
                                        <p:attrNameLst>
                                          <p:attrName>style.visibility</p:attrName>
                                        </p:attrNameLst>
                                      </p:cBhvr>
                                      <p:to>
                                        <p:strVal val="visible"/>
                                      </p:to>
                                    </p:set>
                                    <p:animEffect transition="in" filter="wipe(left)">
                                      <p:cBhvr>
                                        <p:cTn id="128" dur="500"/>
                                        <p:tgtEl>
                                          <p:spTgt spid="17"/>
                                        </p:tgtEl>
                                      </p:cBhvr>
                                    </p:animEffect>
                                  </p:childTnLst>
                                </p:cTn>
                              </p:par>
                              <p:par>
                                <p:cTn id="129" presetID="22" presetClass="entr" presetSubtype="8" fill="hold" nodeType="withEffect">
                                  <p:stCondLst>
                                    <p:cond delay="0"/>
                                  </p:stCondLst>
                                  <p:childTnLst>
                                    <p:set>
                                      <p:cBhvr>
                                        <p:cTn id="130" dur="1" fill="hold">
                                          <p:stCondLst>
                                            <p:cond delay="0"/>
                                          </p:stCondLst>
                                        </p:cTn>
                                        <p:tgtEl>
                                          <p:spTgt spid="74"/>
                                        </p:tgtEl>
                                        <p:attrNameLst>
                                          <p:attrName>style.visibility</p:attrName>
                                        </p:attrNameLst>
                                      </p:cBhvr>
                                      <p:to>
                                        <p:strVal val="visible"/>
                                      </p:to>
                                    </p:set>
                                    <p:animEffect transition="in" filter="wipe(left)">
                                      <p:cBhvr>
                                        <p:cTn id="131" dur="500"/>
                                        <p:tgtEl>
                                          <p:spTgt spid="74"/>
                                        </p:tgtEl>
                                      </p:cBhvr>
                                    </p:animEffect>
                                  </p:childTnLst>
                                </p:cTn>
                              </p:par>
                            </p:childTnLst>
                          </p:cTn>
                        </p:par>
                        <p:par>
                          <p:cTn id="132" fill="hold">
                            <p:stCondLst>
                              <p:cond delay="16500"/>
                            </p:stCondLst>
                            <p:childTnLst>
                              <p:par>
                                <p:cTn id="133" presetID="22" presetClass="entr" presetSubtype="1" fill="hold" grpId="0" nodeType="afterEffect">
                                  <p:stCondLst>
                                    <p:cond delay="0"/>
                                  </p:stCondLst>
                                  <p:childTnLst>
                                    <p:set>
                                      <p:cBhvr>
                                        <p:cTn id="134" dur="1" fill="hold">
                                          <p:stCondLst>
                                            <p:cond delay="0"/>
                                          </p:stCondLst>
                                        </p:cTn>
                                        <p:tgtEl>
                                          <p:spTgt spid="100"/>
                                        </p:tgtEl>
                                        <p:attrNameLst>
                                          <p:attrName>style.visibility</p:attrName>
                                        </p:attrNameLst>
                                      </p:cBhvr>
                                      <p:to>
                                        <p:strVal val="visible"/>
                                      </p:to>
                                    </p:set>
                                    <p:animEffect transition="in" filter="wipe(up)">
                                      <p:cBhvr>
                                        <p:cTn id="135" dur="500"/>
                                        <p:tgtEl>
                                          <p:spTgt spid="100"/>
                                        </p:tgtEl>
                                      </p:cBhvr>
                                    </p:animEffect>
                                  </p:childTnLst>
                                </p:cTn>
                              </p:par>
                              <p:par>
                                <p:cTn id="136" presetID="22" presetClass="entr" presetSubtype="1" fill="hold" grpId="0" nodeType="withEffect">
                                  <p:stCondLst>
                                    <p:cond delay="0"/>
                                  </p:stCondLst>
                                  <p:childTnLst>
                                    <p:set>
                                      <p:cBhvr>
                                        <p:cTn id="137" dur="1" fill="hold">
                                          <p:stCondLst>
                                            <p:cond delay="0"/>
                                          </p:stCondLst>
                                        </p:cTn>
                                        <p:tgtEl>
                                          <p:spTgt spid="88"/>
                                        </p:tgtEl>
                                        <p:attrNameLst>
                                          <p:attrName>style.visibility</p:attrName>
                                        </p:attrNameLst>
                                      </p:cBhvr>
                                      <p:to>
                                        <p:strVal val="visible"/>
                                      </p:to>
                                    </p:set>
                                    <p:animEffect transition="in" filter="wipe(up)">
                                      <p:cBhvr>
                                        <p:cTn id="138" dur="500"/>
                                        <p:tgtEl>
                                          <p:spTgt spid="88"/>
                                        </p:tgtEl>
                                      </p:cBhvr>
                                    </p:animEffect>
                                  </p:childTnLst>
                                </p:cTn>
                              </p:par>
                            </p:childTnLst>
                          </p:cTn>
                        </p:par>
                        <p:par>
                          <p:cTn id="139" fill="hold">
                            <p:stCondLst>
                              <p:cond delay="17000"/>
                            </p:stCondLst>
                            <p:childTnLst>
                              <p:par>
                                <p:cTn id="140" presetID="10" presetClass="exit" presetSubtype="0" fill="hold" grpId="1" nodeType="afterEffect">
                                  <p:stCondLst>
                                    <p:cond delay="2000"/>
                                  </p:stCondLst>
                                  <p:childTnLst>
                                    <p:animEffect transition="out" filter="fade">
                                      <p:cBhvr>
                                        <p:cTn id="141" dur="500"/>
                                        <p:tgtEl>
                                          <p:spTgt spid="100"/>
                                        </p:tgtEl>
                                      </p:cBhvr>
                                    </p:animEffect>
                                    <p:set>
                                      <p:cBhvr>
                                        <p:cTn id="142" dur="1" fill="hold">
                                          <p:stCondLst>
                                            <p:cond delay="499"/>
                                          </p:stCondLst>
                                        </p:cTn>
                                        <p:tgtEl>
                                          <p:spTgt spid="100"/>
                                        </p:tgtEl>
                                        <p:attrNameLst>
                                          <p:attrName>style.visibility</p:attrName>
                                        </p:attrNameLst>
                                      </p:cBhvr>
                                      <p:to>
                                        <p:strVal val="hidden"/>
                                      </p:to>
                                    </p:set>
                                  </p:childTnLst>
                                </p:cTn>
                              </p:par>
                            </p:childTnLst>
                          </p:cTn>
                        </p:par>
                        <p:par>
                          <p:cTn id="143" fill="hold">
                            <p:stCondLst>
                              <p:cond delay="19500"/>
                            </p:stCondLst>
                            <p:childTnLst>
                              <p:par>
                                <p:cTn id="144" presetID="22" presetClass="entr" presetSubtype="8" fill="hold" grpId="0" nodeType="afterEffect">
                                  <p:stCondLst>
                                    <p:cond delay="0"/>
                                  </p:stCondLst>
                                  <p:childTnLst>
                                    <p:set>
                                      <p:cBhvr>
                                        <p:cTn id="145" dur="1" fill="hold">
                                          <p:stCondLst>
                                            <p:cond delay="0"/>
                                          </p:stCondLst>
                                        </p:cTn>
                                        <p:tgtEl>
                                          <p:spTgt spid="11"/>
                                        </p:tgtEl>
                                        <p:attrNameLst>
                                          <p:attrName>style.visibility</p:attrName>
                                        </p:attrNameLst>
                                      </p:cBhvr>
                                      <p:to>
                                        <p:strVal val="visible"/>
                                      </p:to>
                                    </p:set>
                                    <p:animEffect transition="in" filter="wipe(left)">
                                      <p:cBhvr>
                                        <p:cTn id="146" dur="500"/>
                                        <p:tgtEl>
                                          <p:spTgt spid="11"/>
                                        </p:tgtEl>
                                      </p:cBhvr>
                                    </p:animEffect>
                                  </p:childTnLst>
                                </p:cTn>
                              </p:par>
                              <p:par>
                                <p:cTn id="147" presetID="22" presetClass="entr" presetSubtype="8" fill="hold" grpId="0" nodeType="withEffect">
                                  <p:stCondLst>
                                    <p:cond delay="0"/>
                                  </p:stCondLst>
                                  <p:childTnLst>
                                    <p:set>
                                      <p:cBhvr>
                                        <p:cTn id="148" dur="1" fill="hold">
                                          <p:stCondLst>
                                            <p:cond delay="0"/>
                                          </p:stCondLst>
                                        </p:cTn>
                                        <p:tgtEl>
                                          <p:spTgt spid="18"/>
                                        </p:tgtEl>
                                        <p:attrNameLst>
                                          <p:attrName>style.visibility</p:attrName>
                                        </p:attrNameLst>
                                      </p:cBhvr>
                                      <p:to>
                                        <p:strVal val="visible"/>
                                      </p:to>
                                    </p:set>
                                    <p:animEffect transition="in" filter="wipe(left)">
                                      <p:cBhvr>
                                        <p:cTn id="149" dur="500"/>
                                        <p:tgtEl>
                                          <p:spTgt spid="18"/>
                                        </p:tgtEl>
                                      </p:cBhvr>
                                    </p:animEffect>
                                  </p:childTnLst>
                                </p:cTn>
                              </p:par>
                            </p:childTnLst>
                          </p:cTn>
                        </p:par>
                        <p:par>
                          <p:cTn id="150" fill="hold">
                            <p:stCondLst>
                              <p:cond delay="20000"/>
                            </p:stCondLst>
                            <p:childTnLst>
                              <p:par>
                                <p:cTn id="151" presetID="22" presetClass="entr" presetSubtype="8" fill="hold" nodeType="afterEffect">
                                  <p:stCondLst>
                                    <p:cond delay="0"/>
                                  </p:stCondLst>
                                  <p:childTnLst>
                                    <p:set>
                                      <p:cBhvr>
                                        <p:cTn id="152" dur="1" fill="hold">
                                          <p:stCondLst>
                                            <p:cond delay="0"/>
                                          </p:stCondLst>
                                        </p:cTn>
                                        <p:tgtEl>
                                          <p:spTgt spid="19"/>
                                        </p:tgtEl>
                                        <p:attrNameLst>
                                          <p:attrName>style.visibility</p:attrName>
                                        </p:attrNameLst>
                                      </p:cBhvr>
                                      <p:to>
                                        <p:strVal val="visible"/>
                                      </p:to>
                                    </p:set>
                                    <p:animEffect transition="in" filter="wipe(left)">
                                      <p:cBhvr>
                                        <p:cTn id="153" dur="500"/>
                                        <p:tgtEl>
                                          <p:spTgt spid="19"/>
                                        </p:tgtEl>
                                      </p:cBhvr>
                                    </p:animEffect>
                                  </p:childTnLst>
                                </p:cTn>
                              </p:par>
                            </p:childTnLst>
                          </p:cTn>
                        </p:par>
                        <p:par>
                          <p:cTn id="154" fill="hold">
                            <p:stCondLst>
                              <p:cond delay="20500"/>
                            </p:stCondLst>
                            <p:childTnLst>
                              <p:par>
                                <p:cTn id="155" presetID="22" presetClass="entr" presetSubtype="1" fill="hold" grpId="0" nodeType="afterEffect">
                                  <p:stCondLst>
                                    <p:cond delay="0"/>
                                  </p:stCondLst>
                                  <p:childTnLst>
                                    <p:set>
                                      <p:cBhvr>
                                        <p:cTn id="156" dur="1" fill="hold">
                                          <p:stCondLst>
                                            <p:cond delay="0"/>
                                          </p:stCondLst>
                                        </p:cTn>
                                        <p:tgtEl>
                                          <p:spTgt spid="101"/>
                                        </p:tgtEl>
                                        <p:attrNameLst>
                                          <p:attrName>style.visibility</p:attrName>
                                        </p:attrNameLst>
                                      </p:cBhvr>
                                      <p:to>
                                        <p:strVal val="visible"/>
                                      </p:to>
                                    </p:set>
                                    <p:animEffect transition="in" filter="wipe(up)">
                                      <p:cBhvr>
                                        <p:cTn id="157" dur="500"/>
                                        <p:tgtEl>
                                          <p:spTgt spid="101"/>
                                        </p:tgtEl>
                                      </p:cBhvr>
                                    </p:animEffect>
                                  </p:childTnLst>
                                </p:cTn>
                              </p:par>
                            </p:childTnLst>
                          </p:cTn>
                        </p:par>
                        <p:par>
                          <p:cTn id="158" fill="hold">
                            <p:stCondLst>
                              <p:cond delay="21000"/>
                            </p:stCondLst>
                            <p:childTnLst>
                              <p:par>
                                <p:cTn id="159" presetID="22" presetClass="entr" presetSubtype="1" fill="hold" grpId="0" nodeType="afterEffect">
                                  <p:stCondLst>
                                    <p:cond delay="0"/>
                                  </p:stCondLst>
                                  <p:childTnLst>
                                    <p:set>
                                      <p:cBhvr>
                                        <p:cTn id="160" dur="1" fill="hold">
                                          <p:stCondLst>
                                            <p:cond delay="0"/>
                                          </p:stCondLst>
                                        </p:cTn>
                                        <p:tgtEl>
                                          <p:spTgt spid="89"/>
                                        </p:tgtEl>
                                        <p:attrNameLst>
                                          <p:attrName>style.visibility</p:attrName>
                                        </p:attrNameLst>
                                      </p:cBhvr>
                                      <p:to>
                                        <p:strVal val="visible"/>
                                      </p:to>
                                    </p:set>
                                    <p:animEffect transition="in" filter="wipe(up)">
                                      <p:cBhvr>
                                        <p:cTn id="161" dur="500"/>
                                        <p:tgtEl>
                                          <p:spTgt spid="89"/>
                                        </p:tgtEl>
                                      </p:cBhvr>
                                    </p:animEffect>
                                  </p:childTnLst>
                                </p:cTn>
                              </p:par>
                            </p:childTnLst>
                          </p:cTn>
                        </p:par>
                        <p:par>
                          <p:cTn id="162" fill="hold">
                            <p:stCondLst>
                              <p:cond delay="21500"/>
                            </p:stCondLst>
                            <p:childTnLst>
                              <p:par>
                                <p:cTn id="163" presetID="10" presetClass="exit" presetSubtype="0" fill="hold" grpId="1" nodeType="afterEffect">
                                  <p:stCondLst>
                                    <p:cond delay="0"/>
                                  </p:stCondLst>
                                  <p:childTnLst>
                                    <p:animEffect transition="out" filter="fade">
                                      <p:cBhvr>
                                        <p:cTn id="164" dur="2000"/>
                                        <p:tgtEl>
                                          <p:spTgt spid="101"/>
                                        </p:tgtEl>
                                      </p:cBhvr>
                                    </p:animEffect>
                                    <p:set>
                                      <p:cBhvr>
                                        <p:cTn id="165" dur="1" fill="hold">
                                          <p:stCondLst>
                                            <p:cond delay="1999"/>
                                          </p:stCondLst>
                                        </p:cTn>
                                        <p:tgtEl>
                                          <p:spTgt spid="101"/>
                                        </p:tgtEl>
                                        <p:attrNameLst>
                                          <p:attrName>style.visibility</p:attrName>
                                        </p:attrNameLst>
                                      </p:cBhvr>
                                      <p:to>
                                        <p:strVal val="hidden"/>
                                      </p:to>
                                    </p:set>
                                  </p:childTnLst>
                                </p:cTn>
                              </p:par>
                              <p:par>
                                <p:cTn id="166" presetID="53" presetClass="entr" presetSubtype="0" fill="hold" grpId="0" nodeType="withEffect">
                                  <p:stCondLst>
                                    <p:cond delay="0"/>
                                  </p:stCondLst>
                                  <p:childTnLst>
                                    <p:set>
                                      <p:cBhvr>
                                        <p:cTn id="167" dur="1" fill="hold">
                                          <p:stCondLst>
                                            <p:cond delay="0"/>
                                          </p:stCondLst>
                                        </p:cTn>
                                        <p:tgtEl>
                                          <p:spTgt spid="12"/>
                                        </p:tgtEl>
                                        <p:attrNameLst>
                                          <p:attrName>style.visibility</p:attrName>
                                        </p:attrNameLst>
                                      </p:cBhvr>
                                      <p:to>
                                        <p:strVal val="visible"/>
                                      </p:to>
                                    </p:set>
                                    <p:anim calcmode="lin" valueType="num">
                                      <p:cBhvr>
                                        <p:cTn id="168" dur="500" fill="hold"/>
                                        <p:tgtEl>
                                          <p:spTgt spid="12"/>
                                        </p:tgtEl>
                                        <p:attrNameLst>
                                          <p:attrName>ppt_w</p:attrName>
                                        </p:attrNameLst>
                                      </p:cBhvr>
                                      <p:tavLst>
                                        <p:tav tm="0">
                                          <p:val>
                                            <p:fltVal val="0"/>
                                          </p:val>
                                        </p:tav>
                                        <p:tav tm="100000">
                                          <p:val>
                                            <p:strVal val="#ppt_w"/>
                                          </p:val>
                                        </p:tav>
                                      </p:tavLst>
                                    </p:anim>
                                    <p:anim calcmode="lin" valueType="num">
                                      <p:cBhvr>
                                        <p:cTn id="169" dur="500" fill="hold"/>
                                        <p:tgtEl>
                                          <p:spTgt spid="12"/>
                                        </p:tgtEl>
                                        <p:attrNameLst>
                                          <p:attrName>ppt_h</p:attrName>
                                        </p:attrNameLst>
                                      </p:cBhvr>
                                      <p:tavLst>
                                        <p:tav tm="0">
                                          <p:val>
                                            <p:fltVal val="0"/>
                                          </p:val>
                                        </p:tav>
                                        <p:tav tm="100000">
                                          <p:val>
                                            <p:strVal val="#ppt_h"/>
                                          </p:val>
                                        </p:tav>
                                      </p:tavLst>
                                    </p:anim>
                                    <p:animEffect transition="in" filter="fade">
                                      <p:cBhvr>
                                        <p:cTn id="17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animBg="1"/>
      <p:bldP spid="13" grpId="0"/>
      <p:bldP spid="14" grpId="0" animBg="1"/>
      <p:bldP spid="15" grpId="0" animBg="1"/>
      <p:bldP spid="16" grpId="0" animBg="1"/>
      <p:bldP spid="17" grpId="0" animBg="1"/>
      <p:bldP spid="18" grpId="0" animBg="1"/>
      <p:bldP spid="45" grpId="0" animBg="1"/>
      <p:bldP spid="46" grpId="0" animBg="1"/>
      <p:bldP spid="47" grpId="0" animBg="1"/>
      <p:bldP spid="88" grpId="0" animBg="1"/>
      <p:bldP spid="89" grpId="0" animBg="1"/>
      <p:bldP spid="90" grpId="0" animBg="1"/>
      <p:bldP spid="90" grpId="1" animBg="1"/>
      <p:bldP spid="91" grpId="0" animBg="1"/>
      <p:bldP spid="91" grpId="1" animBg="1"/>
      <p:bldP spid="92" grpId="0" animBg="1"/>
      <p:bldP spid="92" grpId="1" animBg="1"/>
      <p:bldP spid="93" grpId="0" animBg="1"/>
      <p:bldP spid="93" grpId="1" animBg="1"/>
      <p:bldP spid="94" grpId="0" animBg="1"/>
      <p:bldP spid="94" grpId="1" animBg="1"/>
      <p:bldP spid="95" grpId="0" animBg="1"/>
      <p:bldP spid="95" grpId="1" animBg="1"/>
      <p:bldP spid="96" grpId="0" animBg="1"/>
      <p:bldP spid="96" grpId="1" animBg="1"/>
      <p:bldP spid="97" grpId="0" animBg="1"/>
      <p:bldP spid="97" grpId="1" animBg="1"/>
      <p:bldP spid="98" grpId="0" animBg="1"/>
      <p:bldP spid="98" grpId="1" animBg="1"/>
      <p:bldP spid="99" grpId="0" animBg="1"/>
      <p:bldP spid="99" grpId="1" animBg="1"/>
      <p:bldP spid="100" grpId="0" animBg="1"/>
      <p:bldP spid="100" grpId="1" animBg="1"/>
      <p:bldP spid="101" grpId="0" animBg="1"/>
      <p:bldP spid="101"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387798"/>
          </a:xfrm>
        </p:spPr>
        <p:txBody>
          <a:bodyPr/>
          <a:lstStyle/>
          <a:p>
            <a:r>
              <a:rPr lang="en-US" altLang="ja-JP" sz="2800" dirty="0">
                <a:latin typeface="Meiryo UI" panose="020B0604030504040204" pitchFamily="50" charset="-128"/>
                <a:ea typeface="Meiryo UI" panose="020B0604030504040204" pitchFamily="50" charset="-128"/>
              </a:rPr>
              <a:t>DD Boost</a:t>
            </a:r>
            <a:r>
              <a:rPr lang="ja-JP" altLang="en-US" sz="2800" dirty="0">
                <a:latin typeface="Meiryo UI" panose="020B0604030504040204" pitchFamily="50" charset="-128"/>
                <a:ea typeface="Meiryo UI" panose="020B0604030504040204" pitchFamily="50" charset="-128"/>
              </a:rPr>
              <a:t>概要</a:t>
            </a:r>
            <a:endParaRPr lang="en-US" sz="2800" dirty="0">
              <a:latin typeface="Meiryo UI" panose="020B0604030504040204" pitchFamily="50" charset="-128"/>
              <a:ea typeface="Meiryo UI" panose="020B0604030504040204" pitchFamily="50" charset="-128"/>
            </a:endParaRPr>
          </a:p>
        </p:txBody>
      </p:sp>
      <p:sp>
        <p:nvSpPr>
          <p:cNvPr id="103" name="サブタイトル 2">
            <a:extLst>
              <a:ext uri="{FF2B5EF4-FFF2-40B4-BE49-F238E27FC236}">
                <a16:creationId xmlns:a16="http://schemas.microsoft.com/office/drawing/2014/main" id="{8F9238B6-E0BD-4AEE-960C-65786A9BF777}"/>
              </a:ext>
            </a:extLst>
          </p:cNvPr>
          <p:cNvSpPr txBox="1">
            <a:spLocks/>
          </p:cNvSpPr>
          <p:nvPr/>
        </p:nvSpPr>
        <p:spPr>
          <a:xfrm>
            <a:off x="430397" y="990774"/>
            <a:ext cx="10613896" cy="41768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kumimoji="0" lang="en-US" altLang="ja-JP" sz="2400" dirty="0" err="1">
                <a:latin typeface="Meiryo UI" panose="020B0604030504040204" pitchFamily="50" charset="-128"/>
                <a:ea typeface="Meiryo UI" panose="020B0604030504040204" pitchFamily="50" charset="-128"/>
              </a:rPr>
              <a:t>PowerProtect</a:t>
            </a:r>
            <a:r>
              <a:rPr kumimoji="0" lang="en-US" altLang="ja-JP" sz="2400" dirty="0">
                <a:latin typeface="Meiryo UI" panose="020B0604030504040204" pitchFamily="50" charset="-128"/>
                <a:ea typeface="Meiryo UI" panose="020B0604030504040204" pitchFamily="50" charset="-128"/>
              </a:rPr>
              <a:t> DD</a:t>
            </a:r>
            <a:r>
              <a:rPr kumimoji="0" lang="ja-JP" altLang="en-US" sz="2400" dirty="0">
                <a:latin typeface="Meiryo UI" panose="020B0604030504040204" pitchFamily="50" charset="-128"/>
                <a:ea typeface="Meiryo UI" panose="020B0604030504040204" pitchFamily="50" charset="-128"/>
              </a:rPr>
              <a:t>の優れた重複排除をバックアップサーバと分散</a:t>
            </a:r>
          </a:p>
        </p:txBody>
      </p:sp>
      <p:sp>
        <p:nvSpPr>
          <p:cNvPr id="104" name="コンテンツ プレースホルダー 3">
            <a:extLst>
              <a:ext uri="{FF2B5EF4-FFF2-40B4-BE49-F238E27FC236}">
                <a16:creationId xmlns:a16="http://schemas.microsoft.com/office/drawing/2014/main" id="{C76FF2B7-0E8B-4BB7-8D6E-221239300E5C}"/>
              </a:ext>
            </a:extLst>
          </p:cNvPr>
          <p:cNvSpPr txBox="1">
            <a:spLocks/>
          </p:cNvSpPr>
          <p:nvPr/>
        </p:nvSpPr>
        <p:spPr>
          <a:xfrm>
            <a:off x="2966043" y="1938367"/>
            <a:ext cx="8964699" cy="444837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33"/>
              </a:spcBef>
            </a:pPr>
            <a:r>
              <a:rPr kumimoji="0" lang="ja-JP" altLang="en-US" sz="2400" dirty="0">
                <a:highlight>
                  <a:srgbClr val="FFFF00"/>
                </a:highlight>
                <a:latin typeface="Meiryo UI" panose="020B0604030504040204" pitchFamily="50" charset="-128"/>
                <a:ea typeface="Meiryo UI" panose="020B0604030504040204" pitchFamily="50" charset="-128"/>
              </a:rPr>
              <a:t>バックアップの所要時間を最大</a:t>
            </a:r>
            <a:r>
              <a:rPr kumimoji="0" lang="en-US" altLang="ja-JP" sz="2400" dirty="0">
                <a:highlight>
                  <a:srgbClr val="FFFF00"/>
                </a:highlight>
                <a:latin typeface="Meiryo UI" panose="020B0604030504040204" pitchFamily="50" charset="-128"/>
                <a:ea typeface="Meiryo UI" panose="020B0604030504040204" pitchFamily="50" charset="-128"/>
              </a:rPr>
              <a:t>50%</a:t>
            </a:r>
            <a:r>
              <a:rPr kumimoji="0" lang="ja-JP" altLang="en-US" sz="2400" dirty="0">
                <a:highlight>
                  <a:srgbClr val="FFFF00"/>
                </a:highlight>
                <a:latin typeface="Meiryo UI" panose="020B0604030504040204" pitchFamily="50" charset="-128"/>
                <a:ea typeface="Meiryo UI" panose="020B0604030504040204" pitchFamily="50" charset="-128"/>
              </a:rPr>
              <a:t>短縮</a:t>
            </a:r>
          </a:p>
          <a:p>
            <a:pPr>
              <a:spcBef>
                <a:spcPts val="133"/>
              </a:spcBef>
            </a:pPr>
            <a:r>
              <a:rPr kumimoji="0" lang="ja-JP" altLang="en-US" sz="2400" dirty="0">
                <a:latin typeface="Meiryo UI" panose="020B0604030504040204" pitchFamily="50" charset="-128"/>
                <a:ea typeface="Meiryo UI" panose="020B0604030504040204" pitchFamily="50" charset="-128"/>
              </a:rPr>
              <a:t>既存のリソースで処理するバックアップ量を増加</a:t>
            </a:r>
          </a:p>
          <a:p>
            <a:pPr marL="759865" lvl="2" indent="-304792">
              <a:spcBef>
                <a:spcPts val="133"/>
              </a:spcBef>
              <a:buFont typeface="Wingdings" panose="05000000000000000000" pitchFamily="2" charset="2"/>
              <a:buChar char="ü"/>
            </a:pPr>
            <a:r>
              <a:rPr kumimoji="0" lang="ja-JP" altLang="en-US" sz="1600" dirty="0">
                <a:latin typeface="Meiryo UI" panose="020B0604030504040204" pitchFamily="50" charset="-128"/>
                <a:ea typeface="Meiryo UI" panose="020B0604030504040204" pitchFamily="50" charset="-128"/>
              </a:rPr>
              <a:t>バックアップ･サーバへの影響を全体で</a:t>
            </a:r>
            <a:r>
              <a:rPr kumimoji="0" lang="en-US" altLang="ja-JP" sz="1600" dirty="0">
                <a:latin typeface="Meiryo UI" panose="020B0604030504040204" pitchFamily="50" charset="-128"/>
                <a:ea typeface="Meiryo UI" panose="020B0604030504040204" pitchFamily="50" charset="-128"/>
              </a:rPr>
              <a:t>20</a:t>
            </a:r>
            <a:r>
              <a:rPr kumimoji="0" lang="ja-JP" altLang="en-US" sz="1600" dirty="0">
                <a:latin typeface="Meiryo UI" panose="020B0604030504040204" pitchFamily="50" charset="-128"/>
                <a:ea typeface="Meiryo UI" panose="020B0604030504040204" pitchFamily="50" charset="-128"/>
              </a:rPr>
              <a:t>～</a:t>
            </a:r>
            <a:r>
              <a:rPr kumimoji="0" lang="en-US" altLang="ja-JP" sz="1600" dirty="0">
                <a:latin typeface="Meiryo UI" panose="020B0604030504040204" pitchFamily="50" charset="-128"/>
                <a:ea typeface="Meiryo UI" panose="020B0604030504040204" pitchFamily="50" charset="-128"/>
              </a:rPr>
              <a:t>40%</a:t>
            </a:r>
            <a:r>
              <a:rPr kumimoji="0" lang="ja-JP" altLang="en-US" sz="1600" dirty="0">
                <a:latin typeface="Meiryo UI" panose="020B0604030504040204" pitchFamily="50" charset="-128"/>
                <a:ea typeface="Meiryo UI" panose="020B0604030504040204" pitchFamily="50" charset="-128"/>
              </a:rPr>
              <a:t>軽減</a:t>
            </a:r>
          </a:p>
          <a:p>
            <a:pPr marL="759865" lvl="2" indent="-304792">
              <a:spcBef>
                <a:spcPts val="133"/>
              </a:spcBef>
              <a:buFont typeface="Wingdings" panose="05000000000000000000" pitchFamily="2" charset="2"/>
              <a:buChar char="ü"/>
            </a:pPr>
            <a:r>
              <a:rPr kumimoji="0" lang="en-US" altLang="ja-JP" sz="1600" dirty="0">
                <a:highlight>
                  <a:srgbClr val="FFFF00"/>
                </a:highlight>
                <a:latin typeface="Meiryo UI" panose="020B0604030504040204" pitchFamily="50" charset="-128"/>
                <a:ea typeface="Meiryo UI" panose="020B0604030504040204" pitchFamily="50" charset="-128"/>
              </a:rPr>
              <a:t>LAN</a:t>
            </a:r>
            <a:r>
              <a:rPr kumimoji="0" lang="ja-JP" altLang="en-US" sz="1600" dirty="0">
                <a:highlight>
                  <a:srgbClr val="FFFF00"/>
                </a:highlight>
                <a:latin typeface="Meiryo UI" panose="020B0604030504040204" pitchFamily="50" charset="-128"/>
                <a:ea typeface="Meiryo UI" panose="020B0604030504040204" pitchFamily="50" charset="-128"/>
              </a:rPr>
              <a:t>帯域幅を</a:t>
            </a:r>
            <a:r>
              <a:rPr kumimoji="0" lang="en-US" altLang="ja-JP" sz="1600" dirty="0">
                <a:highlight>
                  <a:srgbClr val="FFFF00"/>
                </a:highlight>
                <a:latin typeface="Meiryo UI" panose="020B0604030504040204" pitchFamily="50" charset="-128"/>
                <a:ea typeface="Meiryo UI" panose="020B0604030504040204" pitchFamily="50" charset="-128"/>
              </a:rPr>
              <a:t>80</a:t>
            </a:r>
            <a:r>
              <a:rPr kumimoji="0" lang="ja-JP" altLang="en-US" sz="1600" dirty="0">
                <a:highlight>
                  <a:srgbClr val="FFFF00"/>
                </a:highlight>
                <a:latin typeface="Meiryo UI" panose="020B0604030504040204" pitchFamily="50" charset="-128"/>
                <a:ea typeface="Meiryo UI" panose="020B0604030504040204" pitchFamily="50" charset="-128"/>
              </a:rPr>
              <a:t>～</a:t>
            </a:r>
            <a:r>
              <a:rPr kumimoji="0" lang="en-US" altLang="ja-JP" sz="1600" dirty="0">
                <a:highlight>
                  <a:srgbClr val="FFFF00"/>
                </a:highlight>
                <a:latin typeface="Meiryo UI" panose="020B0604030504040204" pitchFamily="50" charset="-128"/>
                <a:ea typeface="Meiryo UI" panose="020B0604030504040204" pitchFamily="50" charset="-128"/>
              </a:rPr>
              <a:t>99%</a:t>
            </a:r>
            <a:r>
              <a:rPr kumimoji="0" lang="ja-JP" altLang="en-US" sz="1600" dirty="0">
                <a:highlight>
                  <a:srgbClr val="FFFF00"/>
                </a:highlight>
                <a:latin typeface="Meiryo UI" panose="020B0604030504040204" pitchFamily="50" charset="-128"/>
                <a:ea typeface="Meiryo UI" panose="020B0604030504040204" pitchFamily="50" charset="-128"/>
              </a:rPr>
              <a:t>削減</a:t>
            </a:r>
          </a:p>
          <a:p>
            <a:pPr>
              <a:spcBef>
                <a:spcPts val="133"/>
              </a:spcBef>
            </a:pPr>
            <a:r>
              <a:rPr kumimoji="0" lang="ja-JP" altLang="en-US" sz="2400" dirty="0">
                <a:latin typeface="Meiryo UI" panose="020B0604030504040204" pitchFamily="50" charset="-128"/>
                <a:ea typeface="Meiryo UI" panose="020B0604030504040204" pitchFamily="50" charset="-128"/>
              </a:rPr>
              <a:t>市場におけるメジャーなバックアップ･ソフトウェアをサポート</a:t>
            </a:r>
          </a:p>
          <a:p>
            <a:pPr marL="759865" lvl="2" indent="-304792">
              <a:spcBef>
                <a:spcPts val="133"/>
              </a:spcBef>
              <a:buFont typeface="Wingdings" panose="05000000000000000000" pitchFamily="2" charset="2"/>
              <a:buChar char="ü"/>
            </a:pPr>
            <a:r>
              <a:rPr kumimoji="0" lang="en-US" altLang="ja-JP" sz="1600" dirty="0">
                <a:latin typeface="Meiryo UI" panose="020B0604030504040204" pitchFamily="50" charset="-128"/>
                <a:ea typeface="Meiryo UI" panose="020B0604030504040204" pitchFamily="50" charset="-128"/>
              </a:rPr>
              <a:t>DELL EMC Avamar </a:t>
            </a:r>
            <a:r>
              <a:rPr kumimoji="0" lang="ja-JP" altLang="en-US" sz="1600" dirty="0">
                <a:latin typeface="Meiryo UI" panose="020B0604030504040204" pitchFamily="50" charset="-128"/>
                <a:ea typeface="Meiryo UI" panose="020B0604030504040204" pitchFamily="50" charset="-128"/>
              </a:rPr>
              <a:t>および </a:t>
            </a:r>
            <a:r>
              <a:rPr kumimoji="0" lang="en-US" altLang="ja-JP" sz="1600" dirty="0" err="1">
                <a:latin typeface="Meiryo UI" panose="020B0604030504040204" pitchFamily="50" charset="-128"/>
                <a:ea typeface="Meiryo UI" panose="020B0604030504040204" pitchFamily="50" charset="-128"/>
              </a:rPr>
              <a:t>NetWorker</a:t>
            </a:r>
            <a:endParaRPr kumimoji="0" lang="en-US" altLang="ja-JP" sz="1600" dirty="0">
              <a:latin typeface="Meiryo UI" panose="020B0604030504040204" pitchFamily="50" charset="-128"/>
              <a:ea typeface="Meiryo UI" panose="020B0604030504040204" pitchFamily="50" charset="-128"/>
            </a:endParaRPr>
          </a:p>
          <a:p>
            <a:pPr marL="759865" lvl="2" indent="-304792">
              <a:spcBef>
                <a:spcPts val="133"/>
              </a:spcBef>
              <a:buFont typeface="Wingdings" panose="05000000000000000000" pitchFamily="2" charset="2"/>
              <a:buChar char="ü"/>
            </a:pPr>
            <a:r>
              <a:rPr kumimoji="0" lang="en-US" altLang="ja-JP" sz="1600" dirty="0">
                <a:latin typeface="Meiryo UI" panose="020B0604030504040204" pitchFamily="50" charset="-128"/>
                <a:ea typeface="Meiryo UI" panose="020B0604030504040204" pitchFamily="50" charset="-128"/>
              </a:rPr>
              <a:t>Veeam</a:t>
            </a:r>
            <a:r>
              <a:rPr kumimoji="0" lang="ja-JP" altLang="en-US" sz="1600" dirty="0">
                <a:latin typeface="Meiryo UI" panose="020B0604030504040204" pitchFamily="50" charset="-128"/>
                <a:ea typeface="Meiryo UI" panose="020B0604030504040204" pitchFamily="50" charset="-128"/>
              </a:rPr>
              <a:t> </a:t>
            </a:r>
            <a:r>
              <a:rPr kumimoji="0" lang="en-US" altLang="ja-JP" sz="1600" dirty="0">
                <a:latin typeface="Meiryo UI" panose="020B0604030504040204" pitchFamily="50" charset="-128"/>
                <a:ea typeface="Meiryo UI" panose="020B0604030504040204" pitchFamily="50" charset="-128"/>
              </a:rPr>
              <a:t>Backup</a:t>
            </a:r>
            <a:r>
              <a:rPr kumimoji="0" lang="ja-JP" altLang="en-US" sz="1600" dirty="0">
                <a:latin typeface="Meiryo UI" panose="020B0604030504040204" pitchFamily="50" charset="-128"/>
                <a:ea typeface="Meiryo UI" panose="020B0604030504040204" pitchFamily="50" charset="-128"/>
              </a:rPr>
              <a:t> </a:t>
            </a:r>
            <a:r>
              <a:rPr kumimoji="0" lang="en-US" altLang="ja-JP" sz="1600" dirty="0">
                <a:latin typeface="Meiryo UI" panose="020B0604030504040204" pitchFamily="50" charset="-128"/>
                <a:ea typeface="Meiryo UI" panose="020B0604030504040204" pitchFamily="50" charset="-128"/>
              </a:rPr>
              <a:t>&amp;</a:t>
            </a:r>
            <a:r>
              <a:rPr kumimoji="0" lang="ja-JP" altLang="en-US" sz="1600" dirty="0">
                <a:latin typeface="Meiryo UI" panose="020B0604030504040204" pitchFamily="50" charset="-128"/>
                <a:ea typeface="Meiryo UI" panose="020B0604030504040204" pitchFamily="50" charset="-128"/>
              </a:rPr>
              <a:t> </a:t>
            </a:r>
            <a:r>
              <a:rPr kumimoji="0" lang="en-US" altLang="ja-JP" sz="1600" dirty="0" err="1">
                <a:latin typeface="Meiryo UI" panose="020B0604030504040204" pitchFamily="50" charset="-128"/>
                <a:ea typeface="Meiryo UI" panose="020B0604030504040204" pitchFamily="50" charset="-128"/>
              </a:rPr>
              <a:t>Replicattion</a:t>
            </a:r>
            <a:endParaRPr kumimoji="0" lang="ja-JP" altLang="en-US" sz="1600" dirty="0">
              <a:latin typeface="Meiryo UI" panose="020B0604030504040204" pitchFamily="50" charset="-128"/>
              <a:ea typeface="Meiryo UI" panose="020B0604030504040204" pitchFamily="50" charset="-128"/>
            </a:endParaRPr>
          </a:p>
          <a:p>
            <a:pPr marL="759865" lvl="2" indent="-304792">
              <a:spcBef>
                <a:spcPts val="133"/>
              </a:spcBef>
              <a:buFont typeface="Wingdings" panose="05000000000000000000" pitchFamily="2" charset="2"/>
              <a:buChar char="ü"/>
            </a:pPr>
            <a:r>
              <a:rPr kumimoji="0" lang="en-US" altLang="ja-JP" sz="1600" dirty="0">
                <a:latin typeface="Meiryo UI" panose="020B0604030504040204" pitchFamily="50" charset="-128"/>
                <a:ea typeface="Meiryo UI" panose="020B0604030504040204" pitchFamily="50" charset="-128"/>
              </a:rPr>
              <a:t>Veritas NetBackup </a:t>
            </a:r>
            <a:r>
              <a:rPr kumimoji="0" lang="ja-JP" altLang="en-US" sz="1600" dirty="0">
                <a:latin typeface="Meiryo UI" panose="020B0604030504040204" pitchFamily="50" charset="-128"/>
                <a:ea typeface="Meiryo UI" panose="020B0604030504040204" pitchFamily="50" charset="-128"/>
              </a:rPr>
              <a:t>および </a:t>
            </a:r>
            <a:r>
              <a:rPr kumimoji="0" lang="en-US" altLang="ja-JP" sz="1600" dirty="0">
                <a:latin typeface="Meiryo UI" panose="020B0604030504040204" pitchFamily="50" charset="-128"/>
                <a:ea typeface="Meiryo UI" panose="020B0604030504040204" pitchFamily="50" charset="-128"/>
              </a:rPr>
              <a:t>Backup Exec</a:t>
            </a:r>
          </a:p>
          <a:p>
            <a:pPr marL="759865" lvl="2" indent="-304792">
              <a:spcBef>
                <a:spcPts val="133"/>
              </a:spcBef>
              <a:buFont typeface="Wingdings" panose="05000000000000000000" pitchFamily="2" charset="2"/>
              <a:buChar char="ü"/>
            </a:pPr>
            <a:r>
              <a:rPr kumimoji="0" lang="en-US" altLang="ja-JP" sz="1600" dirty="0">
                <a:latin typeface="Meiryo UI" panose="020B0604030504040204" pitchFamily="50" charset="-128"/>
                <a:ea typeface="Meiryo UI" panose="020B0604030504040204" pitchFamily="50" charset="-128"/>
              </a:rPr>
              <a:t>Quest</a:t>
            </a:r>
            <a:r>
              <a:rPr kumimoji="0" lang="ja-JP" altLang="en-US" sz="1600" dirty="0">
                <a:latin typeface="Meiryo UI" panose="020B0604030504040204" pitchFamily="50" charset="-128"/>
                <a:ea typeface="Meiryo UI" panose="020B0604030504040204" pitchFamily="50" charset="-128"/>
              </a:rPr>
              <a:t> </a:t>
            </a:r>
            <a:r>
              <a:rPr kumimoji="0" lang="en-US" altLang="ja-JP" sz="1600" dirty="0" err="1">
                <a:latin typeface="Meiryo UI" panose="020B0604030504040204" pitchFamily="50" charset="-128"/>
                <a:ea typeface="Meiryo UI" panose="020B0604030504040204" pitchFamily="50" charset="-128"/>
              </a:rPr>
              <a:t>Netvault</a:t>
            </a:r>
            <a:endParaRPr kumimoji="0" lang="en-US" altLang="ja-JP" sz="1600" dirty="0">
              <a:latin typeface="Meiryo UI" panose="020B0604030504040204" pitchFamily="50" charset="-128"/>
              <a:ea typeface="Meiryo UI" panose="020B0604030504040204" pitchFamily="50" charset="-128"/>
            </a:endParaRPr>
          </a:p>
          <a:p>
            <a:pPr marL="759865" lvl="2" indent="-304792">
              <a:spcBef>
                <a:spcPts val="133"/>
              </a:spcBef>
              <a:buFont typeface="Wingdings" panose="05000000000000000000" pitchFamily="2" charset="2"/>
              <a:buChar char="ü"/>
            </a:pPr>
            <a:r>
              <a:rPr kumimoji="0" lang="en-US" altLang="ja-JP" sz="1600" dirty="0">
                <a:latin typeface="Meiryo UI" panose="020B0604030504040204" pitchFamily="50" charset="-128"/>
                <a:ea typeface="Meiryo UI" panose="020B0604030504040204" pitchFamily="50" charset="-128"/>
              </a:rPr>
              <a:t>Micro Focus</a:t>
            </a:r>
            <a:r>
              <a:rPr kumimoji="0" lang="ja-JP" altLang="en-US" sz="1600" dirty="0">
                <a:latin typeface="Meiryo UI" panose="020B0604030504040204" pitchFamily="50" charset="-128"/>
                <a:ea typeface="Meiryo UI" panose="020B0604030504040204" pitchFamily="50" charset="-128"/>
              </a:rPr>
              <a:t> </a:t>
            </a:r>
            <a:r>
              <a:rPr kumimoji="0" lang="en-US" altLang="ja-JP" sz="1600" dirty="0" err="1">
                <a:latin typeface="Meiryo UI" panose="020B0604030504040204" pitchFamily="50" charset="-128"/>
                <a:ea typeface="Meiryo UI" panose="020B0604030504040204" pitchFamily="50" charset="-128"/>
              </a:rPr>
              <a:t>DataProtector</a:t>
            </a:r>
            <a:endParaRPr kumimoji="0" lang="en-US" altLang="ja-JP" sz="1600" dirty="0">
              <a:latin typeface="Meiryo UI" panose="020B0604030504040204" pitchFamily="50" charset="-128"/>
              <a:ea typeface="Meiryo UI" panose="020B0604030504040204" pitchFamily="50" charset="-128"/>
            </a:endParaRPr>
          </a:p>
          <a:p>
            <a:pPr marL="759865" lvl="2" indent="-304792">
              <a:spcBef>
                <a:spcPts val="133"/>
              </a:spcBef>
              <a:buFont typeface="Wingdings" panose="05000000000000000000" pitchFamily="2" charset="2"/>
              <a:buChar char="ü"/>
            </a:pPr>
            <a:r>
              <a:rPr kumimoji="0" lang="en-US" altLang="ja-JP" sz="1600" dirty="0">
                <a:latin typeface="Meiryo UI" panose="020B0604030504040204" pitchFamily="50" charset="-128"/>
                <a:ea typeface="Meiryo UI" panose="020B0604030504040204" pitchFamily="50" charset="-128"/>
              </a:rPr>
              <a:t>Oracle</a:t>
            </a:r>
            <a:r>
              <a:rPr kumimoji="0" lang="ja-JP" altLang="en-US" sz="1600" dirty="0">
                <a:latin typeface="Meiryo UI" panose="020B0604030504040204" pitchFamily="50" charset="-128"/>
                <a:ea typeface="Meiryo UI" panose="020B0604030504040204" pitchFamily="50" charset="-128"/>
              </a:rPr>
              <a:t> </a:t>
            </a:r>
            <a:r>
              <a:rPr kumimoji="0" lang="en-US" altLang="ja-JP" sz="1600" dirty="0">
                <a:latin typeface="Meiryo UI" panose="020B0604030504040204" pitchFamily="50" charset="-128"/>
                <a:ea typeface="Meiryo UI" panose="020B0604030504040204" pitchFamily="50" charset="-128"/>
              </a:rPr>
              <a:t>Recovery Manager</a:t>
            </a:r>
          </a:p>
          <a:p>
            <a:pPr marL="759865" lvl="2" indent="-304792">
              <a:spcBef>
                <a:spcPts val="133"/>
              </a:spcBef>
              <a:buFont typeface="Wingdings" panose="05000000000000000000" pitchFamily="2" charset="2"/>
              <a:buChar char="ü"/>
            </a:pPr>
            <a:r>
              <a:rPr kumimoji="0" lang="en-US" altLang="ja-JP" sz="1600" dirty="0">
                <a:latin typeface="Meiryo UI" panose="020B0604030504040204" pitchFamily="50" charset="-128"/>
                <a:ea typeface="Meiryo UI" panose="020B0604030504040204" pitchFamily="50" charset="-128"/>
              </a:rPr>
              <a:t>SAP HANA</a:t>
            </a:r>
          </a:p>
          <a:p>
            <a:pPr marL="455073" lvl="2" indent="0">
              <a:spcBef>
                <a:spcPts val="133"/>
              </a:spcBef>
              <a:buFont typeface="Arial" panose="020B0604020202020204" pitchFamily="34" charset="0"/>
              <a:buNone/>
            </a:pPr>
            <a:r>
              <a:rPr kumimoji="0" lang="ja-JP" altLang="en-US" sz="1600" dirty="0">
                <a:latin typeface="Meiryo UI" panose="020B0604030504040204" pitchFamily="50" charset="-128"/>
                <a:ea typeface="Meiryo UI" panose="020B0604030504040204" pitchFamily="50" charset="-128"/>
              </a:rPr>
              <a:t>　　　等、多数</a:t>
            </a:r>
          </a:p>
          <a:p>
            <a:pPr>
              <a:spcBef>
                <a:spcPts val="133"/>
              </a:spcBef>
            </a:pPr>
            <a:r>
              <a:rPr kumimoji="0" lang="en-US" altLang="ja-JP" sz="2400" dirty="0" err="1">
                <a:latin typeface="Meiryo UI" panose="020B0604030504040204" pitchFamily="50" charset="-128"/>
                <a:ea typeface="Meiryo UI" panose="020B0604030504040204" pitchFamily="50" charset="-128"/>
              </a:rPr>
              <a:t>PowerProtect</a:t>
            </a:r>
            <a:r>
              <a:rPr kumimoji="0" lang="en-US" altLang="ja-JP" sz="2400" dirty="0">
                <a:latin typeface="Meiryo UI" panose="020B0604030504040204" pitchFamily="50" charset="-128"/>
                <a:ea typeface="Meiryo UI" panose="020B0604030504040204" pitchFamily="50" charset="-128"/>
              </a:rPr>
              <a:t> DD</a:t>
            </a:r>
            <a:r>
              <a:rPr kumimoji="0" lang="ja-JP" altLang="en-US" sz="2400" dirty="0">
                <a:latin typeface="Meiryo UI" panose="020B0604030504040204" pitchFamily="50" charset="-128"/>
                <a:ea typeface="Meiryo UI" panose="020B0604030504040204" pitchFamily="50" charset="-128"/>
              </a:rPr>
              <a:t>のレプリケーション</a:t>
            </a:r>
            <a:endParaRPr kumimoji="0" lang="en-US" altLang="ja-JP" sz="2400" dirty="0">
              <a:latin typeface="Meiryo UI" panose="020B0604030504040204" pitchFamily="50" charset="-128"/>
              <a:ea typeface="Meiryo UI" panose="020B0604030504040204" pitchFamily="50" charset="-128"/>
            </a:endParaRPr>
          </a:p>
          <a:p>
            <a:pPr lvl="1">
              <a:spcBef>
                <a:spcPts val="133"/>
              </a:spcBef>
            </a:pPr>
            <a:r>
              <a:rPr kumimoji="0" lang="ja-JP" altLang="en-US" sz="1600" dirty="0">
                <a:latin typeface="Meiryo UI" panose="020B0604030504040204" pitchFamily="50" charset="-128"/>
                <a:ea typeface="Meiryo UI" panose="020B0604030504040204" pitchFamily="50" charset="-128"/>
              </a:rPr>
              <a:t>バックアップソフトウェア連携の場合は、レプリケーションはバックアップソフトウェア側で管理</a:t>
            </a:r>
            <a:endParaRPr kumimoji="0" lang="en-US" altLang="ja-JP" sz="1600" dirty="0">
              <a:latin typeface="Meiryo UI" panose="020B0604030504040204" pitchFamily="50" charset="-128"/>
              <a:ea typeface="Meiryo UI" panose="020B0604030504040204" pitchFamily="50" charset="-128"/>
            </a:endParaRPr>
          </a:p>
          <a:p>
            <a:pPr lvl="1">
              <a:spcBef>
                <a:spcPts val="133"/>
              </a:spcBef>
            </a:pPr>
            <a:r>
              <a:rPr kumimoji="0" lang="en-US" altLang="ja-JP" sz="1600" dirty="0">
                <a:latin typeface="Meiryo UI" panose="020B0604030504040204" pitchFamily="50" charset="-128"/>
                <a:ea typeface="Meiryo UI" panose="020B0604030504040204" pitchFamily="50" charset="-128"/>
              </a:rPr>
              <a:t>DD</a:t>
            </a:r>
            <a:r>
              <a:rPr kumimoji="0" lang="ja-JP" altLang="en-US" sz="1600" dirty="0">
                <a:latin typeface="Meiryo UI" panose="020B0604030504040204" pitchFamily="50" charset="-128"/>
                <a:ea typeface="Meiryo UI" panose="020B0604030504040204" pitchFamily="50" charset="-128"/>
              </a:rPr>
              <a:t> </a:t>
            </a:r>
            <a:r>
              <a:rPr kumimoji="0" lang="en-US" altLang="ja-JP" sz="1600" dirty="0">
                <a:latin typeface="Meiryo UI" panose="020B0604030504040204" pitchFamily="50" charset="-128"/>
                <a:ea typeface="Meiryo UI" panose="020B0604030504040204" pitchFamily="50" charset="-128"/>
              </a:rPr>
              <a:t>Boost for Enterprise Applications</a:t>
            </a:r>
            <a:r>
              <a:rPr kumimoji="0" lang="ja-JP" altLang="en-US" sz="1600" dirty="0">
                <a:latin typeface="Meiryo UI" panose="020B0604030504040204" pitchFamily="50" charset="-128"/>
                <a:ea typeface="Meiryo UI" panose="020B0604030504040204" pitchFamily="50" charset="-128"/>
              </a:rPr>
              <a:t>の場合は、</a:t>
            </a:r>
            <a:r>
              <a:rPr kumimoji="0" lang="en-US" altLang="ja-JP" sz="1600" dirty="0" err="1">
                <a:latin typeface="Meiryo UI" panose="020B0604030504040204" pitchFamily="50" charset="-128"/>
                <a:ea typeface="Meiryo UI" panose="020B0604030504040204" pitchFamily="50" charset="-128"/>
              </a:rPr>
              <a:t>MTree</a:t>
            </a:r>
            <a:r>
              <a:rPr kumimoji="0" lang="ja-JP" altLang="en-US" sz="1600" dirty="0">
                <a:latin typeface="Meiryo UI" panose="020B0604030504040204" pitchFamily="50" charset="-128"/>
                <a:ea typeface="Meiryo UI" panose="020B0604030504040204" pitchFamily="50" charset="-128"/>
              </a:rPr>
              <a:t> </a:t>
            </a:r>
            <a:r>
              <a:rPr kumimoji="0" lang="en-US" altLang="ja-JP" sz="1600" dirty="0">
                <a:latin typeface="Meiryo UI" panose="020B0604030504040204" pitchFamily="50" charset="-128"/>
                <a:ea typeface="Meiryo UI" panose="020B0604030504040204" pitchFamily="50" charset="-128"/>
              </a:rPr>
              <a:t>Replication</a:t>
            </a:r>
            <a:r>
              <a:rPr kumimoji="0" lang="ja-JP" altLang="en-US" sz="1600" dirty="0">
                <a:latin typeface="Meiryo UI" panose="020B0604030504040204" pitchFamily="50" charset="-128"/>
                <a:ea typeface="Meiryo UI" panose="020B0604030504040204" pitchFamily="50" charset="-128"/>
              </a:rPr>
              <a:t>で転送</a:t>
            </a:r>
            <a:endParaRPr kumimoji="0" lang="ja-JP" altLang="en-US" sz="1800" dirty="0">
              <a:latin typeface="Meiryo UI" panose="020B0604030504040204" pitchFamily="50" charset="-128"/>
              <a:ea typeface="Meiryo UI" panose="020B0604030504040204" pitchFamily="50" charset="-128"/>
            </a:endParaRPr>
          </a:p>
        </p:txBody>
      </p:sp>
      <p:sp>
        <p:nvSpPr>
          <p:cNvPr id="105" name="Trapezoid 5">
            <a:extLst>
              <a:ext uri="{FF2B5EF4-FFF2-40B4-BE49-F238E27FC236}">
                <a16:creationId xmlns:a16="http://schemas.microsoft.com/office/drawing/2014/main" id="{A656CC31-61BC-4D3D-B497-845EC94B9011}"/>
              </a:ext>
            </a:extLst>
          </p:cNvPr>
          <p:cNvSpPr>
            <a:spLocks noChangeArrowheads="1"/>
          </p:cNvSpPr>
          <p:nvPr/>
        </p:nvSpPr>
        <p:spPr bwMode="gray">
          <a:xfrm flipV="1">
            <a:off x="1510441" y="3223944"/>
            <a:ext cx="832028" cy="762461"/>
          </a:xfrm>
          <a:prstGeom prst="trapezoid">
            <a:avLst>
              <a:gd name="adj" fmla="val 39046"/>
            </a:avLst>
          </a:prstGeom>
          <a:gradFill>
            <a:gsLst>
              <a:gs pos="0">
                <a:schemeClr val="tx2">
                  <a:lumMod val="40000"/>
                  <a:lumOff val="60000"/>
                </a:schemeClr>
              </a:gs>
              <a:gs pos="100000">
                <a:schemeClr val="bg1"/>
              </a:gs>
            </a:gsLst>
            <a:lin ang="16200000" scaled="0"/>
          </a:gradFill>
          <a:ln w="25400" algn="ctr">
            <a:noFill/>
            <a:miter lim="800000"/>
            <a:headEnd/>
            <a:tailEnd/>
          </a:ln>
        </p:spPr>
        <p:txBody>
          <a:bodyPr wrap="none" lIns="0" tIns="0" rIns="0" bIns="0" anchor="t" anchorCtr="0"/>
          <a:lstStyle/>
          <a:p>
            <a:pPr algn="ctr">
              <a:defRPr/>
            </a:pPr>
            <a:endParaRPr lang="en-US" sz="2400" dirty="0">
              <a:solidFill>
                <a:srgbClr val="FFFFFF"/>
              </a:solidFill>
              <a:latin typeface="Meiryo UI" panose="020B0604030504040204" pitchFamily="50" charset="-128"/>
              <a:ea typeface="Meiryo UI" panose="020B0604030504040204" pitchFamily="50" charset="-128"/>
              <a:cs typeface="MetaNormalLF-Roman"/>
            </a:endParaRPr>
          </a:p>
        </p:txBody>
      </p:sp>
      <p:pic>
        <p:nvPicPr>
          <p:cNvPr id="106" name="Picture 6" descr="S:\Creative Dev - Icons\server.png">
            <a:extLst>
              <a:ext uri="{FF2B5EF4-FFF2-40B4-BE49-F238E27FC236}">
                <a16:creationId xmlns:a16="http://schemas.microsoft.com/office/drawing/2014/main" id="{EA479B14-733B-4425-A7B1-F71E847A88DD}"/>
              </a:ext>
            </a:extLst>
          </p:cNvPr>
          <p:cNvPicPr>
            <a:picLocks noChangeAspect="1" noChangeArrowheads="1"/>
          </p:cNvPicPr>
          <p:nvPr/>
        </p:nvPicPr>
        <p:blipFill>
          <a:blip r:embed="rId3" cstate="screen"/>
          <a:stretch>
            <a:fillRect/>
          </a:stretch>
        </p:blipFill>
        <p:spPr bwMode="gray">
          <a:xfrm>
            <a:off x="1435936" y="1590440"/>
            <a:ext cx="964171" cy="1722168"/>
          </a:xfrm>
          <a:prstGeom prst="rect">
            <a:avLst/>
          </a:prstGeom>
          <a:noFill/>
          <a:ln w="9525">
            <a:noFill/>
            <a:miter lim="800000"/>
            <a:headEnd/>
            <a:tailEnd/>
          </a:ln>
        </p:spPr>
      </p:pic>
      <p:sp>
        <p:nvSpPr>
          <p:cNvPr id="107" name="TextBox 5">
            <a:extLst>
              <a:ext uri="{FF2B5EF4-FFF2-40B4-BE49-F238E27FC236}">
                <a16:creationId xmlns:a16="http://schemas.microsoft.com/office/drawing/2014/main" id="{2DCCFBC8-C5FB-4657-A043-5294F2C94B53}"/>
              </a:ext>
            </a:extLst>
          </p:cNvPr>
          <p:cNvSpPr>
            <a:spLocks noChangeArrowheads="1"/>
          </p:cNvSpPr>
          <p:nvPr/>
        </p:nvSpPr>
        <p:spPr bwMode="gray">
          <a:xfrm>
            <a:off x="1088790" y="2312893"/>
            <a:ext cx="1646061" cy="404030"/>
          </a:xfrm>
          <a:prstGeom prst="roundRect">
            <a:avLst>
              <a:gd name="adj" fmla="val 50000"/>
            </a:avLst>
          </a:prstGeom>
          <a:ln>
            <a:headEnd/>
            <a:tailEnd/>
          </a:ln>
        </p:spPr>
        <p:style>
          <a:lnRef idx="0">
            <a:schemeClr val="accent2"/>
          </a:lnRef>
          <a:fillRef idx="3">
            <a:schemeClr val="accent2"/>
          </a:fillRef>
          <a:effectRef idx="3">
            <a:schemeClr val="accent2"/>
          </a:effectRef>
          <a:fontRef idx="minor">
            <a:schemeClr val="lt1"/>
          </a:fontRef>
        </p:style>
        <p:txBody>
          <a:bodyPr wrap="square" tIns="0" bIns="0" anchor="ctr">
            <a:spAutoFit/>
          </a:bodyPr>
          <a:lstStyle/>
          <a:p>
            <a:pPr algn="ctr"/>
            <a:r>
              <a:rPr lang="en-US" sz="1867" b="1" dirty="0">
                <a:solidFill>
                  <a:schemeClr val="tx2"/>
                </a:solidFill>
                <a:latin typeface="Meiryo UI" panose="020B0604030504040204" pitchFamily="50" charset="-128"/>
                <a:ea typeface="Meiryo UI" panose="020B0604030504040204" pitchFamily="50" charset="-128"/>
                <a:cs typeface="Verdana"/>
              </a:rPr>
              <a:t>DD Boost</a:t>
            </a:r>
          </a:p>
        </p:txBody>
      </p:sp>
      <p:pic>
        <p:nvPicPr>
          <p:cNvPr id="108" name="Picture 10">
            <a:extLst>
              <a:ext uri="{FF2B5EF4-FFF2-40B4-BE49-F238E27FC236}">
                <a16:creationId xmlns:a16="http://schemas.microsoft.com/office/drawing/2014/main" id="{89C441FE-55F2-4139-9F21-DF96A07986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279248" y="3986406"/>
            <a:ext cx="1265144" cy="2509081"/>
          </a:xfrm>
          <a:prstGeom prst="rect">
            <a:avLst/>
          </a:prstGeom>
          <a:effectLst>
            <a:glow rad="101600">
              <a:schemeClr val="accent1">
                <a:satMod val="175000"/>
                <a:alpha val="40000"/>
              </a:schemeClr>
            </a:glow>
          </a:effectLst>
        </p:spPr>
      </p:pic>
    </p:spTree>
    <p:extLst>
      <p:ext uri="{BB962C8B-B14F-4D97-AF65-F5344CB8AC3E}">
        <p14:creationId xmlns:p14="http://schemas.microsoft.com/office/powerpoint/2010/main" val="4139621353"/>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387798"/>
          </a:xfrm>
        </p:spPr>
        <p:txBody>
          <a:bodyPr/>
          <a:lstStyle/>
          <a:p>
            <a:r>
              <a:rPr lang="ja-JP" altLang="en-US" sz="2800" dirty="0">
                <a:latin typeface="Meiryo UI" panose="020B0604030504040204" pitchFamily="50" charset="-128"/>
                <a:ea typeface="Meiryo UI" panose="020B0604030504040204" pitchFamily="50" charset="-128"/>
              </a:rPr>
              <a:t>何を分散処理するか？</a:t>
            </a:r>
            <a:endParaRPr lang="en-US" sz="4000" dirty="0">
              <a:latin typeface="Meiryo UI" panose="020B0604030504040204" pitchFamily="50" charset="-128"/>
              <a:ea typeface="Meiryo UI" panose="020B0604030504040204" pitchFamily="50" charset="-128"/>
            </a:endParaRPr>
          </a:p>
        </p:txBody>
      </p:sp>
      <p:sp>
        <p:nvSpPr>
          <p:cNvPr id="9" name="サブタイトル 2">
            <a:extLst>
              <a:ext uri="{FF2B5EF4-FFF2-40B4-BE49-F238E27FC236}">
                <a16:creationId xmlns:a16="http://schemas.microsoft.com/office/drawing/2014/main" id="{3AAEEAB6-CC9D-4451-B7F9-0A9581EE03A2}"/>
              </a:ext>
            </a:extLst>
          </p:cNvPr>
          <p:cNvSpPr txBox="1">
            <a:spLocks/>
          </p:cNvSpPr>
          <p:nvPr/>
        </p:nvSpPr>
        <p:spPr>
          <a:xfrm>
            <a:off x="467796" y="1089294"/>
            <a:ext cx="10613896" cy="41768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altLang="ja-JP" sz="2400" b="1" dirty="0">
                <a:latin typeface="Meiryo UI" panose="020B0604030504040204" pitchFamily="50" charset="-128"/>
                <a:ea typeface="Meiryo UI" panose="020B0604030504040204" pitchFamily="50" charset="-128"/>
              </a:rPr>
              <a:t>DD Boost</a:t>
            </a:r>
            <a:r>
              <a:rPr kumimoji="0" lang="ja-JP" altLang="en-US" sz="2400" b="1" dirty="0">
                <a:latin typeface="Meiryo UI" panose="020B0604030504040204" pitchFamily="50" charset="-128"/>
                <a:ea typeface="Meiryo UI" panose="020B0604030504040204" pitchFamily="50" charset="-128"/>
              </a:rPr>
              <a:t>を利用しない場合</a:t>
            </a:r>
          </a:p>
        </p:txBody>
      </p:sp>
      <p:sp>
        <p:nvSpPr>
          <p:cNvPr id="10" name="Line 49">
            <a:extLst>
              <a:ext uri="{FF2B5EF4-FFF2-40B4-BE49-F238E27FC236}">
                <a16:creationId xmlns:a16="http://schemas.microsoft.com/office/drawing/2014/main" id="{2B96A214-660A-4DFC-9D57-BE843CEE4059}"/>
              </a:ext>
            </a:extLst>
          </p:cNvPr>
          <p:cNvSpPr>
            <a:spLocks noChangeShapeType="1"/>
          </p:cNvSpPr>
          <p:nvPr/>
        </p:nvSpPr>
        <p:spPr bwMode="gray">
          <a:xfrm>
            <a:off x="10896533" y="2858621"/>
            <a:ext cx="0" cy="1381451"/>
          </a:xfrm>
          <a:prstGeom prst="line">
            <a:avLst/>
          </a:prstGeom>
          <a:noFill/>
          <a:ln w="38100">
            <a:solidFill>
              <a:srgbClr val="2C95DD"/>
            </a:solidFill>
            <a:round/>
            <a:headEnd/>
            <a:tailEnd type="triangle" w="med" len="med"/>
          </a:ln>
          <a:extLst>
            <a:ext uri="{909E8E84-426E-40dd-AFC4-6F175D3DCCD1}">
              <a14:hiddenFill xmlns="" xmlns:a14="http://schemas.microsoft.com/office/drawing/2010/main">
                <a:noFill/>
              </a14:hiddenFill>
            </a:ext>
          </a:extLst>
        </p:spPr>
        <p:txBody>
          <a:bodyPr wrap="none" lIns="0" tIns="0" rIns="0" bIns="0" anchor="ctr"/>
          <a:lstStyle/>
          <a:p>
            <a:pPr defTabSz="609585">
              <a:defRPr/>
            </a:pPr>
            <a:endParaRPr kumimoji="0" lang="en-US" sz="2667" kern="0">
              <a:solidFill>
                <a:srgbClr val="000000"/>
              </a:solidFill>
              <a:latin typeface="Meiryo UI" panose="020B0604030504040204" pitchFamily="50" charset="-128"/>
              <a:ea typeface="Meiryo UI" panose="020B0604030504040204" pitchFamily="50" charset="-128"/>
            </a:endParaRPr>
          </a:p>
        </p:txBody>
      </p:sp>
      <p:sp>
        <p:nvSpPr>
          <p:cNvPr id="11" name="Rectangle 17">
            <a:extLst>
              <a:ext uri="{FF2B5EF4-FFF2-40B4-BE49-F238E27FC236}">
                <a16:creationId xmlns:a16="http://schemas.microsoft.com/office/drawing/2014/main" id="{8F7522A0-634A-4E79-953D-1C8735B29491}"/>
              </a:ext>
            </a:extLst>
          </p:cNvPr>
          <p:cNvSpPr>
            <a:spLocks noChangeArrowheads="1"/>
          </p:cNvSpPr>
          <p:nvPr/>
        </p:nvSpPr>
        <p:spPr bwMode="gray">
          <a:xfrm>
            <a:off x="1391080" y="2227173"/>
            <a:ext cx="9793485" cy="4178159"/>
          </a:xfrm>
          <a:prstGeom prst="roundRect">
            <a:avLst>
              <a:gd name="adj" fmla="val 4819"/>
            </a:avLst>
          </a:prstGeom>
          <a:noFill/>
          <a:ln w="19050">
            <a:solidFill>
              <a:srgbClr val="717074"/>
            </a:solidFill>
            <a:prstDash val="sysDot"/>
            <a:round/>
            <a:headEnd/>
            <a:tailEnd/>
          </a:ln>
          <a:extLst>
            <a:ext uri="{909E8E84-426E-40dd-AFC4-6F175D3DCCD1}">
              <a14:hiddenFill xmlns="" xmlns:a14="http://schemas.microsoft.com/office/drawing/2010/main">
                <a:solidFill>
                  <a:srgbClr val="FFFFFF"/>
                </a:solidFill>
              </a14:hiddenFill>
            </a:ext>
          </a:extLst>
        </p:spPr>
        <p:txBody>
          <a:bodyPr tIns="0" bIns="0"/>
          <a:lstStyle/>
          <a:p>
            <a:pPr algn="ctr" defTabSz="609585">
              <a:defRPr/>
            </a:pPr>
            <a:endParaRPr kumimoji="0" lang="en-US" sz="2667" b="1" kern="0" dirty="0">
              <a:solidFill>
                <a:srgbClr val="2C95DD"/>
              </a:solidFill>
              <a:latin typeface="Meiryo UI" panose="020B0604030504040204" pitchFamily="50" charset="-128"/>
              <a:ea typeface="Meiryo UI" panose="020B0604030504040204" pitchFamily="50" charset="-128"/>
            </a:endParaRPr>
          </a:p>
        </p:txBody>
      </p:sp>
      <p:sp>
        <p:nvSpPr>
          <p:cNvPr id="12" name="Line 30">
            <a:extLst>
              <a:ext uri="{FF2B5EF4-FFF2-40B4-BE49-F238E27FC236}">
                <a16:creationId xmlns:a16="http://schemas.microsoft.com/office/drawing/2014/main" id="{94F69916-152A-4B75-AF4A-CBAF974C5EC1}"/>
              </a:ext>
            </a:extLst>
          </p:cNvPr>
          <p:cNvSpPr>
            <a:spLocks noChangeShapeType="1"/>
          </p:cNvSpPr>
          <p:nvPr/>
        </p:nvSpPr>
        <p:spPr bwMode="gray">
          <a:xfrm>
            <a:off x="2813982" y="5011481"/>
            <a:ext cx="6300017" cy="0"/>
          </a:xfrm>
          <a:prstGeom prst="line">
            <a:avLst/>
          </a:prstGeom>
          <a:noFill/>
          <a:ln w="254000">
            <a:solidFill>
              <a:srgbClr val="2C95DD"/>
            </a:solidFill>
            <a:round/>
            <a:headEnd/>
            <a:tailEnd/>
          </a:ln>
          <a:extLst>
            <a:ext uri="{909E8E84-426E-40dd-AFC4-6F175D3DCCD1}">
              <a14:hiddenFill xmlns="" xmlns:a14="http://schemas.microsoft.com/office/drawing/2010/main">
                <a:noFill/>
              </a14:hiddenFill>
            </a:ext>
          </a:extLst>
        </p:spPr>
        <p:txBody>
          <a:bodyPr wrap="none" lIns="0" tIns="0" rIns="0" bIns="0" anchor="ctr"/>
          <a:lstStyle/>
          <a:p>
            <a:pPr defTabSz="609585">
              <a:defRPr/>
            </a:pPr>
            <a:endParaRPr kumimoji="0" lang="en-US" sz="2667" kern="0">
              <a:solidFill>
                <a:srgbClr val="000000"/>
              </a:solidFill>
              <a:latin typeface="Meiryo UI" panose="020B0604030504040204" pitchFamily="50" charset="-128"/>
              <a:ea typeface="Meiryo UI" panose="020B0604030504040204" pitchFamily="50" charset="-128"/>
            </a:endParaRPr>
          </a:p>
        </p:txBody>
      </p:sp>
      <p:grpSp>
        <p:nvGrpSpPr>
          <p:cNvPr id="13" name="Group 31">
            <a:extLst>
              <a:ext uri="{FF2B5EF4-FFF2-40B4-BE49-F238E27FC236}">
                <a16:creationId xmlns:a16="http://schemas.microsoft.com/office/drawing/2014/main" id="{B6828F1E-044C-42CC-9B82-995C59FC1BDD}"/>
              </a:ext>
            </a:extLst>
          </p:cNvPr>
          <p:cNvGrpSpPr>
            <a:grpSpLocks/>
          </p:cNvGrpSpPr>
          <p:nvPr/>
        </p:nvGrpSpPr>
        <p:grpSpPr bwMode="auto">
          <a:xfrm>
            <a:off x="5327051" y="4467660"/>
            <a:ext cx="1550471" cy="1221384"/>
            <a:chOff x="1595" y="1616"/>
            <a:chExt cx="632" cy="436"/>
          </a:xfrm>
        </p:grpSpPr>
        <p:pic>
          <p:nvPicPr>
            <p:cNvPr id="14" name="Picture 32" descr="clouds_teal">
              <a:extLst>
                <a:ext uri="{FF2B5EF4-FFF2-40B4-BE49-F238E27FC236}">
                  <a16:creationId xmlns:a16="http://schemas.microsoft.com/office/drawing/2014/main" id="{B5287C6C-1FF6-488D-B680-3FA0E1B05C2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gray">
            <a:xfrm>
              <a:off x="1595" y="1616"/>
              <a:ext cx="632"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 Box 155">
              <a:extLst>
                <a:ext uri="{FF2B5EF4-FFF2-40B4-BE49-F238E27FC236}">
                  <a16:creationId xmlns:a16="http://schemas.microsoft.com/office/drawing/2014/main" id="{8179B98C-D76F-4FC4-A9C5-1602F894DDB7}"/>
                </a:ext>
              </a:extLst>
            </p:cNvPr>
            <p:cNvSpPr txBox="1">
              <a:spLocks noChangeArrowheads="1"/>
            </p:cNvSpPr>
            <p:nvPr/>
          </p:nvSpPr>
          <p:spPr bwMode="gray">
            <a:xfrm>
              <a:off x="1647" y="1782"/>
              <a:ext cx="523" cy="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000">
                  <a:solidFill>
                    <a:schemeClr val="tx1"/>
                  </a:solidFill>
                  <a:latin typeface="Arial" charset="0"/>
                  <a:ea typeface="MS PGothic" charset="0"/>
                  <a:cs typeface="MS PGothic" charset="0"/>
                </a:defRPr>
              </a:lvl1pPr>
              <a:lvl2pPr marL="742950" indent="-285750" eaLnBrk="0" hangingPunct="0">
                <a:defRPr sz="2000">
                  <a:solidFill>
                    <a:schemeClr val="tx1"/>
                  </a:solidFill>
                  <a:latin typeface="Arial" charset="0"/>
                  <a:ea typeface="MS PGothic" charset="0"/>
                  <a:cs typeface="MS PGothic" charset="0"/>
                </a:defRPr>
              </a:lvl2pPr>
              <a:lvl3pPr marL="1143000" indent="-228600" eaLnBrk="0" hangingPunct="0">
                <a:defRPr sz="2000">
                  <a:solidFill>
                    <a:schemeClr val="tx1"/>
                  </a:solidFill>
                  <a:latin typeface="Arial" charset="0"/>
                  <a:ea typeface="MS PGothic" charset="0"/>
                  <a:cs typeface="MS PGothic" charset="0"/>
                </a:defRPr>
              </a:lvl3pPr>
              <a:lvl4pPr marL="1600200" indent="-228600" eaLnBrk="0" hangingPunct="0">
                <a:defRPr sz="2000">
                  <a:solidFill>
                    <a:schemeClr val="tx1"/>
                  </a:solidFill>
                  <a:latin typeface="Arial" charset="0"/>
                  <a:ea typeface="MS PGothic" charset="0"/>
                  <a:cs typeface="MS PGothic" charset="0"/>
                </a:defRPr>
              </a:lvl4pPr>
              <a:lvl5pPr marL="2057400" indent="-228600" eaLnBrk="0" hangingPunct="0">
                <a:defRPr sz="2000">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000">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000">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000">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000">
                  <a:solidFill>
                    <a:schemeClr val="tx1"/>
                  </a:solidFill>
                  <a:latin typeface="Arial" charset="0"/>
                  <a:ea typeface="MS PGothic" charset="0"/>
                  <a:cs typeface="MS PGothic" charset="0"/>
                </a:defRPr>
              </a:lvl9pPr>
            </a:lstStyle>
            <a:p>
              <a:pPr defTabSz="609585" eaLnBrk="1" hangingPunct="1">
                <a:defRPr/>
              </a:pPr>
              <a:r>
                <a:rPr kumimoji="0" lang="en-US" sz="1867" b="1" kern="0" dirty="0">
                  <a:solidFill>
                    <a:srgbClr val="000000"/>
                  </a:solidFill>
                  <a:latin typeface="Meiryo UI" panose="020B0604030504040204" pitchFamily="50" charset="-128"/>
                  <a:ea typeface="Meiryo UI" panose="020B0604030504040204" pitchFamily="50" charset="-128"/>
                </a:rPr>
                <a:t>LAN/WAN</a:t>
              </a:r>
            </a:p>
          </p:txBody>
        </p:sp>
      </p:grpSp>
      <p:sp>
        <p:nvSpPr>
          <p:cNvPr id="16" name="Text Box 41">
            <a:extLst>
              <a:ext uri="{FF2B5EF4-FFF2-40B4-BE49-F238E27FC236}">
                <a16:creationId xmlns:a16="http://schemas.microsoft.com/office/drawing/2014/main" id="{D35F539D-442D-4D10-B432-4ABE21A7161F}"/>
              </a:ext>
            </a:extLst>
          </p:cNvPr>
          <p:cNvSpPr txBox="1">
            <a:spLocks noChangeArrowheads="1"/>
          </p:cNvSpPr>
          <p:nvPr/>
        </p:nvSpPr>
        <p:spPr bwMode="gray">
          <a:xfrm>
            <a:off x="1636970" y="5683932"/>
            <a:ext cx="2130391" cy="488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charset="0"/>
                <a:ea typeface="MS PGothic" charset="0"/>
                <a:cs typeface="MS PGothic" charset="0"/>
              </a:defRPr>
            </a:lvl1pPr>
            <a:lvl2pPr marL="742950" indent="-285750" eaLnBrk="0" hangingPunct="0">
              <a:defRPr sz="2000">
                <a:solidFill>
                  <a:schemeClr val="tx1"/>
                </a:solidFill>
                <a:latin typeface="Arial" charset="0"/>
                <a:ea typeface="MS PGothic" charset="0"/>
                <a:cs typeface="MS PGothic" charset="0"/>
              </a:defRPr>
            </a:lvl2pPr>
            <a:lvl3pPr marL="1143000" indent="-228600" eaLnBrk="0" hangingPunct="0">
              <a:defRPr sz="2000">
                <a:solidFill>
                  <a:schemeClr val="tx1"/>
                </a:solidFill>
                <a:latin typeface="Arial" charset="0"/>
                <a:ea typeface="MS PGothic" charset="0"/>
                <a:cs typeface="MS PGothic" charset="0"/>
              </a:defRPr>
            </a:lvl3pPr>
            <a:lvl4pPr marL="1600200" indent="-228600" eaLnBrk="0" hangingPunct="0">
              <a:defRPr sz="2000">
                <a:solidFill>
                  <a:schemeClr val="tx1"/>
                </a:solidFill>
                <a:latin typeface="Arial" charset="0"/>
                <a:ea typeface="MS PGothic" charset="0"/>
                <a:cs typeface="MS PGothic" charset="0"/>
              </a:defRPr>
            </a:lvl4pPr>
            <a:lvl5pPr marL="2057400" indent="-228600" eaLnBrk="0" hangingPunct="0">
              <a:defRPr sz="2000">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000">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000">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000">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000">
                <a:solidFill>
                  <a:schemeClr val="tx1"/>
                </a:solidFill>
                <a:latin typeface="Arial" charset="0"/>
                <a:ea typeface="MS PGothic" charset="0"/>
                <a:cs typeface="MS PGothic" charset="0"/>
              </a:defRPr>
            </a:lvl9pPr>
          </a:lstStyle>
          <a:p>
            <a:pPr defTabSz="609585" eaLnBrk="1" hangingPunct="1">
              <a:lnSpc>
                <a:spcPct val="85000"/>
              </a:lnSpc>
            </a:pPr>
            <a:r>
              <a:rPr lang="ja-JP" altLang="en-US" sz="1800" b="1" dirty="0">
                <a:solidFill>
                  <a:srgbClr val="000000"/>
                </a:solidFill>
                <a:latin typeface="Meiryo UI" panose="020B0604030504040204" pitchFamily="50" charset="-128"/>
                <a:ea typeface="Meiryo UI" panose="020B0604030504040204" pitchFamily="50" charset="-128"/>
                <a:cs typeface="Arial" charset="0"/>
              </a:rPr>
              <a:t>バックアップサーバ</a:t>
            </a:r>
            <a:endParaRPr lang="en-US" altLang="ja-JP" sz="1800" b="1" dirty="0">
              <a:solidFill>
                <a:srgbClr val="000000"/>
              </a:solidFill>
              <a:latin typeface="Meiryo UI" panose="020B0604030504040204" pitchFamily="50" charset="-128"/>
              <a:ea typeface="Meiryo UI" panose="020B0604030504040204" pitchFamily="50" charset="-128"/>
              <a:cs typeface="Arial" charset="0"/>
            </a:endParaRPr>
          </a:p>
          <a:p>
            <a:pPr defTabSz="609585" eaLnBrk="1" hangingPunct="1">
              <a:lnSpc>
                <a:spcPct val="85000"/>
              </a:lnSpc>
            </a:pPr>
            <a:r>
              <a:rPr lang="ja-JP" altLang="en-US" sz="1800" b="1" dirty="0">
                <a:solidFill>
                  <a:srgbClr val="000000"/>
                </a:solidFill>
                <a:latin typeface="Meiryo UI" panose="020B0604030504040204" pitchFamily="50" charset="-128"/>
                <a:ea typeface="Meiryo UI" panose="020B0604030504040204" pitchFamily="50" charset="-128"/>
                <a:cs typeface="Arial" charset="0"/>
              </a:rPr>
              <a:t>アプリケーションサーバ</a:t>
            </a:r>
            <a:endParaRPr lang="en-US" sz="1800" b="1" dirty="0">
              <a:solidFill>
                <a:srgbClr val="000000"/>
              </a:solidFill>
              <a:latin typeface="Meiryo UI" panose="020B0604030504040204" pitchFamily="50" charset="-128"/>
              <a:ea typeface="Meiryo UI" panose="020B0604030504040204" pitchFamily="50" charset="-128"/>
              <a:cs typeface="Arial" charset="0"/>
            </a:endParaRPr>
          </a:p>
        </p:txBody>
      </p:sp>
      <p:pic>
        <p:nvPicPr>
          <p:cNvPr id="17" name="Picture 41" descr="server">
            <a:extLst>
              <a:ext uri="{FF2B5EF4-FFF2-40B4-BE49-F238E27FC236}">
                <a16:creationId xmlns:a16="http://schemas.microsoft.com/office/drawing/2014/main" id="{65C32D3F-3EB6-4E40-898C-CF47119F61F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gray">
          <a:xfrm>
            <a:off x="2072924" y="4177053"/>
            <a:ext cx="956779" cy="14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8" name="Group 7">
            <a:extLst>
              <a:ext uri="{FF2B5EF4-FFF2-40B4-BE49-F238E27FC236}">
                <a16:creationId xmlns:a16="http://schemas.microsoft.com/office/drawing/2014/main" id="{D7600952-3960-4A40-9426-A31DEDA57101}"/>
              </a:ext>
            </a:extLst>
          </p:cNvPr>
          <p:cNvGrpSpPr/>
          <p:nvPr/>
        </p:nvGrpSpPr>
        <p:grpSpPr>
          <a:xfrm>
            <a:off x="8478715" y="2409495"/>
            <a:ext cx="2238728" cy="635463"/>
            <a:chOff x="5945909" y="2320483"/>
            <a:chExt cx="1448666" cy="503138"/>
          </a:xfrm>
        </p:grpSpPr>
        <p:sp>
          <p:nvSpPr>
            <p:cNvPr id="19" name="Text Box 37">
              <a:extLst>
                <a:ext uri="{FF2B5EF4-FFF2-40B4-BE49-F238E27FC236}">
                  <a16:creationId xmlns:a16="http://schemas.microsoft.com/office/drawing/2014/main" id="{8FE4BF6B-4E40-4800-8D7D-5BF0844B7286}"/>
                </a:ext>
              </a:extLst>
            </p:cNvPr>
            <p:cNvSpPr>
              <a:spLocks noChangeArrowheads="1"/>
            </p:cNvSpPr>
            <p:nvPr/>
          </p:nvSpPr>
          <p:spPr bwMode="gray">
            <a:xfrm>
              <a:off x="6242050" y="2320483"/>
              <a:ext cx="1152525" cy="503138"/>
            </a:xfrm>
            <a:prstGeom prst="roundRect">
              <a:avLst>
                <a:gd name="adj" fmla="val 50000"/>
              </a:avLst>
            </a:prstGeom>
            <a:solidFill>
              <a:srgbClr val="2C95DD"/>
            </a:solidFill>
            <a:ln>
              <a:noFill/>
            </a:ln>
            <a:extLst>
              <a:ext uri="{91240B29-F687-4f45-9708-019B960494DF}">
                <a14:hiddenLine xmlns="" xmlns:a14="http://schemas.microsoft.com/office/drawing/2010/main" w="12700">
                  <a:solidFill>
                    <a:srgbClr val="000000"/>
                  </a:solidFill>
                  <a:round/>
                  <a:headEnd/>
                  <a:tailEnd/>
                </a14:hiddenLine>
              </a:ext>
            </a:extLst>
          </p:spPr>
          <p:txBody>
            <a:bodyPr lIns="0" tIns="0" rIns="0" bIns="0" anchor="ctr"/>
            <a:lstStyle/>
            <a:p>
              <a:pPr algn="ctr" defTabSz="609585">
                <a:spcBef>
                  <a:spcPct val="50000"/>
                </a:spcBef>
                <a:defRPr/>
              </a:pPr>
              <a:r>
                <a:rPr kumimoji="0" lang="ja-JP" altLang="en-US" sz="1467" b="1" kern="0" dirty="0">
                  <a:solidFill>
                    <a:srgbClr val="FFFFFF"/>
                  </a:solidFill>
                  <a:latin typeface="Meiryo UI" panose="020B0604030504040204" pitchFamily="50" charset="-128"/>
                  <a:ea typeface="Meiryo UI" panose="020B0604030504040204" pitchFamily="50" charset="-128"/>
                </a:rPr>
                <a:t>ブロック分割と</a:t>
              </a:r>
              <a:br>
                <a:rPr kumimoji="0" lang="en-US" altLang="ja-JP" sz="1467" b="1" kern="0" dirty="0">
                  <a:solidFill>
                    <a:srgbClr val="FFFFFF"/>
                  </a:solidFill>
                  <a:latin typeface="Meiryo UI" panose="020B0604030504040204" pitchFamily="50" charset="-128"/>
                  <a:ea typeface="Meiryo UI" panose="020B0604030504040204" pitchFamily="50" charset="-128"/>
                </a:rPr>
              </a:br>
              <a:r>
                <a:rPr kumimoji="0" lang="ja-JP" altLang="en-US" sz="1467" b="1" kern="0" dirty="0">
                  <a:solidFill>
                    <a:srgbClr val="FFFFFF"/>
                  </a:solidFill>
                  <a:latin typeface="Meiryo UI" panose="020B0604030504040204" pitchFamily="50" charset="-128"/>
                  <a:ea typeface="Meiryo UI" panose="020B0604030504040204" pitchFamily="50" charset="-128"/>
                </a:rPr>
                <a:t>重複判定の</a:t>
              </a:r>
              <a:r>
                <a:rPr kumimoji="0" lang="en-US" altLang="ja-JP" sz="1467" b="1" kern="0" dirty="0">
                  <a:solidFill>
                    <a:srgbClr val="FFFFFF"/>
                  </a:solidFill>
                  <a:latin typeface="Meiryo UI" panose="020B0604030504040204" pitchFamily="50" charset="-128"/>
                  <a:ea typeface="Meiryo UI" panose="020B0604030504040204" pitchFamily="50" charset="-128"/>
                </a:rPr>
                <a:t>IP</a:t>
              </a:r>
              <a:r>
                <a:rPr kumimoji="0" lang="ja-JP" altLang="en-US" sz="1467" b="1" kern="0" dirty="0">
                  <a:solidFill>
                    <a:srgbClr val="FFFFFF"/>
                  </a:solidFill>
                  <a:latin typeface="Meiryo UI" panose="020B0604030504040204" pitchFamily="50" charset="-128"/>
                  <a:ea typeface="Meiryo UI" panose="020B0604030504040204" pitchFamily="50" charset="-128"/>
                </a:rPr>
                <a:t>生成</a:t>
              </a:r>
              <a:endParaRPr kumimoji="0" lang="en-US" sz="1467" b="1" kern="0" dirty="0">
                <a:solidFill>
                  <a:srgbClr val="FFFFFF"/>
                </a:solidFill>
                <a:latin typeface="Meiryo UI" panose="020B0604030504040204" pitchFamily="50" charset="-128"/>
                <a:ea typeface="Meiryo UI" panose="020B0604030504040204" pitchFamily="50" charset="-128"/>
              </a:endParaRPr>
            </a:p>
          </p:txBody>
        </p:sp>
        <p:sp>
          <p:nvSpPr>
            <p:cNvPr id="20" name="Text Box 37">
              <a:extLst>
                <a:ext uri="{FF2B5EF4-FFF2-40B4-BE49-F238E27FC236}">
                  <a16:creationId xmlns:a16="http://schemas.microsoft.com/office/drawing/2014/main" id="{2B5AE077-A712-49AB-ACE5-62AE8452905D}"/>
                </a:ext>
              </a:extLst>
            </p:cNvPr>
            <p:cNvSpPr>
              <a:spLocks noChangeArrowheads="1"/>
            </p:cNvSpPr>
            <p:nvPr/>
          </p:nvSpPr>
          <p:spPr bwMode="gray">
            <a:xfrm>
              <a:off x="5945909" y="2457751"/>
              <a:ext cx="265543" cy="228600"/>
            </a:xfrm>
            <a:prstGeom prst="roundRect">
              <a:avLst>
                <a:gd name="adj" fmla="val 50000"/>
              </a:avLst>
            </a:prstGeom>
            <a:solidFill>
              <a:srgbClr val="FFFFFF"/>
            </a:solidFill>
            <a:ln w="25400" cap="flat" cmpd="sng" algn="ctr">
              <a:solidFill>
                <a:srgbClr val="2C95DD"/>
              </a:solidFill>
              <a:prstDash val="solid"/>
            </a:ln>
            <a:effectLst/>
          </p:spPr>
          <p:txBody>
            <a:bodyPr lIns="0" tIns="0" rIns="0" bIns="0" anchor="ctr"/>
            <a:lstStyle/>
            <a:p>
              <a:pPr algn="ctr" defTabSz="609585">
                <a:spcBef>
                  <a:spcPct val="50000"/>
                </a:spcBef>
                <a:defRPr/>
              </a:pPr>
              <a:r>
                <a:rPr kumimoji="0" lang="en-US" sz="1867" b="1" kern="0" dirty="0">
                  <a:solidFill>
                    <a:srgbClr val="4D4D4D"/>
                  </a:solidFill>
                  <a:latin typeface="Meiryo UI" panose="020B0604030504040204" pitchFamily="50" charset="-128"/>
                  <a:ea typeface="Meiryo UI" panose="020B0604030504040204" pitchFamily="50" charset="-128"/>
                </a:rPr>
                <a:t>1</a:t>
              </a:r>
            </a:p>
          </p:txBody>
        </p:sp>
      </p:grpSp>
      <p:grpSp>
        <p:nvGrpSpPr>
          <p:cNvPr id="21" name="Group 6">
            <a:extLst>
              <a:ext uri="{FF2B5EF4-FFF2-40B4-BE49-F238E27FC236}">
                <a16:creationId xmlns:a16="http://schemas.microsoft.com/office/drawing/2014/main" id="{1AC02DEE-70E2-4D76-970D-80B6D23FE6EC}"/>
              </a:ext>
            </a:extLst>
          </p:cNvPr>
          <p:cNvGrpSpPr/>
          <p:nvPr/>
        </p:nvGrpSpPr>
        <p:grpSpPr>
          <a:xfrm>
            <a:off x="8478715" y="3140969"/>
            <a:ext cx="2238728" cy="288721"/>
            <a:chOff x="5945909" y="2883946"/>
            <a:chExt cx="1448666" cy="228600"/>
          </a:xfrm>
        </p:grpSpPr>
        <p:sp>
          <p:nvSpPr>
            <p:cNvPr id="22" name="Text Box 38">
              <a:extLst>
                <a:ext uri="{FF2B5EF4-FFF2-40B4-BE49-F238E27FC236}">
                  <a16:creationId xmlns:a16="http://schemas.microsoft.com/office/drawing/2014/main" id="{66E29AA9-C11C-49D4-ADC3-C0293C864EA8}"/>
                </a:ext>
              </a:extLst>
            </p:cNvPr>
            <p:cNvSpPr>
              <a:spLocks noChangeArrowheads="1"/>
            </p:cNvSpPr>
            <p:nvPr/>
          </p:nvSpPr>
          <p:spPr bwMode="gray">
            <a:xfrm>
              <a:off x="6242050" y="2883946"/>
              <a:ext cx="1152525" cy="228600"/>
            </a:xfrm>
            <a:prstGeom prst="roundRect">
              <a:avLst>
                <a:gd name="adj" fmla="val 50000"/>
              </a:avLst>
            </a:prstGeom>
            <a:solidFill>
              <a:srgbClr val="CE3131">
                <a:lumMod val="75000"/>
              </a:srgbClr>
            </a:solidFill>
            <a:ln>
              <a:noFill/>
            </a:ln>
            <a:extLst>
              <a:ext uri="{91240B29-F687-4f45-9708-019B960494DF}">
                <a14:hiddenLine xmlns="" xmlns:a14="http://schemas.microsoft.com/office/drawing/2010/main" w="12700">
                  <a:solidFill>
                    <a:srgbClr val="000000"/>
                  </a:solidFill>
                  <a:round/>
                  <a:headEnd/>
                  <a:tailEnd/>
                </a14:hiddenLine>
              </a:ext>
            </a:extLst>
          </p:spPr>
          <p:txBody>
            <a:bodyPr lIns="0" tIns="0" rIns="0" bIns="0" anchor="ctr"/>
            <a:lstStyle/>
            <a:p>
              <a:pPr algn="ctr" defTabSz="609585">
                <a:spcBef>
                  <a:spcPct val="50000"/>
                </a:spcBef>
                <a:defRPr/>
              </a:pPr>
              <a:r>
                <a:rPr kumimoji="0" lang="ja-JP" altLang="en-US" sz="1467" b="1" kern="0" dirty="0">
                  <a:solidFill>
                    <a:srgbClr val="FFFFFF"/>
                  </a:solidFill>
                  <a:latin typeface="Meiryo UI" panose="020B0604030504040204" pitchFamily="50" charset="-128"/>
                  <a:ea typeface="Meiryo UI" panose="020B0604030504040204" pitchFamily="50" charset="-128"/>
                </a:rPr>
                <a:t>重複判定</a:t>
              </a:r>
              <a:endParaRPr kumimoji="0" lang="en-US" sz="1467" b="1" kern="0" dirty="0">
                <a:solidFill>
                  <a:srgbClr val="FFFFFF"/>
                </a:solidFill>
                <a:latin typeface="Meiryo UI" panose="020B0604030504040204" pitchFamily="50" charset="-128"/>
                <a:ea typeface="Meiryo UI" panose="020B0604030504040204" pitchFamily="50" charset="-128"/>
              </a:endParaRPr>
            </a:p>
          </p:txBody>
        </p:sp>
        <p:sp>
          <p:nvSpPr>
            <p:cNvPr id="23" name="Text Box 38">
              <a:extLst>
                <a:ext uri="{FF2B5EF4-FFF2-40B4-BE49-F238E27FC236}">
                  <a16:creationId xmlns:a16="http://schemas.microsoft.com/office/drawing/2014/main" id="{5251D4ED-7334-4D20-AB86-2B465A8AB5BA}"/>
                </a:ext>
              </a:extLst>
            </p:cNvPr>
            <p:cNvSpPr>
              <a:spLocks noChangeArrowheads="1"/>
            </p:cNvSpPr>
            <p:nvPr/>
          </p:nvSpPr>
          <p:spPr bwMode="gray">
            <a:xfrm>
              <a:off x="5945909" y="2883946"/>
              <a:ext cx="265543" cy="228600"/>
            </a:xfrm>
            <a:prstGeom prst="roundRect">
              <a:avLst>
                <a:gd name="adj" fmla="val 50000"/>
              </a:avLst>
            </a:prstGeom>
            <a:solidFill>
              <a:srgbClr val="FFFFFF"/>
            </a:solidFill>
            <a:ln w="25400" cap="flat" cmpd="sng" algn="ctr">
              <a:solidFill>
                <a:srgbClr val="2C95DD"/>
              </a:solidFill>
              <a:prstDash val="solid"/>
            </a:ln>
            <a:effectLst/>
          </p:spPr>
          <p:txBody>
            <a:bodyPr lIns="0" tIns="0" rIns="0" bIns="0" anchor="ctr"/>
            <a:lstStyle/>
            <a:p>
              <a:pPr algn="ctr" defTabSz="609585">
                <a:spcBef>
                  <a:spcPct val="50000"/>
                </a:spcBef>
                <a:defRPr/>
              </a:pPr>
              <a:r>
                <a:rPr kumimoji="0" lang="en-US" sz="1867" b="1" kern="0" dirty="0">
                  <a:solidFill>
                    <a:srgbClr val="4D4D4D"/>
                  </a:solidFill>
                  <a:latin typeface="Meiryo UI" panose="020B0604030504040204" pitchFamily="50" charset="-128"/>
                  <a:ea typeface="Meiryo UI" panose="020B0604030504040204" pitchFamily="50" charset="-128"/>
                </a:rPr>
                <a:t>2</a:t>
              </a:r>
            </a:p>
          </p:txBody>
        </p:sp>
      </p:grpSp>
      <p:grpSp>
        <p:nvGrpSpPr>
          <p:cNvPr id="24" name="Group 5">
            <a:extLst>
              <a:ext uri="{FF2B5EF4-FFF2-40B4-BE49-F238E27FC236}">
                <a16:creationId xmlns:a16="http://schemas.microsoft.com/office/drawing/2014/main" id="{96551966-14BE-44C5-AF6F-9288D15DB90D}"/>
              </a:ext>
            </a:extLst>
          </p:cNvPr>
          <p:cNvGrpSpPr/>
          <p:nvPr/>
        </p:nvGrpSpPr>
        <p:grpSpPr>
          <a:xfrm>
            <a:off x="8478715" y="3525012"/>
            <a:ext cx="2238728" cy="288721"/>
            <a:chOff x="5945909" y="3171283"/>
            <a:chExt cx="1448666" cy="228600"/>
          </a:xfrm>
        </p:grpSpPr>
        <p:sp>
          <p:nvSpPr>
            <p:cNvPr id="25" name="Text Box 39">
              <a:extLst>
                <a:ext uri="{FF2B5EF4-FFF2-40B4-BE49-F238E27FC236}">
                  <a16:creationId xmlns:a16="http://schemas.microsoft.com/office/drawing/2014/main" id="{7E347F38-3AF5-4A7D-B482-D79FEE9E0D78}"/>
                </a:ext>
              </a:extLst>
            </p:cNvPr>
            <p:cNvSpPr>
              <a:spLocks noChangeArrowheads="1"/>
            </p:cNvSpPr>
            <p:nvPr/>
          </p:nvSpPr>
          <p:spPr bwMode="gray">
            <a:xfrm>
              <a:off x="6242050" y="3171283"/>
              <a:ext cx="1152525" cy="228600"/>
            </a:xfrm>
            <a:prstGeom prst="roundRect">
              <a:avLst>
                <a:gd name="adj" fmla="val 50000"/>
              </a:avLst>
            </a:prstGeom>
            <a:solidFill>
              <a:srgbClr val="2C95DD"/>
            </a:solidFill>
            <a:ln>
              <a:noFill/>
            </a:ln>
            <a:extLst>
              <a:ext uri="{91240B29-F687-4f45-9708-019B960494DF}">
                <a14:hiddenLine xmlns="" xmlns:a14="http://schemas.microsoft.com/office/drawing/2010/main" w="12700">
                  <a:solidFill>
                    <a:srgbClr val="000000"/>
                  </a:solidFill>
                  <a:round/>
                  <a:headEnd/>
                  <a:tailEnd/>
                </a14:hiddenLine>
              </a:ext>
            </a:extLst>
          </p:spPr>
          <p:txBody>
            <a:bodyPr lIns="0" tIns="0" rIns="0" bIns="0" anchor="ctr"/>
            <a:lstStyle/>
            <a:p>
              <a:pPr algn="ctr" defTabSz="609585">
                <a:spcBef>
                  <a:spcPct val="50000"/>
                </a:spcBef>
                <a:defRPr/>
              </a:pPr>
              <a:r>
                <a:rPr kumimoji="0" lang="ja-JP" altLang="en-US" sz="1333" b="1" kern="0" dirty="0">
                  <a:solidFill>
                    <a:srgbClr val="FFFFFF"/>
                  </a:solidFill>
                  <a:latin typeface="Meiryo UI" panose="020B0604030504040204" pitchFamily="50" charset="-128"/>
                  <a:ea typeface="Meiryo UI" panose="020B0604030504040204" pitchFamily="50" charset="-128"/>
                </a:rPr>
                <a:t>ユニークデータの圧縮</a:t>
              </a:r>
              <a:endParaRPr kumimoji="0" lang="en-US" sz="1333" b="1" kern="0" dirty="0">
                <a:solidFill>
                  <a:srgbClr val="FFFFFF"/>
                </a:solidFill>
                <a:latin typeface="Meiryo UI" panose="020B0604030504040204" pitchFamily="50" charset="-128"/>
                <a:ea typeface="Meiryo UI" panose="020B0604030504040204" pitchFamily="50" charset="-128"/>
              </a:endParaRPr>
            </a:p>
          </p:txBody>
        </p:sp>
        <p:sp>
          <p:nvSpPr>
            <p:cNvPr id="26" name="Text Box 39">
              <a:extLst>
                <a:ext uri="{FF2B5EF4-FFF2-40B4-BE49-F238E27FC236}">
                  <a16:creationId xmlns:a16="http://schemas.microsoft.com/office/drawing/2014/main" id="{6D7699C8-355A-4A69-8603-70318282215C}"/>
                </a:ext>
              </a:extLst>
            </p:cNvPr>
            <p:cNvSpPr>
              <a:spLocks noChangeArrowheads="1"/>
            </p:cNvSpPr>
            <p:nvPr/>
          </p:nvSpPr>
          <p:spPr bwMode="gray">
            <a:xfrm>
              <a:off x="5945909" y="3171283"/>
              <a:ext cx="265543" cy="228600"/>
            </a:xfrm>
            <a:prstGeom prst="roundRect">
              <a:avLst>
                <a:gd name="adj" fmla="val 50000"/>
              </a:avLst>
            </a:prstGeom>
            <a:solidFill>
              <a:srgbClr val="FFFFFF"/>
            </a:solidFill>
            <a:ln w="25400" cap="flat" cmpd="sng" algn="ctr">
              <a:solidFill>
                <a:srgbClr val="2C95DD"/>
              </a:solidFill>
              <a:prstDash val="solid"/>
            </a:ln>
            <a:effectLst/>
          </p:spPr>
          <p:txBody>
            <a:bodyPr lIns="0" tIns="0" rIns="0" bIns="0" anchor="ctr"/>
            <a:lstStyle/>
            <a:p>
              <a:pPr algn="ctr" defTabSz="609585">
                <a:spcBef>
                  <a:spcPct val="50000"/>
                </a:spcBef>
                <a:defRPr/>
              </a:pPr>
              <a:r>
                <a:rPr kumimoji="0" lang="en-US" sz="1867" b="1" kern="0" dirty="0">
                  <a:solidFill>
                    <a:srgbClr val="4D4D4D"/>
                  </a:solidFill>
                  <a:latin typeface="Meiryo UI" panose="020B0604030504040204" pitchFamily="50" charset="-128"/>
                  <a:ea typeface="Meiryo UI" panose="020B0604030504040204" pitchFamily="50" charset="-128"/>
                </a:rPr>
                <a:t>3</a:t>
              </a:r>
            </a:p>
          </p:txBody>
        </p:sp>
      </p:grpSp>
      <p:grpSp>
        <p:nvGrpSpPr>
          <p:cNvPr id="27" name="Group 4">
            <a:extLst>
              <a:ext uri="{FF2B5EF4-FFF2-40B4-BE49-F238E27FC236}">
                <a16:creationId xmlns:a16="http://schemas.microsoft.com/office/drawing/2014/main" id="{529FD5DA-EA09-4D8F-829D-07B8AC421AAC}"/>
              </a:ext>
            </a:extLst>
          </p:cNvPr>
          <p:cNvGrpSpPr/>
          <p:nvPr/>
        </p:nvGrpSpPr>
        <p:grpSpPr>
          <a:xfrm>
            <a:off x="8478715" y="3954676"/>
            <a:ext cx="2238728" cy="288721"/>
            <a:chOff x="5945909" y="3460208"/>
            <a:chExt cx="1448666" cy="228600"/>
          </a:xfrm>
        </p:grpSpPr>
        <p:sp>
          <p:nvSpPr>
            <p:cNvPr id="28" name="Text Box 40">
              <a:extLst>
                <a:ext uri="{FF2B5EF4-FFF2-40B4-BE49-F238E27FC236}">
                  <a16:creationId xmlns:a16="http://schemas.microsoft.com/office/drawing/2014/main" id="{7C41147D-7A56-486B-903C-AA24A5C7D43A}"/>
                </a:ext>
              </a:extLst>
            </p:cNvPr>
            <p:cNvSpPr>
              <a:spLocks noChangeArrowheads="1"/>
            </p:cNvSpPr>
            <p:nvPr/>
          </p:nvSpPr>
          <p:spPr bwMode="gray">
            <a:xfrm>
              <a:off x="6242050" y="3460208"/>
              <a:ext cx="1152525" cy="228600"/>
            </a:xfrm>
            <a:prstGeom prst="roundRect">
              <a:avLst>
                <a:gd name="adj" fmla="val 50000"/>
              </a:avLst>
            </a:prstGeom>
            <a:solidFill>
              <a:srgbClr val="2C95DD"/>
            </a:solidFill>
            <a:ln>
              <a:noFill/>
            </a:ln>
            <a:extLst>
              <a:ext uri="{91240B29-F687-4f45-9708-019B960494DF}">
                <a14:hiddenLine xmlns="" xmlns:a14="http://schemas.microsoft.com/office/drawing/2010/main" w="12700">
                  <a:solidFill>
                    <a:srgbClr val="000000"/>
                  </a:solidFill>
                  <a:round/>
                  <a:headEnd/>
                  <a:tailEnd/>
                </a14:hiddenLine>
              </a:ext>
            </a:extLst>
          </p:spPr>
          <p:txBody>
            <a:bodyPr lIns="0" tIns="0" rIns="0" bIns="0" anchor="ctr"/>
            <a:lstStyle/>
            <a:p>
              <a:pPr algn="ctr" defTabSz="609585">
                <a:spcBef>
                  <a:spcPct val="50000"/>
                </a:spcBef>
                <a:defRPr/>
              </a:pPr>
              <a:r>
                <a:rPr kumimoji="0" lang="ja-JP" altLang="en-US" sz="1467" b="1" kern="0" dirty="0">
                  <a:solidFill>
                    <a:srgbClr val="FFFFFF"/>
                  </a:solidFill>
                  <a:latin typeface="Meiryo UI" panose="020B0604030504040204" pitchFamily="50" charset="-128"/>
                  <a:ea typeface="Meiryo UI" panose="020B0604030504040204" pitchFamily="50" charset="-128"/>
                </a:rPr>
                <a:t>ディスクに保存</a:t>
              </a:r>
              <a:endParaRPr kumimoji="0" lang="en-US" sz="1467" b="1" kern="0" dirty="0">
                <a:solidFill>
                  <a:srgbClr val="FFFFFF"/>
                </a:solidFill>
                <a:latin typeface="Meiryo UI" panose="020B0604030504040204" pitchFamily="50" charset="-128"/>
                <a:ea typeface="Meiryo UI" panose="020B0604030504040204" pitchFamily="50" charset="-128"/>
              </a:endParaRPr>
            </a:p>
          </p:txBody>
        </p:sp>
        <p:sp>
          <p:nvSpPr>
            <p:cNvPr id="29" name="Text Box 40">
              <a:extLst>
                <a:ext uri="{FF2B5EF4-FFF2-40B4-BE49-F238E27FC236}">
                  <a16:creationId xmlns:a16="http://schemas.microsoft.com/office/drawing/2014/main" id="{2719E115-6C96-4D29-B599-90BA41343747}"/>
                </a:ext>
              </a:extLst>
            </p:cNvPr>
            <p:cNvSpPr>
              <a:spLocks noChangeArrowheads="1"/>
            </p:cNvSpPr>
            <p:nvPr/>
          </p:nvSpPr>
          <p:spPr bwMode="gray">
            <a:xfrm>
              <a:off x="5945909" y="3460208"/>
              <a:ext cx="265543" cy="228600"/>
            </a:xfrm>
            <a:prstGeom prst="roundRect">
              <a:avLst>
                <a:gd name="adj" fmla="val 50000"/>
              </a:avLst>
            </a:prstGeom>
            <a:solidFill>
              <a:srgbClr val="FFFFFF"/>
            </a:solidFill>
            <a:ln w="25400" cap="flat" cmpd="sng" algn="ctr">
              <a:solidFill>
                <a:srgbClr val="2C95DD"/>
              </a:solidFill>
              <a:prstDash val="solid"/>
            </a:ln>
            <a:effectLst/>
          </p:spPr>
          <p:txBody>
            <a:bodyPr lIns="0" tIns="0" rIns="0" bIns="0" anchor="ctr"/>
            <a:lstStyle/>
            <a:p>
              <a:pPr algn="ctr" defTabSz="609585">
                <a:spcBef>
                  <a:spcPct val="50000"/>
                </a:spcBef>
                <a:defRPr/>
              </a:pPr>
              <a:r>
                <a:rPr kumimoji="0" lang="en-US" sz="1867" b="1" kern="0" dirty="0">
                  <a:solidFill>
                    <a:srgbClr val="4D4D4D"/>
                  </a:solidFill>
                  <a:latin typeface="Meiryo UI" panose="020B0604030504040204" pitchFamily="50" charset="-128"/>
                  <a:ea typeface="Meiryo UI" panose="020B0604030504040204" pitchFamily="50" charset="-128"/>
                </a:rPr>
                <a:t>4</a:t>
              </a:r>
            </a:p>
          </p:txBody>
        </p:sp>
      </p:grpSp>
      <p:sp>
        <p:nvSpPr>
          <p:cNvPr id="30" name="Text Box 41">
            <a:extLst>
              <a:ext uri="{FF2B5EF4-FFF2-40B4-BE49-F238E27FC236}">
                <a16:creationId xmlns:a16="http://schemas.microsoft.com/office/drawing/2014/main" id="{CFB55E05-3F56-4C85-BD14-B21597949771}"/>
              </a:ext>
            </a:extLst>
          </p:cNvPr>
          <p:cNvSpPr txBox="1">
            <a:spLocks noChangeArrowheads="1"/>
          </p:cNvSpPr>
          <p:nvPr/>
        </p:nvSpPr>
        <p:spPr bwMode="gray">
          <a:xfrm>
            <a:off x="8592277" y="5925278"/>
            <a:ext cx="2304256" cy="244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000">
                <a:solidFill>
                  <a:schemeClr val="tx1"/>
                </a:solidFill>
                <a:latin typeface="Arial" charset="0"/>
                <a:ea typeface="MS PGothic" charset="0"/>
                <a:cs typeface="MS PGothic" charset="0"/>
              </a:defRPr>
            </a:lvl1pPr>
            <a:lvl2pPr marL="742950" indent="-285750" eaLnBrk="0" hangingPunct="0">
              <a:defRPr sz="2000">
                <a:solidFill>
                  <a:schemeClr val="tx1"/>
                </a:solidFill>
                <a:latin typeface="Arial" charset="0"/>
                <a:ea typeface="MS PGothic" charset="0"/>
                <a:cs typeface="MS PGothic" charset="0"/>
              </a:defRPr>
            </a:lvl2pPr>
            <a:lvl3pPr marL="1143000" indent="-228600" eaLnBrk="0" hangingPunct="0">
              <a:defRPr sz="2000">
                <a:solidFill>
                  <a:schemeClr val="tx1"/>
                </a:solidFill>
                <a:latin typeface="Arial" charset="0"/>
                <a:ea typeface="MS PGothic" charset="0"/>
                <a:cs typeface="MS PGothic" charset="0"/>
              </a:defRPr>
            </a:lvl3pPr>
            <a:lvl4pPr marL="1600200" indent="-228600" eaLnBrk="0" hangingPunct="0">
              <a:defRPr sz="2000">
                <a:solidFill>
                  <a:schemeClr val="tx1"/>
                </a:solidFill>
                <a:latin typeface="Arial" charset="0"/>
                <a:ea typeface="MS PGothic" charset="0"/>
                <a:cs typeface="MS PGothic" charset="0"/>
              </a:defRPr>
            </a:lvl4pPr>
            <a:lvl5pPr marL="2057400" indent="-228600" eaLnBrk="0" hangingPunct="0">
              <a:defRPr sz="2000">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000">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000">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000">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000">
                <a:solidFill>
                  <a:schemeClr val="tx1"/>
                </a:solidFill>
                <a:latin typeface="Arial" charset="0"/>
                <a:ea typeface="MS PGothic" charset="0"/>
                <a:cs typeface="MS PGothic" charset="0"/>
              </a:defRPr>
            </a:lvl9pPr>
          </a:lstStyle>
          <a:p>
            <a:pPr algn="ctr" defTabSz="609585" eaLnBrk="1" hangingPunct="1">
              <a:lnSpc>
                <a:spcPct val="85000"/>
              </a:lnSpc>
            </a:pPr>
            <a:r>
              <a:rPr lang="en-US" altLang="ja-JP" sz="1800" b="1" dirty="0">
                <a:solidFill>
                  <a:srgbClr val="000000"/>
                </a:solidFill>
                <a:latin typeface="Meiryo UI" panose="020B0604030504040204" pitchFamily="50" charset="-128"/>
                <a:ea typeface="Meiryo UI" panose="020B0604030504040204" pitchFamily="50" charset="-128"/>
                <a:cs typeface="Arial" charset="0"/>
              </a:rPr>
              <a:t>DD</a:t>
            </a:r>
            <a:r>
              <a:rPr lang="ja-JP" altLang="en-US" sz="1800" b="1" dirty="0">
                <a:solidFill>
                  <a:srgbClr val="000000"/>
                </a:solidFill>
                <a:latin typeface="Meiryo UI" panose="020B0604030504040204" pitchFamily="50" charset="-128"/>
                <a:ea typeface="Meiryo UI" panose="020B0604030504040204" pitchFamily="50" charset="-128"/>
                <a:cs typeface="Arial" charset="0"/>
              </a:rPr>
              <a:t>システム</a:t>
            </a:r>
            <a:endParaRPr lang="en-US" sz="1800" b="1" dirty="0">
              <a:solidFill>
                <a:srgbClr val="000000"/>
              </a:solidFill>
              <a:latin typeface="Meiryo UI" panose="020B0604030504040204" pitchFamily="50" charset="-128"/>
              <a:ea typeface="Meiryo UI" panose="020B0604030504040204" pitchFamily="50" charset="-128"/>
              <a:cs typeface="Arial" charset="0"/>
            </a:endParaRPr>
          </a:p>
        </p:txBody>
      </p:sp>
      <p:sp>
        <p:nvSpPr>
          <p:cNvPr id="31" name="テキスト ボックス 30">
            <a:extLst>
              <a:ext uri="{FF2B5EF4-FFF2-40B4-BE49-F238E27FC236}">
                <a16:creationId xmlns:a16="http://schemas.microsoft.com/office/drawing/2014/main" id="{0F462447-4CEC-4A90-BD0C-6BEECA8D48D0}"/>
              </a:ext>
            </a:extLst>
          </p:cNvPr>
          <p:cNvSpPr txBox="1"/>
          <p:nvPr/>
        </p:nvSpPr>
        <p:spPr>
          <a:xfrm>
            <a:off x="143339" y="1604797"/>
            <a:ext cx="11905323" cy="379656"/>
          </a:xfrm>
          <a:prstGeom prst="rect">
            <a:avLst/>
          </a:prstGeom>
          <a:noFill/>
        </p:spPr>
        <p:txBody>
          <a:bodyPr wrap="square" rtlCol="0">
            <a:spAutoFit/>
          </a:bodyPr>
          <a:lstStyle/>
          <a:p>
            <a:pPr algn="ctr" defTabSz="609585"/>
            <a:r>
              <a:rPr lang="ja-JP" altLang="en-US" dirty="0">
                <a:solidFill>
                  <a:srgbClr val="000000"/>
                </a:solidFill>
                <a:latin typeface="Meiryo UI" panose="020B0604030504040204" pitchFamily="50" charset="-128"/>
                <a:ea typeface="Meiryo UI" panose="020B0604030504040204" pitchFamily="50" charset="-128"/>
              </a:rPr>
              <a:t>重複排除に関わる全ての処理を</a:t>
            </a:r>
            <a:r>
              <a:rPr lang="en-US" altLang="ja-JP" dirty="0">
                <a:solidFill>
                  <a:srgbClr val="000000"/>
                </a:solidFill>
                <a:latin typeface="Meiryo UI" panose="020B0604030504040204" pitchFamily="50" charset="-128"/>
                <a:ea typeface="Meiryo UI" panose="020B0604030504040204" pitchFamily="50" charset="-128"/>
              </a:rPr>
              <a:t>DD</a:t>
            </a:r>
            <a:r>
              <a:rPr lang="ja-JP" altLang="en-US" dirty="0">
                <a:solidFill>
                  <a:srgbClr val="000000"/>
                </a:solidFill>
                <a:latin typeface="Meiryo UI" panose="020B0604030504040204" pitchFamily="50" charset="-128"/>
                <a:ea typeface="Meiryo UI" panose="020B0604030504040204" pitchFamily="50" charset="-128"/>
              </a:rPr>
              <a:t>システムで処理</a:t>
            </a:r>
            <a:endParaRPr lang="en-US" dirty="0" err="1">
              <a:solidFill>
                <a:srgbClr val="000000"/>
              </a:solidFill>
              <a:latin typeface="Meiryo UI" panose="020B0604030504040204" pitchFamily="50" charset="-128"/>
              <a:ea typeface="Meiryo UI" panose="020B0604030504040204" pitchFamily="50" charset="-128"/>
            </a:endParaRPr>
          </a:p>
        </p:txBody>
      </p:sp>
      <p:pic>
        <p:nvPicPr>
          <p:cNvPr id="35" name="Picture 63">
            <a:extLst>
              <a:ext uri="{FF2B5EF4-FFF2-40B4-BE49-F238E27FC236}">
                <a16:creationId xmlns:a16="http://schemas.microsoft.com/office/drawing/2014/main" id="{20537B74-DE4E-465D-8A50-3CA2B45160F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27265" y="4325028"/>
            <a:ext cx="2917630" cy="1316205"/>
          </a:xfrm>
          <a:prstGeom prst="rect">
            <a:avLst/>
          </a:prstGeom>
        </p:spPr>
      </p:pic>
    </p:spTree>
    <p:extLst>
      <p:ext uri="{BB962C8B-B14F-4D97-AF65-F5344CB8AC3E}">
        <p14:creationId xmlns:p14="http://schemas.microsoft.com/office/powerpoint/2010/main" val="247982760"/>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387798"/>
          </a:xfrm>
        </p:spPr>
        <p:txBody>
          <a:bodyPr/>
          <a:lstStyle/>
          <a:p>
            <a:r>
              <a:rPr lang="ja-JP" altLang="en-US" sz="2800" dirty="0">
                <a:latin typeface="Meiryo UI" panose="020B0604030504040204" pitchFamily="50" charset="-128"/>
                <a:ea typeface="Meiryo UI" panose="020B0604030504040204" pitchFamily="50" charset="-128"/>
              </a:rPr>
              <a:t>何を分散処理するか？</a:t>
            </a:r>
            <a:endParaRPr lang="en-US" sz="4000" dirty="0">
              <a:latin typeface="Meiryo UI" panose="020B0604030504040204" pitchFamily="50" charset="-128"/>
              <a:ea typeface="Meiryo UI" panose="020B0604030504040204" pitchFamily="50" charset="-128"/>
            </a:endParaRPr>
          </a:p>
        </p:txBody>
      </p:sp>
      <p:sp>
        <p:nvSpPr>
          <p:cNvPr id="3" name="Line 49">
            <a:extLst>
              <a:ext uri="{FF2B5EF4-FFF2-40B4-BE49-F238E27FC236}">
                <a16:creationId xmlns:a16="http://schemas.microsoft.com/office/drawing/2014/main" id="{D122B701-0DEF-463C-98E6-C20730E33121}"/>
              </a:ext>
            </a:extLst>
          </p:cNvPr>
          <p:cNvSpPr>
            <a:spLocks noChangeShapeType="1"/>
          </p:cNvSpPr>
          <p:nvPr/>
        </p:nvSpPr>
        <p:spPr bwMode="gray">
          <a:xfrm>
            <a:off x="10896533" y="2858621"/>
            <a:ext cx="0" cy="1381451"/>
          </a:xfrm>
          <a:prstGeom prst="line">
            <a:avLst/>
          </a:prstGeom>
          <a:noFill/>
          <a:ln w="38100">
            <a:solidFill>
              <a:srgbClr val="2C95DD"/>
            </a:solidFill>
            <a:round/>
            <a:headEnd/>
            <a:tailEnd type="triangle" w="med" len="med"/>
          </a:ln>
          <a:extLst>
            <a:ext uri="{909E8E84-426E-40dd-AFC4-6F175D3DCCD1}">
              <a14:hiddenFill xmlns="" xmlns:a14="http://schemas.microsoft.com/office/drawing/2010/main">
                <a:noFill/>
              </a14:hiddenFill>
            </a:ext>
          </a:extLst>
        </p:spPr>
        <p:txBody>
          <a:bodyPr wrap="none" lIns="0" tIns="0" rIns="0" bIns="0" anchor="ctr"/>
          <a:lstStyle/>
          <a:p>
            <a:pPr defTabSz="609585">
              <a:defRPr/>
            </a:pPr>
            <a:endParaRPr kumimoji="0" lang="en-US" sz="2667" kern="0">
              <a:solidFill>
                <a:srgbClr val="000000"/>
              </a:solidFill>
              <a:latin typeface="Meiryo UI" panose="020B0604030504040204" pitchFamily="50" charset="-128"/>
              <a:ea typeface="Meiryo UI" panose="020B0604030504040204" pitchFamily="50" charset="-128"/>
            </a:endParaRPr>
          </a:p>
        </p:txBody>
      </p:sp>
      <p:sp>
        <p:nvSpPr>
          <p:cNvPr id="4" name="Rectangle 17">
            <a:extLst>
              <a:ext uri="{FF2B5EF4-FFF2-40B4-BE49-F238E27FC236}">
                <a16:creationId xmlns:a16="http://schemas.microsoft.com/office/drawing/2014/main" id="{C9961CCB-2709-4D68-811D-E0BFC9F60883}"/>
              </a:ext>
            </a:extLst>
          </p:cNvPr>
          <p:cNvSpPr>
            <a:spLocks noChangeArrowheads="1"/>
          </p:cNvSpPr>
          <p:nvPr/>
        </p:nvSpPr>
        <p:spPr bwMode="gray">
          <a:xfrm>
            <a:off x="1391080" y="2227173"/>
            <a:ext cx="9793485" cy="4178159"/>
          </a:xfrm>
          <a:prstGeom prst="roundRect">
            <a:avLst>
              <a:gd name="adj" fmla="val 4819"/>
            </a:avLst>
          </a:prstGeom>
          <a:noFill/>
          <a:ln w="19050">
            <a:solidFill>
              <a:srgbClr val="717074"/>
            </a:solidFill>
            <a:prstDash val="sysDot"/>
            <a:round/>
            <a:headEnd/>
            <a:tailEnd/>
          </a:ln>
          <a:extLst>
            <a:ext uri="{909E8E84-426E-40dd-AFC4-6F175D3DCCD1}">
              <a14:hiddenFill xmlns="" xmlns:a14="http://schemas.microsoft.com/office/drawing/2010/main">
                <a:solidFill>
                  <a:srgbClr val="FFFFFF"/>
                </a:solidFill>
              </a14:hiddenFill>
            </a:ext>
          </a:extLst>
        </p:spPr>
        <p:txBody>
          <a:bodyPr tIns="0" bIns="0"/>
          <a:lstStyle/>
          <a:p>
            <a:pPr algn="ctr" defTabSz="609585">
              <a:defRPr/>
            </a:pPr>
            <a:endParaRPr kumimoji="0" lang="en-US" sz="2667" b="1" kern="0" dirty="0">
              <a:solidFill>
                <a:srgbClr val="2C95DD"/>
              </a:solidFill>
              <a:latin typeface="Meiryo UI" panose="020B0604030504040204" pitchFamily="50" charset="-128"/>
              <a:ea typeface="Meiryo UI" panose="020B0604030504040204" pitchFamily="50" charset="-128"/>
            </a:endParaRPr>
          </a:p>
        </p:txBody>
      </p:sp>
      <p:sp>
        <p:nvSpPr>
          <p:cNvPr id="5" name="Line 30">
            <a:extLst>
              <a:ext uri="{FF2B5EF4-FFF2-40B4-BE49-F238E27FC236}">
                <a16:creationId xmlns:a16="http://schemas.microsoft.com/office/drawing/2014/main" id="{0FFBA4DA-C4AF-4CAE-AB6B-2B722B7D065D}"/>
              </a:ext>
            </a:extLst>
          </p:cNvPr>
          <p:cNvSpPr>
            <a:spLocks noChangeShapeType="1"/>
          </p:cNvSpPr>
          <p:nvPr/>
        </p:nvSpPr>
        <p:spPr bwMode="gray">
          <a:xfrm>
            <a:off x="2813982" y="5011481"/>
            <a:ext cx="6300017" cy="0"/>
          </a:xfrm>
          <a:prstGeom prst="line">
            <a:avLst/>
          </a:prstGeom>
          <a:noFill/>
          <a:ln w="28575">
            <a:solidFill>
              <a:srgbClr val="2C95DD"/>
            </a:solidFill>
            <a:round/>
            <a:headEnd/>
            <a:tailEnd/>
          </a:ln>
          <a:extLst>
            <a:ext uri="{909E8E84-426E-40dd-AFC4-6F175D3DCCD1}">
              <a14:hiddenFill xmlns="" xmlns:a14="http://schemas.microsoft.com/office/drawing/2010/main">
                <a:noFill/>
              </a14:hiddenFill>
            </a:ext>
          </a:extLst>
        </p:spPr>
        <p:txBody>
          <a:bodyPr wrap="none" lIns="0" tIns="0" rIns="0" bIns="0" anchor="ctr"/>
          <a:lstStyle/>
          <a:p>
            <a:pPr defTabSz="609585">
              <a:defRPr/>
            </a:pPr>
            <a:endParaRPr kumimoji="0" lang="en-US" sz="2667" kern="0">
              <a:solidFill>
                <a:srgbClr val="000000"/>
              </a:solidFill>
              <a:latin typeface="Meiryo UI" panose="020B0604030504040204" pitchFamily="50" charset="-128"/>
              <a:ea typeface="Meiryo UI" panose="020B0604030504040204" pitchFamily="50" charset="-128"/>
            </a:endParaRPr>
          </a:p>
        </p:txBody>
      </p:sp>
      <p:grpSp>
        <p:nvGrpSpPr>
          <p:cNvPr id="6" name="Group 31">
            <a:extLst>
              <a:ext uri="{FF2B5EF4-FFF2-40B4-BE49-F238E27FC236}">
                <a16:creationId xmlns:a16="http://schemas.microsoft.com/office/drawing/2014/main" id="{5EFE5963-6116-4874-A9EB-DC9CFC3DAEA8}"/>
              </a:ext>
            </a:extLst>
          </p:cNvPr>
          <p:cNvGrpSpPr>
            <a:grpSpLocks/>
          </p:cNvGrpSpPr>
          <p:nvPr/>
        </p:nvGrpSpPr>
        <p:grpSpPr bwMode="auto">
          <a:xfrm>
            <a:off x="5327050" y="4467660"/>
            <a:ext cx="1550471" cy="1221384"/>
            <a:chOff x="1595" y="1616"/>
            <a:chExt cx="632" cy="436"/>
          </a:xfrm>
        </p:grpSpPr>
        <p:pic>
          <p:nvPicPr>
            <p:cNvPr id="7" name="Picture 32" descr="clouds_teal">
              <a:extLst>
                <a:ext uri="{FF2B5EF4-FFF2-40B4-BE49-F238E27FC236}">
                  <a16:creationId xmlns:a16="http://schemas.microsoft.com/office/drawing/2014/main" id="{E02C1D20-BD32-450E-8EC1-1973CF877B4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gray">
            <a:xfrm>
              <a:off x="1595" y="1616"/>
              <a:ext cx="632" cy="43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 Box 155">
              <a:extLst>
                <a:ext uri="{FF2B5EF4-FFF2-40B4-BE49-F238E27FC236}">
                  <a16:creationId xmlns:a16="http://schemas.microsoft.com/office/drawing/2014/main" id="{AA750F16-EDF7-499F-BA4C-2F331332E8D9}"/>
                </a:ext>
              </a:extLst>
            </p:cNvPr>
            <p:cNvSpPr txBox="1">
              <a:spLocks noChangeArrowheads="1"/>
            </p:cNvSpPr>
            <p:nvPr/>
          </p:nvSpPr>
          <p:spPr bwMode="gray">
            <a:xfrm>
              <a:off x="1810" y="1782"/>
              <a:ext cx="210" cy="1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nchor="ctr">
              <a:spAutoFit/>
            </a:bodyPr>
            <a:lstStyle>
              <a:lvl1pPr eaLnBrk="0" hangingPunct="0">
                <a:defRPr sz="2000">
                  <a:solidFill>
                    <a:schemeClr val="tx1"/>
                  </a:solidFill>
                  <a:latin typeface="Arial" charset="0"/>
                  <a:ea typeface="MS PGothic" charset="0"/>
                  <a:cs typeface="MS PGothic" charset="0"/>
                </a:defRPr>
              </a:lvl1pPr>
              <a:lvl2pPr marL="742950" indent="-285750" eaLnBrk="0" hangingPunct="0">
                <a:defRPr sz="2000">
                  <a:solidFill>
                    <a:schemeClr val="tx1"/>
                  </a:solidFill>
                  <a:latin typeface="Arial" charset="0"/>
                  <a:ea typeface="MS PGothic" charset="0"/>
                  <a:cs typeface="MS PGothic" charset="0"/>
                </a:defRPr>
              </a:lvl2pPr>
              <a:lvl3pPr marL="1143000" indent="-228600" eaLnBrk="0" hangingPunct="0">
                <a:defRPr sz="2000">
                  <a:solidFill>
                    <a:schemeClr val="tx1"/>
                  </a:solidFill>
                  <a:latin typeface="Arial" charset="0"/>
                  <a:ea typeface="MS PGothic" charset="0"/>
                  <a:cs typeface="MS PGothic" charset="0"/>
                </a:defRPr>
              </a:lvl3pPr>
              <a:lvl4pPr marL="1600200" indent="-228600" eaLnBrk="0" hangingPunct="0">
                <a:defRPr sz="2000">
                  <a:solidFill>
                    <a:schemeClr val="tx1"/>
                  </a:solidFill>
                  <a:latin typeface="Arial" charset="0"/>
                  <a:ea typeface="MS PGothic" charset="0"/>
                  <a:cs typeface="MS PGothic" charset="0"/>
                </a:defRPr>
              </a:lvl4pPr>
              <a:lvl5pPr marL="2057400" indent="-228600" eaLnBrk="0" hangingPunct="0">
                <a:defRPr sz="2000">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000">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000">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000">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000">
                  <a:solidFill>
                    <a:schemeClr val="tx1"/>
                  </a:solidFill>
                  <a:latin typeface="Arial" charset="0"/>
                  <a:ea typeface="MS PGothic" charset="0"/>
                  <a:cs typeface="MS PGothic" charset="0"/>
                </a:defRPr>
              </a:lvl9pPr>
            </a:lstStyle>
            <a:p>
              <a:pPr algn="ctr" defTabSz="609585" eaLnBrk="1" hangingPunct="1">
                <a:defRPr/>
              </a:pPr>
              <a:r>
                <a:rPr kumimoji="0" lang="en-US" sz="1867" b="1" kern="0" dirty="0">
                  <a:solidFill>
                    <a:srgbClr val="000000"/>
                  </a:solidFill>
                  <a:latin typeface="Meiryo UI" panose="020B0604030504040204" pitchFamily="50" charset="-128"/>
                  <a:ea typeface="Meiryo UI" panose="020B0604030504040204" pitchFamily="50" charset="-128"/>
                </a:rPr>
                <a:t>LAN</a:t>
              </a:r>
            </a:p>
          </p:txBody>
        </p:sp>
      </p:grpSp>
      <p:sp>
        <p:nvSpPr>
          <p:cNvPr id="9" name="Text Box 41">
            <a:extLst>
              <a:ext uri="{FF2B5EF4-FFF2-40B4-BE49-F238E27FC236}">
                <a16:creationId xmlns:a16="http://schemas.microsoft.com/office/drawing/2014/main" id="{42311EBD-0067-4127-ADB6-67C23AB5BE83}"/>
              </a:ext>
            </a:extLst>
          </p:cNvPr>
          <p:cNvSpPr txBox="1">
            <a:spLocks noChangeArrowheads="1"/>
          </p:cNvSpPr>
          <p:nvPr/>
        </p:nvSpPr>
        <p:spPr bwMode="gray">
          <a:xfrm>
            <a:off x="1636970" y="5683932"/>
            <a:ext cx="2130391" cy="4884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000">
                <a:solidFill>
                  <a:schemeClr val="tx1"/>
                </a:solidFill>
                <a:latin typeface="Arial" charset="0"/>
                <a:ea typeface="MS PGothic" charset="0"/>
                <a:cs typeface="MS PGothic" charset="0"/>
              </a:defRPr>
            </a:lvl1pPr>
            <a:lvl2pPr marL="742950" indent="-285750" eaLnBrk="0" hangingPunct="0">
              <a:defRPr sz="2000">
                <a:solidFill>
                  <a:schemeClr val="tx1"/>
                </a:solidFill>
                <a:latin typeface="Arial" charset="0"/>
                <a:ea typeface="MS PGothic" charset="0"/>
                <a:cs typeface="MS PGothic" charset="0"/>
              </a:defRPr>
            </a:lvl2pPr>
            <a:lvl3pPr marL="1143000" indent="-228600" eaLnBrk="0" hangingPunct="0">
              <a:defRPr sz="2000">
                <a:solidFill>
                  <a:schemeClr val="tx1"/>
                </a:solidFill>
                <a:latin typeface="Arial" charset="0"/>
                <a:ea typeface="MS PGothic" charset="0"/>
                <a:cs typeface="MS PGothic" charset="0"/>
              </a:defRPr>
            </a:lvl3pPr>
            <a:lvl4pPr marL="1600200" indent="-228600" eaLnBrk="0" hangingPunct="0">
              <a:defRPr sz="2000">
                <a:solidFill>
                  <a:schemeClr val="tx1"/>
                </a:solidFill>
                <a:latin typeface="Arial" charset="0"/>
                <a:ea typeface="MS PGothic" charset="0"/>
                <a:cs typeface="MS PGothic" charset="0"/>
              </a:defRPr>
            </a:lvl4pPr>
            <a:lvl5pPr marL="2057400" indent="-228600" eaLnBrk="0" hangingPunct="0">
              <a:defRPr sz="2000">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000">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000">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000">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000">
                <a:solidFill>
                  <a:schemeClr val="tx1"/>
                </a:solidFill>
                <a:latin typeface="Arial" charset="0"/>
                <a:ea typeface="MS PGothic" charset="0"/>
                <a:cs typeface="MS PGothic" charset="0"/>
              </a:defRPr>
            </a:lvl9pPr>
          </a:lstStyle>
          <a:p>
            <a:pPr defTabSz="609585" eaLnBrk="1" hangingPunct="1">
              <a:lnSpc>
                <a:spcPct val="85000"/>
              </a:lnSpc>
            </a:pPr>
            <a:r>
              <a:rPr lang="ja-JP" altLang="en-US" sz="1800" b="1" dirty="0">
                <a:solidFill>
                  <a:srgbClr val="000000"/>
                </a:solidFill>
                <a:latin typeface="Meiryo UI" panose="020B0604030504040204" pitchFamily="50" charset="-128"/>
                <a:ea typeface="Meiryo UI" panose="020B0604030504040204" pitchFamily="50" charset="-128"/>
                <a:cs typeface="Arial" charset="0"/>
              </a:rPr>
              <a:t>バックアップサーバ</a:t>
            </a:r>
            <a:endParaRPr lang="en-US" altLang="ja-JP" sz="1800" b="1" dirty="0">
              <a:solidFill>
                <a:srgbClr val="000000"/>
              </a:solidFill>
              <a:latin typeface="Meiryo UI" panose="020B0604030504040204" pitchFamily="50" charset="-128"/>
              <a:ea typeface="Meiryo UI" panose="020B0604030504040204" pitchFamily="50" charset="-128"/>
              <a:cs typeface="Arial" charset="0"/>
            </a:endParaRPr>
          </a:p>
          <a:p>
            <a:pPr defTabSz="609585" eaLnBrk="1" hangingPunct="1">
              <a:lnSpc>
                <a:spcPct val="85000"/>
              </a:lnSpc>
            </a:pPr>
            <a:r>
              <a:rPr lang="ja-JP" altLang="en-US" sz="1800" b="1" dirty="0">
                <a:solidFill>
                  <a:srgbClr val="000000"/>
                </a:solidFill>
                <a:latin typeface="Meiryo UI" panose="020B0604030504040204" pitchFamily="50" charset="-128"/>
                <a:ea typeface="Meiryo UI" panose="020B0604030504040204" pitchFamily="50" charset="-128"/>
                <a:cs typeface="Arial" charset="0"/>
              </a:rPr>
              <a:t>アプリケーションサーバ</a:t>
            </a:r>
            <a:endParaRPr lang="en-US" sz="1800" b="1" dirty="0">
              <a:solidFill>
                <a:srgbClr val="000000"/>
              </a:solidFill>
              <a:latin typeface="Meiryo UI" panose="020B0604030504040204" pitchFamily="50" charset="-128"/>
              <a:ea typeface="Meiryo UI" panose="020B0604030504040204" pitchFamily="50" charset="-128"/>
              <a:cs typeface="Arial" charset="0"/>
            </a:endParaRPr>
          </a:p>
        </p:txBody>
      </p:sp>
      <p:pic>
        <p:nvPicPr>
          <p:cNvPr id="10" name="Picture 41" descr="server">
            <a:extLst>
              <a:ext uri="{FF2B5EF4-FFF2-40B4-BE49-F238E27FC236}">
                <a16:creationId xmlns:a16="http://schemas.microsoft.com/office/drawing/2014/main" id="{D34A9475-EDD2-4D49-8C38-79DAC9206E2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gray">
          <a:xfrm>
            <a:off x="2072924" y="4177053"/>
            <a:ext cx="956779" cy="14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1" name="Group 7">
            <a:extLst>
              <a:ext uri="{FF2B5EF4-FFF2-40B4-BE49-F238E27FC236}">
                <a16:creationId xmlns:a16="http://schemas.microsoft.com/office/drawing/2014/main" id="{9E74BDFE-4053-4841-A7F1-935F4115DFCA}"/>
              </a:ext>
            </a:extLst>
          </p:cNvPr>
          <p:cNvGrpSpPr/>
          <p:nvPr/>
        </p:nvGrpSpPr>
        <p:grpSpPr>
          <a:xfrm>
            <a:off x="1553016" y="2409495"/>
            <a:ext cx="2238728" cy="635463"/>
            <a:chOff x="5945909" y="2320483"/>
            <a:chExt cx="1448666" cy="503138"/>
          </a:xfrm>
        </p:grpSpPr>
        <p:sp>
          <p:nvSpPr>
            <p:cNvPr id="12" name="Text Box 37">
              <a:extLst>
                <a:ext uri="{FF2B5EF4-FFF2-40B4-BE49-F238E27FC236}">
                  <a16:creationId xmlns:a16="http://schemas.microsoft.com/office/drawing/2014/main" id="{0C1DF49E-B264-4123-A25A-A7B6047B66E8}"/>
                </a:ext>
              </a:extLst>
            </p:cNvPr>
            <p:cNvSpPr>
              <a:spLocks noChangeArrowheads="1"/>
            </p:cNvSpPr>
            <p:nvPr/>
          </p:nvSpPr>
          <p:spPr bwMode="gray">
            <a:xfrm>
              <a:off x="6242050" y="2320483"/>
              <a:ext cx="1152525" cy="503138"/>
            </a:xfrm>
            <a:prstGeom prst="roundRect">
              <a:avLst>
                <a:gd name="adj" fmla="val 50000"/>
              </a:avLst>
            </a:prstGeom>
            <a:solidFill>
              <a:srgbClr val="2C95DD"/>
            </a:solidFill>
            <a:ln>
              <a:noFill/>
            </a:ln>
            <a:extLst>
              <a:ext uri="{91240B29-F687-4f45-9708-019B960494DF}">
                <a14:hiddenLine xmlns="" xmlns:a14="http://schemas.microsoft.com/office/drawing/2010/main" w="12700">
                  <a:solidFill>
                    <a:srgbClr val="000000"/>
                  </a:solidFill>
                  <a:round/>
                  <a:headEnd/>
                  <a:tailEnd/>
                </a14:hiddenLine>
              </a:ext>
            </a:extLst>
          </p:spPr>
          <p:txBody>
            <a:bodyPr lIns="0" tIns="0" rIns="0" bIns="0" anchor="ctr"/>
            <a:lstStyle/>
            <a:p>
              <a:pPr algn="ctr" defTabSz="609585">
                <a:spcBef>
                  <a:spcPct val="50000"/>
                </a:spcBef>
                <a:defRPr/>
              </a:pPr>
              <a:r>
                <a:rPr kumimoji="0" lang="ja-JP" altLang="en-US" sz="1467" b="1" kern="0" dirty="0">
                  <a:solidFill>
                    <a:srgbClr val="FFFFFF"/>
                  </a:solidFill>
                  <a:latin typeface="Meiryo UI" panose="020B0604030504040204" pitchFamily="50" charset="-128"/>
                  <a:ea typeface="Meiryo UI" panose="020B0604030504040204" pitchFamily="50" charset="-128"/>
                </a:rPr>
                <a:t>ブロック分割と</a:t>
              </a:r>
              <a:br>
                <a:rPr kumimoji="0" lang="en-US" altLang="ja-JP" sz="1467" b="1" kern="0" dirty="0">
                  <a:solidFill>
                    <a:srgbClr val="FFFFFF"/>
                  </a:solidFill>
                  <a:latin typeface="Meiryo UI" panose="020B0604030504040204" pitchFamily="50" charset="-128"/>
                  <a:ea typeface="Meiryo UI" panose="020B0604030504040204" pitchFamily="50" charset="-128"/>
                </a:rPr>
              </a:br>
              <a:r>
                <a:rPr kumimoji="0" lang="ja-JP" altLang="en-US" sz="1467" b="1" kern="0" dirty="0">
                  <a:solidFill>
                    <a:srgbClr val="FFFFFF"/>
                  </a:solidFill>
                  <a:latin typeface="Meiryo UI" panose="020B0604030504040204" pitchFamily="50" charset="-128"/>
                  <a:ea typeface="Meiryo UI" panose="020B0604030504040204" pitchFamily="50" charset="-128"/>
                </a:rPr>
                <a:t>重複判定の</a:t>
              </a:r>
              <a:r>
                <a:rPr kumimoji="0" lang="en-US" altLang="ja-JP" sz="1467" b="1" kern="0" dirty="0">
                  <a:solidFill>
                    <a:srgbClr val="FFFFFF"/>
                  </a:solidFill>
                  <a:latin typeface="Meiryo UI" panose="020B0604030504040204" pitchFamily="50" charset="-128"/>
                  <a:ea typeface="Meiryo UI" panose="020B0604030504040204" pitchFamily="50" charset="-128"/>
                </a:rPr>
                <a:t>IP</a:t>
              </a:r>
              <a:r>
                <a:rPr kumimoji="0" lang="ja-JP" altLang="en-US" sz="1467" b="1" kern="0" dirty="0">
                  <a:solidFill>
                    <a:srgbClr val="FFFFFF"/>
                  </a:solidFill>
                  <a:latin typeface="Meiryo UI" panose="020B0604030504040204" pitchFamily="50" charset="-128"/>
                  <a:ea typeface="Meiryo UI" panose="020B0604030504040204" pitchFamily="50" charset="-128"/>
                </a:rPr>
                <a:t>生成</a:t>
              </a:r>
              <a:endParaRPr kumimoji="0" lang="en-US" sz="1467" b="1" kern="0" dirty="0">
                <a:solidFill>
                  <a:srgbClr val="FFFFFF"/>
                </a:solidFill>
                <a:latin typeface="Meiryo UI" panose="020B0604030504040204" pitchFamily="50" charset="-128"/>
                <a:ea typeface="Meiryo UI" panose="020B0604030504040204" pitchFamily="50" charset="-128"/>
              </a:endParaRPr>
            </a:p>
          </p:txBody>
        </p:sp>
        <p:sp>
          <p:nvSpPr>
            <p:cNvPr id="13" name="Text Box 37">
              <a:extLst>
                <a:ext uri="{FF2B5EF4-FFF2-40B4-BE49-F238E27FC236}">
                  <a16:creationId xmlns:a16="http://schemas.microsoft.com/office/drawing/2014/main" id="{99C4A47B-5647-4567-A665-768C15012475}"/>
                </a:ext>
              </a:extLst>
            </p:cNvPr>
            <p:cNvSpPr>
              <a:spLocks noChangeArrowheads="1"/>
            </p:cNvSpPr>
            <p:nvPr/>
          </p:nvSpPr>
          <p:spPr bwMode="gray">
            <a:xfrm>
              <a:off x="5945909" y="2457751"/>
              <a:ext cx="265543" cy="228600"/>
            </a:xfrm>
            <a:prstGeom prst="roundRect">
              <a:avLst>
                <a:gd name="adj" fmla="val 50000"/>
              </a:avLst>
            </a:prstGeom>
            <a:solidFill>
              <a:srgbClr val="FFFFFF"/>
            </a:solidFill>
            <a:ln w="25400" cap="flat" cmpd="sng" algn="ctr">
              <a:solidFill>
                <a:srgbClr val="2C95DD"/>
              </a:solidFill>
              <a:prstDash val="solid"/>
            </a:ln>
            <a:effectLst/>
          </p:spPr>
          <p:txBody>
            <a:bodyPr lIns="0" tIns="0" rIns="0" bIns="0" anchor="ctr"/>
            <a:lstStyle/>
            <a:p>
              <a:pPr algn="ctr" defTabSz="609585">
                <a:spcBef>
                  <a:spcPct val="50000"/>
                </a:spcBef>
                <a:defRPr/>
              </a:pPr>
              <a:r>
                <a:rPr kumimoji="0" lang="en-US" sz="1867" b="1" kern="0" dirty="0">
                  <a:solidFill>
                    <a:srgbClr val="4D4D4D"/>
                  </a:solidFill>
                  <a:latin typeface="Meiryo UI" panose="020B0604030504040204" pitchFamily="50" charset="-128"/>
                  <a:ea typeface="Meiryo UI" panose="020B0604030504040204" pitchFamily="50" charset="-128"/>
                </a:rPr>
                <a:t>1</a:t>
              </a:r>
            </a:p>
          </p:txBody>
        </p:sp>
      </p:grpSp>
      <p:grpSp>
        <p:nvGrpSpPr>
          <p:cNvPr id="14" name="Group 6">
            <a:extLst>
              <a:ext uri="{FF2B5EF4-FFF2-40B4-BE49-F238E27FC236}">
                <a16:creationId xmlns:a16="http://schemas.microsoft.com/office/drawing/2014/main" id="{91562C2B-F1C5-4166-856E-E2A34900210D}"/>
              </a:ext>
            </a:extLst>
          </p:cNvPr>
          <p:cNvGrpSpPr/>
          <p:nvPr/>
        </p:nvGrpSpPr>
        <p:grpSpPr>
          <a:xfrm>
            <a:off x="8478715" y="3140969"/>
            <a:ext cx="2238728" cy="288721"/>
            <a:chOff x="5945909" y="2883946"/>
            <a:chExt cx="1448666" cy="228600"/>
          </a:xfrm>
        </p:grpSpPr>
        <p:sp>
          <p:nvSpPr>
            <p:cNvPr id="15" name="Text Box 38">
              <a:extLst>
                <a:ext uri="{FF2B5EF4-FFF2-40B4-BE49-F238E27FC236}">
                  <a16:creationId xmlns:a16="http://schemas.microsoft.com/office/drawing/2014/main" id="{62C5FA80-0999-4165-AF85-A470F4EB106F}"/>
                </a:ext>
              </a:extLst>
            </p:cNvPr>
            <p:cNvSpPr>
              <a:spLocks noChangeArrowheads="1"/>
            </p:cNvSpPr>
            <p:nvPr/>
          </p:nvSpPr>
          <p:spPr bwMode="gray">
            <a:xfrm>
              <a:off x="6242050" y="2883946"/>
              <a:ext cx="1152525" cy="228600"/>
            </a:xfrm>
            <a:prstGeom prst="roundRect">
              <a:avLst>
                <a:gd name="adj" fmla="val 50000"/>
              </a:avLst>
            </a:prstGeom>
            <a:solidFill>
              <a:srgbClr val="CE3131">
                <a:lumMod val="75000"/>
              </a:srgbClr>
            </a:solidFill>
            <a:ln>
              <a:noFill/>
            </a:ln>
            <a:extLst>
              <a:ext uri="{91240B29-F687-4f45-9708-019B960494DF}">
                <a14:hiddenLine xmlns="" xmlns:a14="http://schemas.microsoft.com/office/drawing/2010/main" w="12700">
                  <a:solidFill>
                    <a:srgbClr val="000000"/>
                  </a:solidFill>
                  <a:round/>
                  <a:headEnd/>
                  <a:tailEnd/>
                </a14:hiddenLine>
              </a:ext>
            </a:extLst>
          </p:spPr>
          <p:txBody>
            <a:bodyPr lIns="0" tIns="0" rIns="0" bIns="0" anchor="ctr"/>
            <a:lstStyle/>
            <a:p>
              <a:pPr algn="ctr" defTabSz="609585">
                <a:spcBef>
                  <a:spcPct val="50000"/>
                </a:spcBef>
                <a:defRPr/>
              </a:pPr>
              <a:r>
                <a:rPr kumimoji="0" lang="ja-JP" altLang="en-US" sz="1467" b="1" kern="0" dirty="0">
                  <a:solidFill>
                    <a:srgbClr val="FFFFFF"/>
                  </a:solidFill>
                  <a:latin typeface="Meiryo UI" panose="020B0604030504040204" pitchFamily="50" charset="-128"/>
                  <a:ea typeface="Meiryo UI" panose="020B0604030504040204" pitchFamily="50" charset="-128"/>
                </a:rPr>
                <a:t>重複判定</a:t>
              </a:r>
              <a:endParaRPr kumimoji="0" lang="en-US" sz="1467" b="1" kern="0" dirty="0">
                <a:solidFill>
                  <a:srgbClr val="FFFFFF"/>
                </a:solidFill>
                <a:latin typeface="Meiryo UI" panose="020B0604030504040204" pitchFamily="50" charset="-128"/>
                <a:ea typeface="Meiryo UI" panose="020B0604030504040204" pitchFamily="50" charset="-128"/>
              </a:endParaRPr>
            </a:p>
          </p:txBody>
        </p:sp>
        <p:sp>
          <p:nvSpPr>
            <p:cNvPr id="16" name="Text Box 38">
              <a:extLst>
                <a:ext uri="{FF2B5EF4-FFF2-40B4-BE49-F238E27FC236}">
                  <a16:creationId xmlns:a16="http://schemas.microsoft.com/office/drawing/2014/main" id="{ACC14736-0D75-4CAA-A6CF-DCBA6F6FF455}"/>
                </a:ext>
              </a:extLst>
            </p:cNvPr>
            <p:cNvSpPr>
              <a:spLocks noChangeArrowheads="1"/>
            </p:cNvSpPr>
            <p:nvPr/>
          </p:nvSpPr>
          <p:spPr bwMode="gray">
            <a:xfrm>
              <a:off x="5945909" y="2883946"/>
              <a:ext cx="265543" cy="228600"/>
            </a:xfrm>
            <a:prstGeom prst="roundRect">
              <a:avLst>
                <a:gd name="adj" fmla="val 50000"/>
              </a:avLst>
            </a:prstGeom>
            <a:solidFill>
              <a:srgbClr val="FFFFFF"/>
            </a:solidFill>
            <a:ln w="25400" cap="flat" cmpd="sng" algn="ctr">
              <a:solidFill>
                <a:srgbClr val="2C95DD"/>
              </a:solidFill>
              <a:prstDash val="solid"/>
            </a:ln>
            <a:effectLst/>
          </p:spPr>
          <p:txBody>
            <a:bodyPr lIns="0" tIns="0" rIns="0" bIns="0" anchor="ctr"/>
            <a:lstStyle/>
            <a:p>
              <a:pPr algn="ctr" defTabSz="609585">
                <a:spcBef>
                  <a:spcPct val="50000"/>
                </a:spcBef>
                <a:defRPr/>
              </a:pPr>
              <a:r>
                <a:rPr kumimoji="0" lang="en-US" sz="1867" b="1" kern="0" dirty="0">
                  <a:solidFill>
                    <a:srgbClr val="4D4D4D"/>
                  </a:solidFill>
                  <a:latin typeface="Meiryo UI" panose="020B0604030504040204" pitchFamily="50" charset="-128"/>
                  <a:ea typeface="Meiryo UI" panose="020B0604030504040204" pitchFamily="50" charset="-128"/>
                </a:rPr>
                <a:t>2</a:t>
              </a:r>
            </a:p>
          </p:txBody>
        </p:sp>
      </p:grpSp>
      <p:grpSp>
        <p:nvGrpSpPr>
          <p:cNvPr id="17" name="Group 5">
            <a:extLst>
              <a:ext uri="{FF2B5EF4-FFF2-40B4-BE49-F238E27FC236}">
                <a16:creationId xmlns:a16="http://schemas.microsoft.com/office/drawing/2014/main" id="{0F734141-E0D0-45D9-AB21-AB4DDC3F8909}"/>
              </a:ext>
            </a:extLst>
          </p:cNvPr>
          <p:cNvGrpSpPr/>
          <p:nvPr/>
        </p:nvGrpSpPr>
        <p:grpSpPr>
          <a:xfrm>
            <a:off x="1553016" y="3525012"/>
            <a:ext cx="2238728" cy="288721"/>
            <a:chOff x="5945909" y="3171283"/>
            <a:chExt cx="1448666" cy="228600"/>
          </a:xfrm>
        </p:grpSpPr>
        <p:sp>
          <p:nvSpPr>
            <p:cNvPr id="18" name="Text Box 39">
              <a:extLst>
                <a:ext uri="{FF2B5EF4-FFF2-40B4-BE49-F238E27FC236}">
                  <a16:creationId xmlns:a16="http://schemas.microsoft.com/office/drawing/2014/main" id="{5386BDE9-549A-4348-AD73-C1BBDF690435}"/>
                </a:ext>
              </a:extLst>
            </p:cNvPr>
            <p:cNvSpPr>
              <a:spLocks noChangeArrowheads="1"/>
            </p:cNvSpPr>
            <p:nvPr/>
          </p:nvSpPr>
          <p:spPr bwMode="gray">
            <a:xfrm>
              <a:off x="6242050" y="3171283"/>
              <a:ext cx="1152525" cy="228600"/>
            </a:xfrm>
            <a:prstGeom prst="roundRect">
              <a:avLst>
                <a:gd name="adj" fmla="val 50000"/>
              </a:avLst>
            </a:prstGeom>
            <a:solidFill>
              <a:srgbClr val="2C95DD"/>
            </a:solidFill>
            <a:ln>
              <a:noFill/>
            </a:ln>
            <a:extLst>
              <a:ext uri="{91240B29-F687-4f45-9708-019B960494DF}">
                <a14:hiddenLine xmlns="" xmlns:a14="http://schemas.microsoft.com/office/drawing/2010/main" w="12700">
                  <a:solidFill>
                    <a:srgbClr val="000000"/>
                  </a:solidFill>
                  <a:round/>
                  <a:headEnd/>
                  <a:tailEnd/>
                </a14:hiddenLine>
              </a:ext>
            </a:extLst>
          </p:spPr>
          <p:txBody>
            <a:bodyPr lIns="0" tIns="0" rIns="0" bIns="0" anchor="ctr"/>
            <a:lstStyle/>
            <a:p>
              <a:pPr algn="ctr" defTabSz="609585">
                <a:spcBef>
                  <a:spcPct val="50000"/>
                </a:spcBef>
                <a:defRPr/>
              </a:pPr>
              <a:r>
                <a:rPr kumimoji="0" lang="ja-JP" altLang="en-US" sz="1333" b="1" kern="0" dirty="0">
                  <a:solidFill>
                    <a:srgbClr val="FFFFFF"/>
                  </a:solidFill>
                  <a:latin typeface="Meiryo UI" panose="020B0604030504040204" pitchFamily="50" charset="-128"/>
                  <a:ea typeface="Meiryo UI" panose="020B0604030504040204" pitchFamily="50" charset="-128"/>
                </a:rPr>
                <a:t>ユニークデータの圧縮</a:t>
              </a:r>
              <a:endParaRPr kumimoji="0" lang="en-US" sz="1333" b="1" kern="0" dirty="0">
                <a:solidFill>
                  <a:srgbClr val="FFFFFF"/>
                </a:solidFill>
                <a:latin typeface="Meiryo UI" panose="020B0604030504040204" pitchFamily="50" charset="-128"/>
                <a:ea typeface="Meiryo UI" panose="020B0604030504040204" pitchFamily="50" charset="-128"/>
              </a:endParaRPr>
            </a:p>
          </p:txBody>
        </p:sp>
        <p:sp>
          <p:nvSpPr>
            <p:cNvPr id="19" name="Text Box 39">
              <a:extLst>
                <a:ext uri="{FF2B5EF4-FFF2-40B4-BE49-F238E27FC236}">
                  <a16:creationId xmlns:a16="http://schemas.microsoft.com/office/drawing/2014/main" id="{62FD68D6-323B-4F15-AFFA-8E9BE3E0062D}"/>
                </a:ext>
              </a:extLst>
            </p:cNvPr>
            <p:cNvSpPr>
              <a:spLocks noChangeArrowheads="1"/>
            </p:cNvSpPr>
            <p:nvPr/>
          </p:nvSpPr>
          <p:spPr bwMode="gray">
            <a:xfrm>
              <a:off x="5945909" y="3171283"/>
              <a:ext cx="265543" cy="228600"/>
            </a:xfrm>
            <a:prstGeom prst="roundRect">
              <a:avLst>
                <a:gd name="adj" fmla="val 50000"/>
              </a:avLst>
            </a:prstGeom>
            <a:solidFill>
              <a:srgbClr val="FFFFFF"/>
            </a:solidFill>
            <a:ln w="25400" cap="flat" cmpd="sng" algn="ctr">
              <a:solidFill>
                <a:srgbClr val="2C95DD"/>
              </a:solidFill>
              <a:prstDash val="solid"/>
            </a:ln>
            <a:effectLst/>
          </p:spPr>
          <p:txBody>
            <a:bodyPr lIns="0" tIns="0" rIns="0" bIns="0" anchor="ctr"/>
            <a:lstStyle/>
            <a:p>
              <a:pPr algn="ctr" defTabSz="609585">
                <a:spcBef>
                  <a:spcPct val="50000"/>
                </a:spcBef>
                <a:defRPr/>
              </a:pPr>
              <a:r>
                <a:rPr kumimoji="0" lang="en-US" sz="1867" b="1" kern="0" dirty="0">
                  <a:solidFill>
                    <a:srgbClr val="4D4D4D"/>
                  </a:solidFill>
                  <a:latin typeface="Meiryo UI" panose="020B0604030504040204" pitchFamily="50" charset="-128"/>
                  <a:ea typeface="Meiryo UI" panose="020B0604030504040204" pitchFamily="50" charset="-128"/>
                </a:rPr>
                <a:t>3</a:t>
              </a:r>
            </a:p>
          </p:txBody>
        </p:sp>
      </p:grpSp>
      <p:grpSp>
        <p:nvGrpSpPr>
          <p:cNvPr id="20" name="Group 4">
            <a:extLst>
              <a:ext uri="{FF2B5EF4-FFF2-40B4-BE49-F238E27FC236}">
                <a16:creationId xmlns:a16="http://schemas.microsoft.com/office/drawing/2014/main" id="{98E0BD26-7085-4116-89CB-67E1B965F1BF}"/>
              </a:ext>
            </a:extLst>
          </p:cNvPr>
          <p:cNvGrpSpPr/>
          <p:nvPr/>
        </p:nvGrpSpPr>
        <p:grpSpPr>
          <a:xfrm>
            <a:off x="8478715" y="3954676"/>
            <a:ext cx="2238728" cy="288721"/>
            <a:chOff x="5945909" y="3460208"/>
            <a:chExt cx="1448666" cy="228600"/>
          </a:xfrm>
        </p:grpSpPr>
        <p:sp>
          <p:nvSpPr>
            <p:cNvPr id="21" name="Text Box 40">
              <a:extLst>
                <a:ext uri="{FF2B5EF4-FFF2-40B4-BE49-F238E27FC236}">
                  <a16:creationId xmlns:a16="http://schemas.microsoft.com/office/drawing/2014/main" id="{E3C874B8-2ED3-4153-8042-103816FDBB79}"/>
                </a:ext>
              </a:extLst>
            </p:cNvPr>
            <p:cNvSpPr>
              <a:spLocks noChangeArrowheads="1"/>
            </p:cNvSpPr>
            <p:nvPr/>
          </p:nvSpPr>
          <p:spPr bwMode="gray">
            <a:xfrm>
              <a:off x="6242050" y="3460208"/>
              <a:ext cx="1152525" cy="228600"/>
            </a:xfrm>
            <a:prstGeom prst="roundRect">
              <a:avLst>
                <a:gd name="adj" fmla="val 50000"/>
              </a:avLst>
            </a:prstGeom>
            <a:solidFill>
              <a:srgbClr val="2C95DD"/>
            </a:solidFill>
            <a:ln>
              <a:noFill/>
            </a:ln>
            <a:extLst>
              <a:ext uri="{91240B29-F687-4f45-9708-019B960494DF}">
                <a14:hiddenLine xmlns="" xmlns:a14="http://schemas.microsoft.com/office/drawing/2010/main" w="12700">
                  <a:solidFill>
                    <a:srgbClr val="000000"/>
                  </a:solidFill>
                  <a:round/>
                  <a:headEnd/>
                  <a:tailEnd/>
                </a14:hiddenLine>
              </a:ext>
            </a:extLst>
          </p:spPr>
          <p:txBody>
            <a:bodyPr lIns="0" tIns="0" rIns="0" bIns="0" anchor="ctr"/>
            <a:lstStyle/>
            <a:p>
              <a:pPr algn="ctr" defTabSz="609585">
                <a:spcBef>
                  <a:spcPct val="50000"/>
                </a:spcBef>
                <a:defRPr/>
              </a:pPr>
              <a:r>
                <a:rPr kumimoji="0" lang="ja-JP" altLang="en-US" sz="1467" b="1" kern="0" dirty="0">
                  <a:solidFill>
                    <a:srgbClr val="FFFFFF"/>
                  </a:solidFill>
                  <a:latin typeface="Meiryo UI" panose="020B0604030504040204" pitchFamily="50" charset="-128"/>
                  <a:ea typeface="Meiryo UI" panose="020B0604030504040204" pitchFamily="50" charset="-128"/>
                </a:rPr>
                <a:t>ディスクに保存</a:t>
              </a:r>
              <a:endParaRPr kumimoji="0" lang="en-US" sz="1467" b="1" kern="0" dirty="0">
                <a:solidFill>
                  <a:srgbClr val="FFFFFF"/>
                </a:solidFill>
                <a:latin typeface="Meiryo UI" panose="020B0604030504040204" pitchFamily="50" charset="-128"/>
                <a:ea typeface="Meiryo UI" panose="020B0604030504040204" pitchFamily="50" charset="-128"/>
              </a:endParaRPr>
            </a:p>
          </p:txBody>
        </p:sp>
        <p:sp>
          <p:nvSpPr>
            <p:cNvPr id="22" name="Text Box 40">
              <a:extLst>
                <a:ext uri="{FF2B5EF4-FFF2-40B4-BE49-F238E27FC236}">
                  <a16:creationId xmlns:a16="http://schemas.microsoft.com/office/drawing/2014/main" id="{C5CEBE31-2AD4-4E29-AC8C-51433B60689D}"/>
                </a:ext>
              </a:extLst>
            </p:cNvPr>
            <p:cNvSpPr>
              <a:spLocks noChangeArrowheads="1"/>
            </p:cNvSpPr>
            <p:nvPr/>
          </p:nvSpPr>
          <p:spPr bwMode="gray">
            <a:xfrm>
              <a:off x="5945909" y="3460208"/>
              <a:ext cx="265543" cy="228600"/>
            </a:xfrm>
            <a:prstGeom prst="roundRect">
              <a:avLst>
                <a:gd name="adj" fmla="val 50000"/>
              </a:avLst>
            </a:prstGeom>
            <a:solidFill>
              <a:srgbClr val="FFFFFF"/>
            </a:solidFill>
            <a:ln w="25400" cap="flat" cmpd="sng" algn="ctr">
              <a:solidFill>
                <a:srgbClr val="2C95DD"/>
              </a:solidFill>
              <a:prstDash val="solid"/>
            </a:ln>
            <a:effectLst/>
          </p:spPr>
          <p:txBody>
            <a:bodyPr lIns="0" tIns="0" rIns="0" bIns="0" anchor="ctr"/>
            <a:lstStyle/>
            <a:p>
              <a:pPr algn="ctr" defTabSz="609585">
                <a:spcBef>
                  <a:spcPct val="50000"/>
                </a:spcBef>
                <a:defRPr/>
              </a:pPr>
              <a:r>
                <a:rPr kumimoji="0" lang="en-US" sz="1867" b="1" kern="0" dirty="0">
                  <a:solidFill>
                    <a:srgbClr val="4D4D4D"/>
                  </a:solidFill>
                  <a:latin typeface="Meiryo UI" panose="020B0604030504040204" pitchFamily="50" charset="-128"/>
                  <a:ea typeface="Meiryo UI" panose="020B0604030504040204" pitchFamily="50" charset="-128"/>
                </a:rPr>
                <a:t>4</a:t>
              </a:r>
            </a:p>
          </p:txBody>
        </p:sp>
      </p:grpSp>
      <p:sp>
        <p:nvSpPr>
          <p:cNvPr id="23" name="Text Box 41">
            <a:extLst>
              <a:ext uri="{FF2B5EF4-FFF2-40B4-BE49-F238E27FC236}">
                <a16:creationId xmlns:a16="http://schemas.microsoft.com/office/drawing/2014/main" id="{20C2D6A5-DB67-4B47-A41D-289860AD6EA5}"/>
              </a:ext>
            </a:extLst>
          </p:cNvPr>
          <p:cNvSpPr txBox="1">
            <a:spLocks noChangeArrowheads="1"/>
          </p:cNvSpPr>
          <p:nvPr/>
        </p:nvSpPr>
        <p:spPr bwMode="gray">
          <a:xfrm>
            <a:off x="8592277" y="5925278"/>
            <a:ext cx="2335139" cy="2442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000">
                <a:solidFill>
                  <a:schemeClr val="tx1"/>
                </a:solidFill>
                <a:latin typeface="Arial" charset="0"/>
                <a:ea typeface="MS PGothic" charset="0"/>
                <a:cs typeface="MS PGothic" charset="0"/>
              </a:defRPr>
            </a:lvl1pPr>
            <a:lvl2pPr marL="742950" indent="-285750" eaLnBrk="0" hangingPunct="0">
              <a:defRPr sz="2000">
                <a:solidFill>
                  <a:schemeClr val="tx1"/>
                </a:solidFill>
                <a:latin typeface="Arial" charset="0"/>
                <a:ea typeface="MS PGothic" charset="0"/>
                <a:cs typeface="MS PGothic" charset="0"/>
              </a:defRPr>
            </a:lvl2pPr>
            <a:lvl3pPr marL="1143000" indent="-228600" eaLnBrk="0" hangingPunct="0">
              <a:defRPr sz="2000">
                <a:solidFill>
                  <a:schemeClr val="tx1"/>
                </a:solidFill>
                <a:latin typeface="Arial" charset="0"/>
                <a:ea typeface="MS PGothic" charset="0"/>
                <a:cs typeface="MS PGothic" charset="0"/>
              </a:defRPr>
            </a:lvl3pPr>
            <a:lvl4pPr marL="1600200" indent="-228600" eaLnBrk="0" hangingPunct="0">
              <a:defRPr sz="2000">
                <a:solidFill>
                  <a:schemeClr val="tx1"/>
                </a:solidFill>
                <a:latin typeface="Arial" charset="0"/>
                <a:ea typeface="MS PGothic" charset="0"/>
                <a:cs typeface="MS PGothic" charset="0"/>
              </a:defRPr>
            </a:lvl4pPr>
            <a:lvl5pPr marL="2057400" indent="-228600" eaLnBrk="0" hangingPunct="0">
              <a:defRPr sz="2000">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000">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000">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000">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000">
                <a:solidFill>
                  <a:schemeClr val="tx1"/>
                </a:solidFill>
                <a:latin typeface="Arial" charset="0"/>
                <a:ea typeface="MS PGothic" charset="0"/>
                <a:cs typeface="MS PGothic" charset="0"/>
              </a:defRPr>
            </a:lvl9pPr>
          </a:lstStyle>
          <a:p>
            <a:pPr algn="ctr" defTabSz="609585" eaLnBrk="1" hangingPunct="1">
              <a:lnSpc>
                <a:spcPct val="85000"/>
              </a:lnSpc>
            </a:pPr>
            <a:r>
              <a:rPr lang="en-US" altLang="ja-JP" sz="1800" b="1" dirty="0">
                <a:solidFill>
                  <a:srgbClr val="000000"/>
                </a:solidFill>
                <a:latin typeface="Meiryo UI" panose="020B0604030504040204" pitchFamily="50" charset="-128"/>
                <a:ea typeface="Meiryo UI" panose="020B0604030504040204" pitchFamily="50" charset="-128"/>
                <a:cs typeface="Arial" charset="0"/>
              </a:rPr>
              <a:t>DD</a:t>
            </a:r>
            <a:r>
              <a:rPr lang="ja-JP" altLang="en-US" sz="1800" b="1" dirty="0">
                <a:solidFill>
                  <a:srgbClr val="000000"/>
                </a:solidFill>
                <a:latin typeface="Meiryo UI" panose="020B0604030504040204" pitchFamily="50" charset="-128"/>
                <a:ea typeface="Meiryo UI" panose="020B0604030504040204" pitchFamily="50" charset="-128"/>
                <a:cs typeface="Arial" charset="0"/>
              </a:rPr>
              <a:t>システム</a:t>
            </a:r>
            <a:endParaRPr lang="en-US" sz="1800" b="1" dirty="0">
              <a:solidFill>
                <a:srgbClr val="000000"/>
              </a:solidFill>
              <a:latin typeface="Meiryo UI" panose="020B0604030504040204" pitchFamily="50" charset="-128"/>
              <a:ea typeface="Meiryo UI" panose="020B0604030504040204" pitchFamily="50" charset="-128"/>
              <a:cs typeface="Arial" charset="0"/>
            </a:endParaRPr>
          </a:p>
        </p:txBody>
      </p:sp>
      <p:sp>
        <p:nvSpPr>
          <p:cNvPr id="24" name="テキスト ボックス 23">
            <a:extLst>
              <a:ext uri="{FF2B5EF4-FFF2-40B4-BE49-F238E27FC236}">
                <a16:creationId xmlns:a16="http://schemas.microsoft.com/office/drawing/2014/main" id="{84DBE1FD-87AD-48D2-BD09-C2BC797A7DA2}"/>
              </a:ext>
            </a:extLst>
          </p:cNvPr>
          <p:cNvSpPr txBox="1"/>
          <p:nvPr/>
        </p:nvSpPr>
        <p:spPr>
          <a:xfrm>
            <a:off x="143339" y="1604798"/>
            <a:ext cx="11905323" cy="646331"/>
          </a:xfrm>
          <a:prstGeom prst="rect">
            <a:avLst/>
          </a:prstGeom>
          <a:noFill/>
        </p:spPr>
        <p:txBody>
          <a:bodyPr wrap="square" rtlCol="0">
            <a:spAutoFit/>
          </a:bodyPr>
          <a:lstStyle/>
          <a:p>
            <a:pPr algn="ctr"/>
            <a:r>
              <a:rPr lang="ja-JP" altLang="en-US" u="sng" dirty="0">
                <a:solidFill>
                  <a:schemeClr val="bg2"/>
                </a:solidFill>
                <a:latin typeface="Meiryo UI" panose="020B0604030504040204" pitchFamily="50" charset="-128"/>
                <a:ea typeface="Meiryo UI" panose="020B0604030504040204" pitchFamily="50" charset="-128"/>
              </a:rPr>
              <a:t>最も負荷の掛かる重複判定は全て</a:t>
            </a:r>
            <a:r>
              <a:rPr lang="en-US" altLang="ja-JP" u="sng" dirty="0">
                <a:solidFill>
                  <a:schemeClr val="bg2"/>
                </a:solidFill>
                <a:latin typeface="Meiryo UI" panose="020B0604030504040204" pitchFamily="50" charset="-128"/>
                <a:ea typeface="Meiryo UI" panose="020B0604030504040204" pitchFamily="50" charset="-128"/>
              </a:rPr>
              <a:t>DD</a:t>
            </a:r>
            <a:r>
              <a:rPr lang="ja-JP" altLang="en-US" u="sng" dirty="0">
                <a:solidFill>
                  <a:schemeClr val="bg2"/>
                </a:solidFill>
                <a:latin typeface="Meiryo UI" panose="020B0604030504040204" pitchFamily="50" charset="-128"/>
                <a:ea typeface="Meiryo UI" panose="020B0604030504040204" pitchFamily="50" charset="-128"/>
              </a:rPr>
              <a:t>システムで行い、</a:t>
            </a:r>
            <a:r>
              <a:rPr lang="ja-JP" altLang="en-US" dirty="0">
                <a:solidFill>
                  <a:schemeClr val="bg2"/>
                </a:solidFill>
                <a:latin typeface="Meiryo UI" panose="020B0604030504040204" pitchFamily="50" charset="-128"/>
                <a:ea typeface="Meiryo UI" panose="020B0604030504040204" pitchFamily="50" charset="-128"/>
              </a:rPr>
              <a:t>その前段階とデータ転送前の処理をサーバ側で処理</a:t>
            </a:r>
            <a:endParaRPr lang="en-US" altLang="ja-JP" dirty="0">
              <a:solidFill>
                <a:schemeClr val="bg2"/>
              </a:solidFill>
              <a:latin typeface="Meiryo UI" panose="020B0604030504040204" pitchFamily="50" charset="-128"/>
              <a:ea typeface="Meiryo UI" panose="020B0604030504040204" pitchFamily="50" charset="-128"/>
            </a:endParaRPr>
          </a:p>
          <a:p>
            <a:pPr algn="ctr"/>
            <a:r>
              <a:rPr lang="ja-JP" altLang="en-US" dirty="0">
                <a:solidFill>
                  <a:schemeClr val="bg2"/>
                </a:solidFill>
                <a:latin typeface="Meiryo UI" panose="020B0604030504040204" pitchFamily="50" charset="-128"/>
                <a:ea typeface="Meiryo UI" panose="020B0604030504040204" pitchFamily="50" charset="-128"/>
              </a:rPr>
              <a:t>これにより、</a:t>
            </a:r>
            <a:r>
              <a:rPr lang="en-US" altLang="ja-JP" dirty="0">
                <a:solidFill>
                  <a:schemeClr val="bg2"/>
                </a:solidFill>
                <a:latin typeface="Meiryo UI" panose="020B0604030504040204" pitchFamily="50" charset="-128"/>
                <a:ea typeface="Meiryo UI" panose="020B0604030504040204" pitchFamily="50" charset="-128"/>
              </a:rPr>
              <a:t>DD</a:t>
            </a:r>
            <a:r>
              <a:rPr lang="ja-JP" altLang="en-US" dirty="0">
                <a:solidFill>
                  <a:schemeClr val="bg2"/>
                </a:solidFill>
                <a:latin typeface="Meiryo UI" panose="020B0604030504040204" pitchFamily="50" charset="-128"/>
                <a:ea typeface="Meiryo UI" panose="020B0604030504040204" pitchFamily="50" charset="-128"/>
              </a:rPr>
              <a:t>コントローラの高速な重複排除を活用しながらバックアップインフラを劇的に改善</a:t>
            </a:r>
            <a:endParaRPr lang="en-US" altLang="ja-JP" dirty="0" err="1">
              <a:solidFill>
                <a:schemeClr val="bg2"/>
              </a:solidFill>
              <a:latin typeface="Meiryo UI" panose="020B0604030504040204" pitchFamily="50" charset="-128"/>
              <a:ea typeface="Meiryo UI" panose="020B0604030504040204" pitchFamily="50" charset="-128"/>
            </a:endParaRPr>
          </a:p>
        </p:txBody>
      </p:sp>
      <p:sp>
        <p:nvSpPr>
          <p:cNvPr id="25" name="TextBox 5">
            <a:extLst>
              <a:ext uri="{FF2B5EF4-FFF2-40B4-BE49-F238E27FC236}">
                <a16:creationId xmlns:a16="http://schemas.microsoft.com/office/drawing/2014/main" id="{B08A4FCC-1B2F-417A-9636-993A234B0026}"/>
              </a:ext>
            </a:extLst>
          </p:cNvPr>
          <p:cNvSpPr>
            <a:spLocks noChangeArrowheads="1"/>
          </p:cNvSpPr>
          <p:nvPr/>
        </p:nvSpPr>
        <p:spPr bwMode="gray">
          <a:xfrm>
            <a:off x="1585335" y="4620665"/>
            <a:ext cx="1887340" cy="728435"/>
          </a:xfrm>
          <a:prstGeom prst="roundRect">
            <a:avLst>
              <a:gd name="adj" fmla="val 27769"/>
            </a:avLst>
          </a:prstGeom>
          <a:solidFill>
            <a:srgbClr val="FFFFFF"/>
          </a:solidFill>
          <a:ln w="25400" cap="flat" cmpd="sng" algn="ctr">
            <a:solidFill>
              <a:srgbClr val="2C95DD"/>
            </a:solidFill>
            <a:prstDash val="solid"/>
            <a:headEnd/>
            <a:tailEnd/>
          </a:ln>
          <a:effectLst/>
        </p:spPr>
        <p:txBody>
          <a:bodyPr wrap="square" lIns="0" tIns="0" rIns="0" bIns="0" anchor="ctr">
            <a:spAutoFit/>
          </a:bodyPr>
          <a:lstStyle/>
          <a:p>
            <a:pPr algn="ctr" defTabSz="609585">
              <a:defRPr/>
            </a:pPr>
            <a:endParaRPr kumimoji="0" lang="en-US" sz="1333" b="1" kern="0" dirty="0">
              <a:solidFill>
                <a:srgbClr val="000000"/>
              </a:solidFill>
              <a:latin typeface="Meiryo UI" panose="020B0604030504040204" pitchFamily="50" charset="-128"/>
              <a:ea typeface="Meiryo UI" panose="020B0604030504040204" pitchFamily="50" charset="-128"/>
              <a:cs typeface="Arial" charset="0"/>
            </a:endParaRPr>
          </a:p>
          <a:p>
            <a:pPr algn="ctr" defTabSz="609585">
              <a:defRPr/>
            </a:pPr>
            <a:endParaRPr kumimoji="0" lang="en-US" sz="1333" b="1" kern="0" dirty="0">
              <a:solidFill>
                <a:srgbClr val="000000"/>
              </a:solidFill>
              <a:latin typeface="Meiryo UI" panose="020B0604030504040204" pitchFamily="50" charset="-128"/>
              <a:ea typeface="Meiryo UI" panose="020B0604030504040204" pitchFamily="50" charset="-128"/>
              <a:cs typeface="Arial" charset="0"/>
            </a:endParaRPr>
          </a:p>
          <a:p>
            <a:pPr algn="ctr" defTabSz="609585">
              <a:defRPr/>
            </a:pPr>
            <a:endParaRPr kumimoji="0" lang="en-US" sz="1333" b="1" kern="0" dirty="0">
              <a:solidFill>
                <a:srgbClr val="000000"/>
              </a:solidFill>
              <a:latin typeface="Meiryo UI" panose="020B0604030504040204" pitchFamily="50" charset="-128"/>
              <a:ea typeface="Meiryo UI" panose="020B0604030504040204" pitchFamily="50" charset="-128"/>
              <a:cs typeface="Arial" charset="0"/>
            </a:endParaRPr>
          </a:p>
        </p:txBody>
      </p:sp>
      <p:sp>
        <p:nvSpPr>
          <p:cNvPr id="26" name="TextBox 5">
            <a:extLst>
              <a:ext uri="{FF2B5EF4-FFF2-40B4-BE49-F238E27FC236}">
                <a16:creationId xmlns:a16="http://schemas.microsoft.com/office/drawing/2014/main" id="{166B0C72-C93B-4321-9C93-FA9DE1AD402A}"/>
              </a:ext>
            </a:extLst>
          </p:cNvPr>
          <p:cNvSpPr>
            <a:spLocks noChangeArrowheads="1"/>
          </p:cNvSpPr>
          <p:nvPr/>
        </p:nvSpPr>
        <p:spPr bwMode="gray">
          <a:xfrm>
            <a:off x="1823254" y="4791558"/>
            <a:ext cx="1468318" cy="404030"/>
          </a:xfrm>
          <a:prstGeom prst="roundRect">
            <a:avLst>
              <a:gd name="adj" fmla="val 50000"/>
            </a:avLst>
          </a:prstGeom>
          <a:gradFill rotWithShape="1">
            <a:gsLst>
              <a:gs pos="0">
                <a:srgbClr val="339933">
                  <a:tint val="100000"/>
                  <a:shade val="100000"/>
                  <a:satMod val="130000"/>
                </a:srgbClr>
              </a:gs>
              <a:gs pos="100000">
                <a:srgbClr val="339933">
                  <a:tint val="50000"/>
                  <a:shade val="100000"/>
                  <a:satMod val="350000"/>
                </a:srgbClr>
              </a:gs>
            </a:gsLst>
            <a:lin ang="16200000" scaled="0"/>
          </a:gradFill>
          <a:ln>
            <a:noFill/>
            <a:headEnd/>
            <a:tailEn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none" tIns="0" bIns="0" anchor="ctr">
            <a:spAutoFit/>
          </a:bodyPr>
          <a:lstStyle/>
          <a:p>
            <a:pPr algn="ctr" defTabSz="1219170">
              <a:defRPr/>
            </a:pPr>
            <a:r>
              <a:rPr kumimoji="0" lang="en-US" sz="1867" b="1" kern="0" dirty="0">
                <a:solidFill>
                  <a:srgbClr val="FFFFFF"/>
                </a:solidFill>
                <a:latin typeface="Meiryo UI" panose="020B0604030504040204" pitchFamily="50" charset="-128"/>
                <a:ea typeface="Meiryo UI" panose="020B0604030504040204" pitchFamily="50" charset="-128"/>
                <a:cs typeface="Arial" charset="0"/>
              </a:rPr>
              <a:t>DD Boost</a:t>
            </a:r>
          </a:p>
        </p:txBody>
      </p:sp>
      <p:sp>
        <p:nvSpPr>
          <p:cNvPr id="27" name="Rectangle 66">
            <a:extLst>
              <a:ext uri="{FF2B5EF4-FFF2-40B4-BE49-F238E27FC236}">
                <a16:creationId xmlns:a16="http://schemas.microsoft.com/office/drawing/2014/main" id="{D841089B-F030-4A53-819F-8A6BD88E7ABF}"/>
              </a:ext>
            </a:extLst>
          </p:cNvPr>
          <p:cNvSpPr>
            <a:spLocks noChangeArrowheads="1"/>
          </p:cNvSpPr>
          <p:nvPr/>
        </p:nvSpPr>
        <p:spPr bwMode="gray">
          <a:xfrm>
            <a:off x="7142977" y="574977"/>
            <a:ext cx="4213000" cy="948145"/>
          </a:xfrm>
          <a:prstGeom prst="rect">
            <a:avLst/>
          </a:prstGeom>
          <a:solidFill>
            <a:srgbClr val="FFFFCC"/>
          </a:solidFill>
          <a:ln>
            <a:noFill/>
          </a:ln>
        </p:spPr>
        <p:txBody>
          <a:bodyPr wrap="square" lIns="0" tIns="0" rIns="0" bIns="0">
            <a:spAutoFit/>
          </a:bodyPr>
          <a:lstStyle/>
          <a:p>
            <a:pPr marL="228594" indent="-228594">
              <a:lnSpc>
                <a:spcPct val="90000"/>
              </a:lnSpc>
              <a:spcBef>
                <a:spcPct val="30000"/>
              </a:spcBef>
              <a:buClr>
                <a:schemeClr val="tx2"/>
              </a:buClr>
              <a:buBlip>
                <a:blip r:embed="rId5"/>
              </a:buBlip>
            </a:pPr>
            <a:r>
              <a:rPr lang="en-US" dirty="0">
                <a:latin typeface="Meiryo UI" panose="020B0604030504040204" pitchFamily="50" charset="-128"/>
                <a:ea typeface="Meiryo UI" panose="020B0604030504040204" pitchFamily="50" charset="-128"/>
              </a:rPr>
              <a:t>50% </a:t>
            </a:r>
            <a:r>
              <a:rPr lang="ja-JP" altLang="en-US" dirty="0">
                <a:latin typeface="Meiryo UI" panose="020B0604030504040204" pitchFamily="50" charset="-128"/>
                <a:ea typeface="Meiryo UI" panose="020B0604030504040204" pitchFamily="50" charset="-128"/>
              </a:rPr>
              <a:t>高速なバックアップスループット</a:t>
            </a:r>
            <a:endParaRPr lang="en-US" dirty="0">
              <a:latin typeface="Meiryo UI" panose="020B0604030504040204" pitchFamily="50" charset="-128"/>
              <a:ea typeface="Meiryo UI" panose="020B0604030504040204" pitchFamily="50" charset="-128"/>
            </a:endParaRPr>
          </a:p>
          <a:p>
            <a:pPr marL="228594" indent="-228594">
              <a:lnSpc>
                <a:spcPct val="90000"/>
              </a:lnSpc>
              <a:spcBef>
                <a:spcPct val="30000"/>
              </a:spcBef>
              <a:buClr>
                <a:schemeClr val="tx2"/>
              </a:buClr>
              <a:buBlip>
                <a:blip r:embed="rId5"/>
              </a:buBlip>
            </a:pPr>
            <a:r>
              <a:rPr lang="en-US" dirty="0">
                <a:latin typeface="Meiryo UI" panose="020B0604030504040204" pitchFamily="50" charset="-128"/>
                <a:ea typeface="Meiryo UI" panose="020B0604030504040204" pitchFamily="50" charset="-128"/>
              </a:rPr>
              <a:t>20</a:t>
            </a:r>
            <a:r>
              <a:rPr lang="ja-JP" altLang="en-US" dirty="0">
                <a:latin typeface="Meiryo UI" panose="020B0604030504040204" pitchFamily="50" charset="-128"/>
                <a:ea typeface="Meiryo UI" panose="020B0604030504040204" pitchFamily="50" charset="-128"/>
              </a:rPr>
              <a:t>～</a:t>
            </a:r>
            <a:r>
              <a:rPr lang="en-US" dirty="0">
                <a:latin typeface="Meiryo UI" panose="020B0604030504040204" pitchFamily="50" charset="-128"/>
                <a:ea typeface="Meiryo UI" panose="020B0604030504040204" pitchFamily="50" charset="-128"/>
              </a:rPr>
              <a:t>40% </a:t>
            </a:r>
            <a:r>
              <a:rPr lang="en-US" altLang="ja-JP" dirty="0">
                <a:latin typeface="Meiryo UI" panose="020B0604030504040204" pitchFamily="50" charset="-128"/>
                <a:ea typeface="Meiryo UI" panose="020B0604030504040204" pitchFamily="50" charset="-128"/>
              </a:rPr>
              <a:t>CPU</a:t>
            </a:r>
            <a:r>
              <a:rPr lang="ja-JP" altLang="en-US" dirty="0">
                <a:latin typeface="Meiryo UI" panose="020B0604030504040204" pitchFamily="50" charset="-128"/>
                <a:ea typeface="Meiryo UI" panose="020B0604030504040204" pitchFamily="50" charset="-128"/>
              </a:rPr>
              <a:t>使用率の削減</a:t>
            </a:r>
            <a:endParaRPr lang="en-US" dirty="0">
              <a:latin typeface="Meiryo UI" panose="020B0604030504040204" pitchFamily="50" charset="-128"/>
              <a:ea typeface="Meiryo UI" panose="020B0604030504040204" pitchFamily="50" charset="-128"/>
            </a:endParaRPr>
          </a:p>
          <a:p>
            <a:pPr marL="228594" indent="-228594">
              <a:lnSpc>
                <a:spcPct val="90000"/>
              </a:lnSpc>
              <a:spcBef>
                <a:spcPct val="30000"/>
              </a:spcBef>
              <a:buClr>
                <a:schemeClr val="tx2"/>
              </a:buClr>
              <a:buBlip>
                <a:blip r:embed="rId5"/>
              </a:buBlip>
            </a:pPr>
            <a:r>
              <a:rPr lang="ja-JP" altLang="en-US" dirty="0">
                <a:latin typeface="Meiryo UI" panose="020B0604030504040204" pitchFamily="50" charset="-128"/>
                <a:ea typeface="Meiryo UI" panose="020B0604030504040204" pitchFamily="50" charset="-128"/>
              </a:rPr>
              <a:t>最大</a:t>
            </a:r>
            <a:r>
              <a:rPr lang="en-US" dirty="0">
                <a:latin typeface="Meiryo UI" panose="020B0604030504040204" pitchFamily="50" charset="-128"/>
                <a:ea typeface="Meiryo UI" panose="020B0604030504040204" pitchFamily="50" charset="-128"/>
              </a:rPr>
              <a:t>99% </a:t>
            </a:r>
            <a:r>
              <a:rPr lang="ja-JP" altLang="en-US" dirty="0">
                <a:latin typeface="Meiryo UI" panose="020B0604030504040204" pitchFamily="50" charset="-128"/>
                <a:ea typeface="Meiryo UI" panose="020B0604030504040204" pitchFamily="50" charset="-128"/>
              </a:rPr>
              <a:t>ネットワークトラフィックの削減</a:t>
            </a:r>
            <a:endParaRPr lang="en-US" dirty="0">
              <a:latin typeface="Meiryo UI" panose="020B0604030504040204" pitchFamily="50" charset="-128"/>
              <a:ea typeface="Meiryo UI" panose="020B0604030504040204" pitchFamily="50" charset="-128"/>
            </a:endParaRPr>
          </a:p>
        </p:txBody>
      </p:sp>
      <p:sp>
        <p:nvSpPr>
          <p:cNvPr id="32" name="サブタイトル 2">
            <a:extLst>
              <a:ext uri="{FF2B5EF4-FFF2-40B4-BE49-F238E27FC236}">
                <a16:creationId xmlns:a16="http://schemas.microsoft.com/office/drawing/2014/main" id="{241F705B-76E0-482D-9D11-85981A7CD0AA}"/>
              </a:ext>
            </a:extLst>
          </p:cNvPr>
          <p:cNvSpPr txBox="1">
            <a:spLocks/>
          </p:cNvSpPr>
          <p:nvPr/>
        </p:nvSpPr>
        <p:spPr>
          <a:xfrm>
            <a:off x="467796" y="1089294"/>
            <a:ext cx="10613896" cy="41768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kumimoji="0" lang="en-US" altLang="ja-JP" sz="2400" b="1" dirty="0">
                <a:latin typeface="Meiryo UI" panose="020B0604030504040204" pitchFamily="50" charset="-128"/>
                <a:ea typeface="Meiryo UI" panose="020B0604030504040204" pitchFamily="50" charset="-128"/>
              </a:rPr>
              <a:t>DD Boost</a:t>
            </a:r>
            <a:r>
              <a:rPr kumimoji="0" lang="ja-JP" altLang="en-US" sz="2400" b="1" dirty="0">
                <a:latin typeface="Meiryo UI" panose="020B0604030504040204" pitchFamily="50" charset="-128"/>
                <a:ea typeface="Meiryo UI" panose="020B0604030504040204" pitchFamily="50" charset="-128"/>
              </a:rPr>
              <a:t>を利用した場合</a:t>
            </a:r>
          </a:p>
        </p:txBody>
      </p:sp>
      <p:pic>
        <p:nvPicPr>
          <p:cNvPr id="33" name="Picture 63">
            <a:extLst>
              <a:ext uri="{FF2B5EF4-FFF2-40B4-BE49-F238E27FC236}">
                <a16:creationId xmlns:a16="http://schemas.microsoft.com/office/drawing/2014/main" id="{62F8C144-69AC-4327-8854-9409EDCCE53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227265" y="4325028"/>
            <a:ext cx="2917630" cy="1316205"/>
          </a:xfrm>
          <a:prstGeom prst="rect">
            <a:avLst/>
          </a:prstGeom>
        </p:spPr>
      </p:pic>
    </p:spTree>
    <p:extLst>
      <p:ext uri="{BB962C8B-B14F-4D97-AF65-F5344CB8AC3E}">
        <p14:creationId xmlns:p14="http://schemas.microsoft.com/office/powerpoint/2010/main" val="3120415546"/>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11430000" cy="387798"/>
          </a:xfrm>
        </p:spPr>
        <p:txBody>
          <a:bodyPr/>
          <a:lstStyle/>
          <a:p>
            <a:r>
              <a:rPr lang="en-US" altLang="ja-JP" sz="2800" dirty="0">
                <a:latin typeface="Meiryo UI" panose="020B0604030504040204" pitchFamily="50" charset="-128"/>
                <a:ea typeface="Meiryo UI" panose="020B0604030504040204" pitchFamily="50" charset="-128"/>
              </a:rPr>
              <a:t>DD Boost</a:t>
            </a:r>
            <a:r>
              <a:rPr lang="ja-JP" altLang="en-US" sz="2800" dirty="0">
                <a:latin typeface="Meiryo UI" panose="020B0604030504040204" pitchFamily="50" charset="-128"/>
                <a:ea typeface="Meiryo UI" panose="020B0604030504040204" pitchFamily="50" charset="-128"/>
              </a:rPr>
              <a:t>のエコシステム</a:t>
            </a:r>
            <a:endParaRPr lang="en-US" sz="4000" dirty="0">
              <a:latin typeface="Meiryo UI" panose="020B0604030504040204" pitchFamily="50" charset="-128"/>
              <a:ea typeface="Meiryo UI" panose="020B0604030504040204" pitchFamily="50" charset="-128"/>
            </a:endParaRPr>
          </a:p>
        </p:txBody>
      </p:sp>
      <p:pic>
        <p:nvPicPr>
          <p:cNvPr id="33" name="図 32">
            <a:extLst>
              <a:ext uri="{FF2B5EF4-FFF2-40B4-BE49-F238E27FC236}">
                <a16:creationId xmlns:a16="http://schemas.microsoft.com/office/drawing/2014/main" id="{03388D31-02CD-4DF8-B7D0-4ED0D92A3A13}"/>
              </a:ext>
            </a:extLst>
          </p:cNvPr>
          <p:cNvPicPr>
            <a:picLocks noChangeAspect="1"/>
          </p:cNvPicPr>
          <p:nvPr/>
        </p:nvPicPr>
        <p:blipFill>
          <a:blip r:embed="rId3"/>
          <a:stretch>
            <a:fillRect/>
          </a:stretch>
        </p:blipFill>
        <p:spPr>
          <a:xfrm>
            <a:off x="127000" y="2006844"/>
            <a:ext cx="11974286" cy="3142725"/>
          </a:xfrm>
          <a:prstGeom prst="rect">
            <a:avLst/>
          </a:prstGeom>
        </p:spPr>
      </p:pic>
      <p:sp>
        <p:nvSpPr>
          <p:cNvPr id="34" name="テキスト ボックス 33">
            <a:extLst>
              <a:ext uri="{FF2B5EF4-FFF2-40B4-BE49-F238E27FC236}">
                <a16:creationId xmlns:a16="http://schemas.microsoft.com/office/drawing/2014/main" id="{EB44BF3F-FE03-48E2-B37F-3BC65DCC0944}"/>
              </a:ext>
            </a:extLst>
          </p:cNvPr>
          <p:cNvSpPr txBox="1"/>
          <p:nvPr/>
        </p:nvSpPr>
        <p:spPr>
          <a:xfrm>
            <a:off x="127000" y="6341596"/>
            <a:ext cx="8407400" cy="307777"/>
          </a:xfrm>
          <a:prstGeom prst="rect">
            <a:avLst/>
          </a:prstGeom>
          <a:noFill/>
        </p:spPr>
        <p:txBody>
          <a:bodyPr wrap="square">
            <a:spAutoFit/>
          </a:bodyPr>
          <a:lstStyle/>
          <a:p>
            <a:r>
              <a:rPr lang="ja-JP" altLang="en-US" sz="1400" dirty="0">
                <a:solidFill>
                  <a:schemeClr val="bg1"/>
                </a:solidFill>
                <a:latin typeface="Meiryo UI" panose="020B0604030504040204" pitchFamily="50" charset="-128"/>
                <a:ea typeface="Meiryo UI" panose="020B0604030504040204" pitchFamily="50" charset="-128"/>
                <a:hlinkClick r:id="rId4"/>
              </a:rPr>
              <a:t>https://japancatalog.dell.com/c/wp-content/uploads/dell-emc-Data-Domain.pdf</a:t>
            </a:r>
            <a:endParaRPr lang="en-US" altLang="ja-JP" sz="1400" dirty="0">
              <a:solidFill>
                <a:schemeClr val="bg1"/>
              </a:solidFill>
              <a:latin typeface="Meiryo UI" panose="020B0604030504040204" pitchFamily="50" charset="-128"/>
              <a:ea typeface="Meiryo UI" panose="020B0604030504040204" pitchFamily="50" charset="-128"/>
            </a:endParaRPr>
          </a:p>
        </p:txBody>
      </p:sp>
      <p:cxnSp>
        <p:nvCxnSpPr>
          <p:cNvPr id="35" name="直線コネクタ 34">
            <a:extLst>
              <a:ext uri="{FF2B5EF4-FFF2-40B4-BE49-F238E27FC236}">
                <a16:creationId xmlns:a16="http://schemas.microsoft.com/office/drawing/2014/main" id="{7C6BAEE1-4FF8-4607-B137-6A269155EECC}"/>
              </a:ext>
            </a:extLst>
          </p:cNvPr>
          <p:cNvCxnSpPr>
            <a:cxnSpLocks/>
          </p:cNvCxnSpPr>
          <p:nvPr/>
        </p:nvCxnSpPr>
        <p:spPr>
          <a:xfrm>
            <a:off x="11877556" y="2519061"/>
            <a:ext cx="0" cy="158187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6" name="直線コネクタ 35">
            <a:extLst>
              <a:ext uri="{FF2B5EF4-FFF2-40B4-BE49-F238E27FC236}">
                <a16:creationId xmlns:a16="http://schemas.microsoft.com/office/drawing/2014/main" id="{5D63454F-34B5-457A-95FB-89D73BF47939}"/>
              </a:ext>
            </a:extLst>
          </p:cNvPr>
          <p:cNvCxnSpPr>
            <a:cxnSpLocks/>
          </p:cNvCxnSpPr>
          <p:nvPr/>
        </p:nvCxnSpPr>
        <p:spPr>
          <a:xfrm>
            <a:off x="7254756" y="2519061"/>
            <a:ext cx="0" cy="1581870"/>
          </a:xfrm>
          <a:prstGeom prst="line">
            <a:avLst/>
          </a:prstGeom>
          <a:ln w="28575" cmpd="sng">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37" name="直線矢印コネクタ 36">
            <a:extLst>
              <a:ext uri="{FF2B5EF4-FFF2-40B4-BE49-F238E27FC236}">
                <a16:creationId xmlns:a16="http://schemas.microsoft.com/office/drawing/2014/main" id="{C1D0FB23-5821-4354-8BEA-320B1F3CA68D}"/>
              </a:ext>
            </a:extLst>
          </p:cNvPr>
          <p:cNvCxnSpPr>
            <a:cxnSpLocks/>
          </p:cNvCxnSpPr>
          <p:nvPr/>
        </p:nvCxnSpPr>
        <p:spPr>
          <a:xfrm>
            <a:off x="7315789" y="2486707"/>
            <a:ext cx="4419011" cy="0"/>
          </a:xfrm>
          <a:prstGeom prst="straightConnector1">
            <a:avLst/>
          </a:prstGeom>
          <a:ln w="28575" cmpd="sng">
            <a:solidFill>
              <a:srgbClr val="FF0000"/>
            </a:solidFill>
            <a:headEnd type="arrow" w="med" len="med"/>
            <a:tailEnd type="arrow" w="med" len="med"/>
          </a:ln>
          <a:effectLst/>
        </p:spPr>
        <p:style>
          <a:lnRef idx="2">
            <a:schemeClr val="accent1"/>
          </a:lnRef>
          <a:fillRef idx="0">
            <a:schemeClr val="accent1"/>
          </a:fillRef>
          <a:effectRef idx="1">
            <a:schemeClr val="accent1"/>
          </a:effectRef>
          <a:fontRef idx="minor">
            <a:schemeClr val="tx1"/>
          </a:fontRef>
        </p:style>
      </p:cxnSp>
      <p:sp>
        <p:nvSpPr>
          <p:cNvPr id="38" name="テキスト ボックス 37">
            <a:extLst>
              <a:ext uri="{FF2B5EF4-FFF2-40B4-BE49-F238E27FC236}">
                <a16:creationId xmlns:a16="http://schemas.microsoft.com/office/drawing/2014/main" id="{56550522-00C6-4DE3-8EA1-AB21F407A693}"/>
              </a:ext>
            </a:extLst>
          </p:cNvPr>
          <p:cNvSpPr txBox="1"/>
          <p:nvPr/>
        </p:nvSpPr>
        <p:spPr>
          <a:xfrm>
            <a:off x="7458545" y="2184645"/>
            <a:ext cx="4419011" cy="244992"/>
          </a:xfrm>
          <a:prstGeom prst="rect">
            <a:avLst/>
          </a:prstGeom>
          <a:noFill/>
        </p:spPr>
        <p:txBody>
          <a:bodyPr wrap="square" rtlCol="0">
            <a:spAutoFit/>
          </a:bodyPr>
          <a:lstStyle/>
          <a:p>
            <a:pPr algn="ctr">
              <a:spcBef>
                <a:spcPts val="0"/>
              </a:spcBef>
              <a:spcAft>
                <a:spcPts val="0"/>
              </a:spcAft>
              <a:buClr>
                <a:schemeClr val="bg1"/>
              </a:buClr>
            </a:pPr>
            <a:r>
              <a:rPr kumimoji="1" lang="ja-JP" altLang="en-US" sz="1000" dirty="0">
                <a:solidFill>
                  <a:srgbClr val="FF0000"/>
                </a:solidFill>
                <a:latin typeface="Arial" panose="020B0604020202020204" pitchFamily="34" charset="0"/>
                <a:ea typeface="Meiryo UI" panose="020B0604030504040204" pitchFamily="50" charset="-128"/>
              </a:rPr>
              <a:t>別途</a:t>
            </a:r>
            <a:r>
              <a:rPr kumimoji="1" lang="en-US" altLang="ja-JP" sz="1000" dirty="0">
                <a:solidFill>
                  <a:srgbClr val="FF0000"/>
                </a:solidFill>
                <a:latin typeface="Arial" panose="020B0604020202020204" pitchFamily="34" charset="0"/>
                <a:ea typeface="Meiryo UI" panose="020B0604030504040204" pitchFamily="50" charset="-128"/>
              </a:rPr>
              <a:t>Data</a:t>
            </a:r>
            <a:r>
              <a:rPr kumimoji="1" lang="ja-JP" altLang="en-US" sz="1000" dirty="0">
                <a:solidFill>
                  <a:srgbClr val="FF0000"/>
                </a:solidFill>
                <a:latin typeface="Arial" panose="020B0604020202020204" pitchFamily="34" charset="0"/>
                <a:ea typeface="Meiryo UI" panose="020B0604030504040204" pitchFamily="50" charset="-128"/>
              </a:rPr>
              <a:t> </a:t>
            </a:r>
            <a:r>
              <a:rPr kumimoji="1" lang="en-US" altLang="ja-JP" sz="1000" dirty="0">
                <a:solidFill>
                  <a:srgbClr val="FF0000"/>
                </a:solidFill>
                <a:latin typeface="Arial" panose="020B0604020202020204" pitchFamily="34" charset="0"/>
                <a:ea typeface="Meiryo UI" panose="020B0604030504040204" pitchFamily="50" charset="-128"/>
              </a:rPr>
              <a:t>Protection</a:t>
            </a:r>
            <a:r>
              <a:rPr kumimoji="1" lang="ja-JP" altLang="en-US" sz="1000" dirty="0">
                <a:solidFill>
                  <a:srgbClr val="FF0000"/>
                </a:solidFill>
                <a:latin typeface="Arial" panose="020B0604020202020204" pitchFamily="34" charset="0"/>
                <a:ea typeface="Meiryo UI" panose="020B0604030504040204" pitchFamily="50" charset="-128"/>
              </a:rPr>
              <a:t> </a:t>
            </a:r>
            <a:r>
              <a:rPr kumimoji="1" lang="en-US" altLang="ja-JP" sz="1000" dirty="0">
                <a:solidFill>
                  <a:srgbClr val="FF0000"/>
                </a:solidFill>
                <a:latin typeface="Arial" panose="020B0604020202020204" pitchFamily="34" charset="0"/>
                <a:ea typeface="Meiryo UI" panose="020B0604030504040204" pitchFamily="50" charset="-128"/>
              </a:rPr>
              <a:t>Software</a:t>
            </a:r>
            <a:r>
              <a:rPr kumimoji="1" lang="ja-JP" altLang="en-US" sz="1000" dirty="0">
                <a:solidFill>
                  <a:srgbClr val="FF0000"/>
                </a:solidFill>
                <a:latin typeface="Arial" panose="020B0604020202020204" pitchFamily="34" charset="0"/>
                <a:ea typeface="Meiryo UI" panose="020B0604030504040204" pitchFamily="50" charset="-128"/>
              </a:rPr>
              <a:t>が必要 詳しくは最新ライセンスガイドを参照ください</a:t>
            </a:r>
          </a:p>
        </p:txBody>
      </p:sp>
    </p:spTree>
    <p:extLst>
      <p:ext uri="{BB962C8B-B14F-4D97-AF65-F5344CB8AC3E}">
        <p14:creationId xmlns:p14="http://schemas.microsoft.com/office/powerpoint/2010/main" val="2086399689"/>
      </p:ext>
    </p:extLst>
  </p:cSld>
  <p:clrMapOvr>
    <a:masterClrMapping/>
  </p:clrMapOvr>
  <mc:AlternateContent xmlns:mc="http://schemas.openxmlformats.org/markup-compatibility/2006" xmlns:p14="http://schemas.microsoft.com/office/powerpoint/2010/main">
    <mc:Choice Requires="p14">
      <p:transition spd="med" p14:dur="700"/>
    </mc:Choice>
    <mc:Fallback xmlns="">
      <p:transition spd="med"/>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ホワイトボードのフレーム | 素材画録">
            <a:extLst>
              <a:ext uri="{FF2B5EF4-FFF2-40B4-BE49-F238E27FC236}">
                <a16:creationId xmlns:a16="http://schemas.microsoft.com/office/drawing/2014/main" id="{C4D1C98B-F744-466E-A650-94BEAB38C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495" y="405346"/>
            <a:ext cx="9058321" cy="67937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白黒のふきだしのイラスト | かわいいフリー素材集 いらすとや">
            <a:extLst>
              <a:ext uri="{FF2B5EF4-FFF2-40B4-BE49-F238E27FC236}">
                <a16:creationId xmlns:a16="http://schemas.microsoft.com/office/drawing/2014/main" id="{AA5D9C78-2247-4A4D-962C-709A0ED6E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693" y="2870200"/>
            <a:ext cx="1288454" cy="910644"/>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58774726-E77E-49BA-8C0E-1CDF144E5D53}"/>
              </a:ext>
            </a:extLst>
          </p:cNvPr>
          <p:cNvSpPr>
            <a:spLocks noGrp="1"/>
          </p:cNvSpPr>
          <p:nvPr>
            <p:ph type="title"/>
          </p:nvPr>
        </p:nvSpPr>
        <p:spPr/>
        <p:txBody>
          <a:bodyPr/>
          <a:lstStyle/>
          <a:p>
            <a:r>
              <a:rPr lang="ja-JP" altLang="en-US" dirty="0"/>
              <a:t>バックアップによる課題はいろいろ・・・</a:t>
            </a:r>
            <a:endParaRPr kumimoji="1" lang="ja-JP" altLang="en-US" dirty="0"/>
          </a:p>
        </p:txBody>
      </p:sp>
      <p:sp>
        <p:nvSpPr>
          <p:cNvPr id="7" name="テキスト ボックス 6">
            <a:extLst>
              <a:ext uri="{FF2B5EF4-FFF2-40B4-BE49-F238E27FC236}">
                <a16:creationId xmlns:a16="http://schemas.microsoft.com/office/drawing/2014/main" id="{3A94E40F-1FFC-4F7D-AFA4-D3679C52F724}"/>
              </a:ext>
            </a:extLst>
          </p:cNvPr>
          <p:cNvSpPr txBox="1"/>
          <p:nvPr/>
        </p:nvSpPr>
        <p:spPr>
          <a:xfrm>
            <a:off x="3292879" y="1687268"/>
            <a:ext cx="6476849" cy="4604722"/>
          </a:xfrm>
          <a:prstGeom prst="rect">
            <a:avLst/>
          </a:prstGeom>
          <a:noFill/>
        </p:spPr>
        <p:txBody>
          <a:bodyPr wrap="square">
            <a:spAutoFit/>
          </a:bodyPr>
          <a:lstStyle/>
          <a:p>
            <a:pPr marL="285750" indent="-285750">
              <a:lnSpc>
                <a:spcPct val="150000"/>
              </a:lnSpc>
              <a:buFont typeface="Arial" panose="020B0604020202020204" pitchFamily="34" charset="0"/>
              <a:buChar char="•"/>
            </a:pPr>
            <a:r>
              <a:rPr lang="ja-JP" altLang="en-US" sz="2000" i="0" u="none" strike="noStrike" baseline="0" dirty="0">
                <a:latin typeface="Meiryo UI" panose="020B0604030504040204" pitchFamily="50" charset="-128"/>
                <a:ea typeface="Meiryo UI" panose="020B0604030504040204" pitchFamily="50" charset="-128"/>
              </a:rPr>
              <a:t>分散するシステムや、点在するオフィスのバックアップ管理</a:t>
            </a:r>
            <a:endParaRPr lang="en-US" altLang="ja-JP" sz="2000" i="0" u="none" strike="noStrike" baseline="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000" i="0" u="none" strike="noStrike" baseline="0" dirty="0">
                <a:latin typeface="Meiryo UI" panose="020B0604030504040204" pitchFamily="50" charset="-128"/>
                <a:ea typeface="Meiryo UI" panose="020B0604030504040204" pitchFamily="50" charset="-128"/>
              </a:rPr>
              <a:t>バックアップが時間内に終わらない</a:t>
            </a:r>
            <a:endParaRPr lang="en-US" altLang="ja-JP" sz="2000" i="0" u="none" strike="noStrike" baseline="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000" i="0" u="none" strike="noStrike" baseline="0" dirty="0">
                <a:latin typeface="Meiryo UI" panose="020B0604030504040204" pitchFamily="50" charset="-128"/>
                <a:ea typeface="Meiryo UI" panose="020B0604030504040204" pitchFamily="50" charset="-128"/>
              </a:rPr>
              <a:t>いつの間にか大容量！ バックアップが追いつかない</a:t>
            </a:r>
            <a:endParaRPr lang="en-US" altLang="ja-JP" sz="200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000" i="0" u="none" strike="noStrike" baseline="0" dirty="0">
                <a:latin typeface="Meiryo UI" panose="020B0604030504040204" pitchFamily="50" charset="-128"/>
                <a:ea typeface="Meiryo UI" panose="020B0604030504040204" pitchFamily="50" charset="-128"/>
              </a:rPr>
              <a:t>災害対策ができていない</a:t>
            </a:r>
            <a:endParaRPr lang="en-US" altLang="ja-JP" sz="2000" i="0" u="none" strike="noStrike" baseline="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000" i="0" u="none" strike="noStrike" baseline="0" dirty="0">
                <a:latin typeface="Meiryo UI" panose="020B0604030504040204" pitchFamily="50" charset="-128"/>
                <a:ea typeface="Meiryo UI" panose="020B0604030504040204" pitchFamily="50" charset="-128"/>
              </a:rPr>
              <a:t>テープ バックアップのままで大丈夫だろうか・・・</a:t>
            </a:r>
            <a:endParaRPr lang="en-US" altLang="ja-JP" sz="200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000" i="0" u="none" strike="noStrike" baseline="0" dirty="0">
                <a:latin typeface="Meiryo UI" panose="020B0604030504040204" pitchFamily="50" charset="-128"/>
                <a:ea typeface="Meiryo UI" panose="020B0604030504040204" pitchFamily="50" charset="-128"/>
              </a:rPr>
              <a:t>意外と忘れがちなバックアップ データの保護</a:t>
            </a:r>
            <a:endParaRPr lang="en-US" altLang="ja-JP" sz="2000" i="0" u="none" strike="noStrike" baseline="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000" i="0" u="none" strike="noStrike" baseline="0" dirty="0">
                <a:latin typeface="Meiryo UI" panose="020B0604030504040204" pitchFamily="50" charset="-128"/>
                <a:ea typeface="Meiryo UI" panose="020B0604030504040204" pitchFamily="50" charset="-128"/>
              </a:rPr>
              <a:t>サーバー仮想化はしたけど、バックアップはそのままだった・・・</a:t>
            </a:r>
            <a:endParaRPr lang="en-US" altLang="ja-JP" sz="2000" i="0" u="none" strike="noStrike" baseline="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000" i="0" u="none" strike="noStrike" baseline="0" dirty="0">
                <a:latin typeface="Meiryo UI" panose="020B0604030504040204" pitchFamily="50" charset="-128"/>
                <a:ea typeface="Meiryo UI" panose="020B0604030504040204" pitchFamily="50" charset="-128"/>
              </a:rPr>
              <a:t>人手が全然足りてない、いつかやろうと後回し</a:t>
            </a:r>
            <a:endParaRPr lang="en-US" altLang="ja-JP" sz="2000" i="0" u="none" strike="noStrike" baseline="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000" i="0" u="none" strike="noStrike" baseline="0" dirty="0">
                <a:latin typeface="Meiryo UI" panose="020B0604030504040204" pitchFamily="50" charset="-128"/>
                <a:ea typeface="Meiryo UI" panose="020B0604030504040204" pitchFamily="50" charset="-128"/>
              </a:rPr>
              <a:t>バックアップにクラウドを使って大丈夫なの？</a:t>
            </a:r>
            <a:endParaRPr lang="en-US" altLang="ja-JP" sz="2000" i="0" u="none" strike="noStrike" baseline="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000" i="0" u="none" strike="noStrike" baseline="0" dirty="0">
                <a:latin typeface="Meiryo UI" panose="020B0604030504040204" pitchFamily="50" charset="-128"/>
                <a:ea typeface="Meiryo UI" panose="020B0604030504040204" pitchFamily="50" charset="-128"/>
              </a:rPr>
              <a:t>セキュリティ対策に</a:t>
            </a:r>
            <a:r>
              <a:rPr lang="en-US" altLang="ja-JP" sz="2000" i="0" u="none" strike="noStrike" baseline="0" dirty="0">
                <a:latin typeface="Meiryo UI" panose="020B0604030504040204" pitchFamily="50" charset="-128"/>
                <a:ea typeface="Meiryo UI" panose="020B0604030504040204" pitchFamily="50" charset="-128"/>
              </a:rPr>
              <a:t>100%</a:t>
            </a:r>
            <a:r>
              <a:rPr lang="ja-JP" altLang="en-US" sz="2000" i="0" u="none" strike="noStrike" baseline="0" dirty="0">
                <a:latin typeface="Meiryo UI" panose="020B0604030504040204" pitchFamily="50" charset="-128"/>
                <a:ea typeface="Meiryo UI" panose="020B0604030504040204" pitchFamily="50" charset="-128"/>
              </a:rPr>
              <a:t>の安全保障はない</a:t>
            </a:r>
            <a:endParaRPr lang="ja-JP" altLang="en-US" sz="2000" dirty="0">
              <a:latin typeface="Meiryo UI" panose="020B0604030504040204" pitchFamily="50" charset="-128"/>
              <a:ea typeface="Meiryo UI" panose="020B0604030504040204" pitchFamily="50" charset="-128"/>
            </a:endParaRPr>
          </a:p>
        </p:txBody>
      </p:sp>
      <p:pic>
        <p:nvPicPr>
          <p:cNvPr id="8" name="Picture 2" descr="困った顔で働く会社員のイラスト（男性） | かわいいフリー素材集 いらすとや">
            <a:extLst>
              <a:ext uri="{FF2B5EF4-FFF2-40B4-BE49-F238E27FC236}">
                <a16:creationId xmlns:a16="http://schemas.microsoft.com/office/drawing/2014/main" id="{18562922-2D63-4147-945A-CBBFC9084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141" y="3429000"/>
            <a:ext cx="1743636" cy="1743636"/>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BDA38AEB-0DF6-4F8F-BC22-A80F9FECF772}"/>
              </a:ext>
            </a:extLst>
          </p:cNvPr>
          <p:cNvSpPr txBox="1"/>
          <p:nvPr/>
        </p:nvSpPr>
        <p:spPr>
          <a:xfrm>
            <a:off x="1008412" y="3154649"/>
            <a:ext cx="936154" cy="215444"/>
          </a:xfrm>
          <a:prstGeom prst="rect">
            <a:avLst/>
          </a:prstGeom>
          <a:noFill/>
        </p:spPr>
        <p:txBody>
          <a:bodyPr wrap="none" lIns="0" tIns="0" rIns="0" bIns="0" rtlCol="0">
            <a:spAutoFit/>
          </a:bodyPr>
          <a:lstStyle/>
          <a:p>
            <a:pPr algn="ctr"/>
            <a:r>
              <a:rPr kumimoji="1" lang="ja-JP" altLang="en-US" sz="1400" dirty="0">
                <a:latin typeface="Meiryo UI" panose="020B0604030504040204" pitchFamily="50" charset="-128"/>
                <a:ea typeface="Meiryo UI" panose="020B0604030504040204" pitchFamily="50" charset="-128"/>
              </a:rPr>
              <a:t>さてどうしよ・・</a:t>
            </a:r>
          </a:p>
        </p:txBody>
      </p:sp>
      <p:sp>
        <p:nvSpPr>
          <p:cNvPr id="16" name="テキスト ボックス 15">
            <a:extLst>
              <a:ext uri="{FF2B5EF4-FFF2-40B4-BE49-F238E27FC236}">
                <a16:creationId xmlns:a16="http://schemas.microsoft.com/office/drawing/2014/main" id="{1EB12D91-2AF0-49DC-A644-5C1E7965CE07}"/>
              </a:ext>
            </a:extLst>
          </p:cNvPr>
          <p:cNvSpPr txBox="1"/>
          <p:nvPr/>
        </p:nvSpPr>
        <p:spPr>
          <a:xfrm>
            <a:off x="4049328" y="1225603"/>
            <a:ext cx="4722804" cy="461665"/>
          </a:xfrm>
          <a:prstGeom prst="rect">
            <a:avLst/>
          </a:prstGeom>
          <a:noFill/>
        </p:spPr>
        <p:txBody>
          <a:bodyPr wrap="square">
            <a:spAutoFit/>
          </a:bodyPr>
          <a:lstStyle/>
          <a:p>
            <a:pPr algn="ctr"/>
            <a:r>
              <a:rPr lang="ja-JP" altLang="en-US" sz="2400" b="1" dirty="0">
                <a:solidFill>
                  <a:srgbClr val="FF0000"/>
                </a:solidFill>
                <a:latin typeface="Meiryo UI" panose="020B0604030504040204" pitchFamily="50" charset="-128"/>
                <a:ea typeface="Meiryo UI" panose="020B0604030504040204" pitchFamily="50" charset="-128"/>
              </a:rPr>
              <a:t>バックアップに関する悩み</a:t>
            </a:r>
          </a:p>
        </p:txBody>
      </p:sp>
      <p:sp>
        <p:nvSpPr>
          <p:cNvPr id="11" name="テキスト ボックス 10">
            <a:extLst>
              <a:ext uri="{FF2B5EF4-FFF2-40B4-BE49-F238E27FC236}">
                <a16:creationId xmlns:a16="http://schemas.microsoft.com/office/drawing/2014/main" id="{0836A103-F938-4271-921E-B7A1F5365F88}"/>
              </a:ext>
            </a:extLst>
          </p:cNvPr>
          <p:cNvSpPr txBox="1"/>
          <p:nvPr/>
        </p:nvSpPr>
        <p:spPr>
          <a:xfrm>
            <a:off x="4447817" y="6291990"/>
            <a:ext cx="4429125" cy="230832"/>
          </a:xfrm>
          <a:prstGeom prst="rect">
            <a:avLst/>
          </a:prstGeom>
          <a:noFill/>
        </p:spPr>
        <p:txBody>
          <a:bodyPr wrap="square">
            <a:spAutoFit/>
          </a:bodyPr>
          <a:lstStyle/>
          <a:p>
            <a:r>
              <a:rPr lang="ja-JP" altLang="en-US" sz="900" dirty="0">
                <a:solidFill>
                  <a:schemeClr val="accent6">
                    <a:lumMod val="75000"/>
                  </a:schemeClr>
                </a:solidFill>
                <a:hlinkClick r:id="rId6">
                  <a:extLst>
                    <a:ext uri="{A12FA001-AC4F-418D-AE19-62706E023703}">
                      <ahyp:hlinkClr xmlns:ahyp="http://schemas.microsoft.com/office/drawing/2018/hyperlinkcolor" val="tx"/>
                    </a:ext>
                  </a:extLst>
                </a:hlinkClick>
              </a:rPr>
              <a:t>https://japancatalog.dell.com/c/wp-content/uploads/DELL_EMC_buckup_result.pdf</a:t>
            </a:r>
            <a:endParaRPr lang="en-US" altLang="ja-JP" sz="900" dirty="0">
              <a:solidFill>
                <a:schemeClr val="accent6">
                  <a:lumMod val="75000"/>
                </a:schemeClr>
              </a:solidFill>
            </a:endParaRPr>
          </a:p>
        </p:txBody>
      </p:sp>
    </p:spTree>
    <p:extLst>
      <p:ext uri="{BB962C8B-B14F-4D97-AF65-F5344CB8AC3E}">
        <p14:creationId xmlns:p14="http://schemas.microsoft.com/office/powerpoint/2010/main" val="303095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吹き出し: 角を丸めた四角形 86">
            <a:extLst>
              <a:ext uri="{FF2B5EF4-FFF2-40B4-BE49-F238E27FC236}">
                <a16:creationId xmlns:a16="http://schemas.microsoft.com/office/drawing/2014/main" id="{6E67E116-DCDD-412D-B8A9-98798BE192F1}"/>
              </a:ext>
            </a:extLst>
          </p:cNvPr>
          <p:cNvSpPr/>
          <p:nvPr/>
        </p:nvSpPr>
        <p:spPr>
          <a:xfrm>
            <a:off x="9147873" y="3652931"/>
            <a:ext cx="1228403" cy="2296713"/>
          </a:xfrm>
          <a:prstGeom prst="wedgeRoundRectCallout">
            <a:avLst>
              <a:gd name="adj1" fmla="val -63059"/>
              <a:gd name="adj2" fmla="val -4315"/>
              <a:gd name="adj3" fmla="val 16667"/>
            </a:avLst>
          </a:prstGeom>
          <a:solidFill>
            <a:schemeClr val="tx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78" name="矢印: 右 77">
            <a:extLst>
              <a:ext uri="{FF2B5EF4-FFF2-40B4-BE49-F238E27FC236}">
                <a16:creationId xmlns:a16="http://schemas.microsoft.com/office/drawing/2014/main" id="{6212C31C-DB90-495D-AAFF-D8591B4F5CE7}"/>
              </a:ext>
            </a:extLst>
          </p:cNvPr>
          <p:cNvSpPr/>
          <p:nvPr/>
        </p:nvSpPr>
        <p:spPr>
          <a:xfrm>
            <a:off x="4461105" y="4776103"/>
            <a:ext cx="1642054" cy="227040"/>
          </a:xfrm>
          <a:prstGeom prst="rightArrow">
            <a:avLst/>
          </a:prstGeom>
          <a:solidFill>
            <a:schemeClr val="accent4">
              <a:lumMod val="60000"/>
              <a:lumOff val="40000"/>
            </a:schemeClr>
          </a:solidFill>
          <a:ln w="127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2" name="タイトル 1">
            <a:extLst>
              <a:ext uri="{FF2B5EF4-FFF2-40B4-BE49-F238E27FC236}">
                <a16:creationId xmlns:a16="http://schemas.microsoft.com/office/drawing/2014/main" id="{BF322D75-8A4B-49C9-91D3-EB129249A1B7}"/>
              </a:ext>
            </a:extLst>
          </p:cNvPr>
          <p:cNvSpPr>
            <a:spLocks noGrp="1"/>
          </p:cNvSpPr>
          <p:nvPr>
            <p:ph type="title"/>
          </p:nvPr>
        </p:nvSpPr>
        <p:spPr/>
        <p:txBody>
          <a:bodyPr/>
          <a:lstStyle/>
          <a:p>
            <a:r>
              <a:rPr lang="en-US" altLang="ja-JP" dirty="0">
                <a:latin typeface="+mj-ea"/>
              </a:rPr>
              <a:t>DD</a:t>
            </a:r>
            <a:r>
              <a:rPr lang="ja-JP" altLang="en-US" dirty="0">
                <a:latin typeface="+mj-ea"/>
              </a:rPr>
              <a:t> 仮想テープ ライブラリ</a:t>
            </a:r>
            <a:endParaRPr kumimoji="1" lang="ja-JP" altLang="en-US" dirty="0">
              <a:latin typeface="+mj-ea"/>
            </a:endParaRPr>
          </a:p>
        </p:txBody>
      </p:sp>
      <p:sp>
        <p:nvSpPr>
          <p:cNvPr id="6" name="サブタイトル 3">
            <a:extLst>
              <a:ext uri="{FF2B5EF4-FFF2-40B4-BE49-F238E27FC236}">
                <a16:creationId xmlns:a16="http://schemas.microsoft.com/office/drawing/2014/main" id="{A0406A79-AD46-4235-A17E-5D31A5FB75C1}"/>
              </a:ext>
            </a:extLst>
          </p:cNvPr>
          <p:cNvSpPr txBox="1">
            <a:spLocks/>
          </p:cNvSpPr>
          <p:nvPr/>
        </p:nvSpPr>
        <p:spPr>
          <a:xfrm>
            <a:off x="698589" y="779293"/>
            <a:ext cx="10612967" cy="419100"/>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sz="2400" dirty="0">
                <a:latin typeface="+mj-ea"/>
                <a:ea typeface="+mj-ea"/>
              </a:rPr>
              <a:t>SAN</a:t>
            </a:r>
            <a:r>
              <a:rPr lang="ja-JP" altLang="en-US" sz="2400" dirty="0">
                <a:latin typeface="+mj-ea"/>
                <a:ea typeface="+mj-ea"/>
              </a:rPr>
              <a:t>環境での高速インライン重複排除</a:t>
            </a:r>
          </a:p>
        </p:txBody>
      </p:sp>
      <p:sp>
        <p:nvSpPr>
          <p:cNvPr id="7" name="コンテンツ プレースホルダー 2">
            <a:extLst>
              <a:ext uri="{FF2B5EF4-FFF2-40B4-BE49-F238E27FC236}">
                <a16:creationId xmlns:a16="http://schemas.microsoft.com/office/drawing/2014/main" id="{3E5ECFB4-3E89-4692-95C8-E38865875A10}"/>
              </a:ext>
            </a:extLst>
          </p:cNvPr>
          <p:cNvSpPr txBox="1">
            <a:spLocks/>
          </p:cNvSpPr>
          <p:nvPr/>
        </p:nvSpPr>
        <p:spPr>
          <a:xfrm>
            <a:off x="929858" y="1444741"/>
            <a:ext cx="10610851" cy="422274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spcBef>
                <a:spcPts val="800"/>
              </a:spcBef>
            </a:pPr>
            <a:r>
              <a:rPr lang="ja-JP" altLang="en-US" sz="2000" dirty="0">
                <a:latin typeface="+mj-ea"/>
                <a:ea typeface="+mj-ea"/>
              </a:rPr>
              <a:t>物理テープの課題を排除 </a:t>
            </a:r>
          </a:p>
          <a:p>
            <a:pPr>
              <a:lnSpc>
                <a:spcPct val="100000"/>
              </a:lnSpc>
              <a:spcBef>
                <a:spcPts val="800"/>
              </a:spcBef>
            </a:pPr>
            <a:r>
              <a:rPr lang="ja-JP" altLang="en-US" sz="2000" dirty="0">
                <a:latin typeface="+mj-ea"/>
                <a:ea typeface="+mj-ea"/>
              </a:rPr>
              <a:t>既存のファイバー チャネル</a:t>
            </a:r>
            <a:r>
              <a:rPr lang="en-US" altLang="ja-JP" sz="2000" dirty="0">
                <a:latin typeface="+mj-ea"/>
                <a:ea typeface="+mj-ea"/>
              </a:rPr>
              <a:t>SAN</a:t>
            </a:r>
            <a:r>
              <a:rPr lang="ja-JP" altLang="en-US" sz="2000" dirty="0">
                <a:latin typeface="+mj-ea"/>
                <a:ea typeface="+mj-ea"/>
              </a:rPr>
              <a:t>環境にシームレスに統合 </a:t>
            </a:r>
          </a:p>
          <a:p>
            <a:pPr>
              <a:lnSpc>
                <a:spcPct val="100000"/>
              </a:lnSpc>
              <a:spcBef>
                <a:spcPts val="800"/>
              </a:spcBef>
            </a:pPr>
            <a:r>
              <a:rPr lang="ja-JP" altLang="en-US" sz="2000" dirty="0">
                <a:latin typeface="+mj-ea"/>
                <a:ea typeface="+mj-ea"/>
              </a:rPr>
              <a:t>仮想テープ カートリッジを</a:t>
            </a:r>
            <a:r>
              <a:rPr lang="en-US" altLang="ja-JP" sz="2000" dirty="0">
                <a:latin typeface="+mj-ea"/>
                <a:ea typeface="+mj-ea"/>
              </a:rPr>
              <a:t>WAN</a:t>
            </a:r>
            <a:r>
              <a:rPr lang="ja-JP" altLang="en-US" sz="2000" dirty="0">
                <a:latin typeface="+mj-ea"/>
                <a:ea typeface="+mj-ea"/>
              </a:rPr>
              <a:t>経由で効率的にオフサイトにレプリケート</a:t>
            </a:r>
            <a:endParaRPr lang="en-US" altLang="ja-JP" sz="2000" dirty="0">
              <a:latin typeface="+mj-ea"/>
              <a:ea typeface="+mj-ea"/>
            </a:endParaRPr>
          </a:p>
          <a:p>
            <a:pPr marL="0" indent="0">
              <a:spcBef>
                <a:spcPts val="800"/>
              </a:spcBef>
              <a:buFont typeface="Arial" panose="020B0604020202020204" pitchFamily="34" charset="0"/>
              <a:buNone/>
            </a:pPr>
            <a:r>
              <a:rPr lang="en-US" altLang="ja-JP" sz="1400" dirty="0">
                <a:solidFill>
                  <a:srgbClr val="FF0000"/>
                </a:solidFill>
                <a:latin typeface="+mj-ea"/>
                <a:ea typeface="+mj-ea"/>
              </a:rPr>
              <a:t>※FC</a:t>
            </a:r>
            <a:r>
              <a:rPr lang="ja-JP" altLang="en-US" sz="1400" dirty="0">
                <a:solidFill>
                  <a:srgbClr val="FF0000"/>
                </a:solidFill>
                <a:latin typeface="+mj-ea"/>
                <a:ea typeface="+mj-ea"/>
              </a:rPr>
              <a:t>用</a:t>
            </a:r>
            <a:r>
              <a:rPr lang="en-US" altLang="ja-JP" sz="1400" dirty="0">
                <a:solidFill>
                  <a:srgbClr val="FF0000"/>
                </a:solidFill>
                <a:latin typeface="+mj-ea"/>
                <a:ea typeface="+mj-ea"/>
              </a:rPr>
              <a:t> HBA</a:t>
            </a:r>
            <a:r>
              <a:rPr lang="ja-JP" altLang="en-US" sz="1400" dirty="0">
                <a:solidFill>
                  <a:srgbClr val="FF0000"/>
                </a:solidFill>
                <a:latin typeface="+mj-ea"/>
                <a:ea typeface="+mj-ea"/>
              </a:rPr>
              <a:t>のオーダが別途必要</a:t>
            </a:r>
            <a:endParaRPr lang="ja-JP" altLang="en-US" sz="1400" dirty="0">
              <a:latin typeface="+mj-ea"/>
              <a:ea typeface="+mj-ea"/>
            </a:endParaRPr>
          </a:p>
        </p:txBody>
      </p:sp>
      <p:pic>
        <p:nvPicPr>
          <p:cNvPr id="12" name="Picture 22">
            <a:extLst>
              <a:ext uri="{FF2B5EF4-FFF2-40B4-BE49-F238E27FC236}">
                <a16:creationId xmlns:a16="http://schemas.microsoft.com/office/drawing/2014/main" id="{0EAF8A11-C8E2-48C5-931D-170B083575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16216" t="4410" r="12313" b="4795"/>
          <a:stretch/>
        </p:blipFill>
        <p:spPr>
          <a:xfrm>
            <a:off x="9379602" y="3871929"/>
            <a:ext cx="848512" cy="2023872"/>
          </a:xfrm>
          <a:prstGeom prst="rect">
            <a:avLst/>
          </a:prstGeom>
        </p:spPr>
      </p:pic>
      <p:sp>
        <p:nvSpPr>
          <p:cNvPr id="19" name="テキスト ボックス 18">
            <a:extLst>
              <a:ext uri="{FF2B5EF4-FFF2-40B4-BE49-F238E27FC236}">
                <a16:creationId xmlns:a16="http://schemas.microsoft.com/office/drawing/2014/main" id="{95F8E62F-275F-48BD-9D46-556D75B7FF06}"/>
              </a:ext>
            </a:extLst>
          </p:cNvPr>
          <p:cNvSpPr txBox="1"/>
          <p:nvPr/>
        </p:nvSpPr>
        <p:spPr>
          <a:xfrm>
            <a:off x="9059966" y="6007483"/>
            <a:ext cx="1689565" cy="169277"/>
          </a:xfrm>
          <a:prstGeom prst="rect">
            <a:avLst/>
          </a:prstGeom>
          <a:noFill/>
        </p:spPr>
        <p:txBody>
          <a:bodyPr wrap="none" lIns="0" tIns="0" rIns="0" bIns="0" rtlCol="0">
            <a:spAutoFit/>
          </a:bodyPr>
          <a:lstStyle/>
          <a:p>
            <a:pPr defTabSz="914377"/>
            <a:r>
              <a:rPr lang="en-US" altLang="ja-JP" sz="1100" dirty="0">
                <a:solidFill>
                  <a:srgbClr val="FF0000"/>
                </a:solidFill>
                <a:latin typeface="Meiryo UI" panose="020B0604030504040204" pitchFamily="50" charset="-128"/>
                <a:ea typeface="Meiryo UI" panose="020B0604030504040204" pitchFamily="50" charset="-128"/>
              </a:rPr>
              <a:t>※DDVE</a:t>
            </a:r>
            <a:r>
              <a:rPr lang="ja-JP" altLang="en-US" sz="1100" dirty="0">
                <a:solidFill>
                  <a:srgbClr val="FF0000"/>
                </a:solidFill>
                <a:latin typeface="Meiryo UI" panose="020B0604030504040204" pitchFamily="50" charset="-128"/>
                <a:ea typeface="Meiryo UI" panose="020B0604030504040204" pitchFamily="50" charset="-128"/>
              </a:rPr>
              <a:t>については非サポート</a:t>
            </a:r>
          </a:p>
        </p:txBody>
      </p:sp>
      <p:pic>
        <p:nvPicPr>
          <p:cNvPr id="63" name="Picture 12" descr="dd-grey-nas-storage">
            <a:extLst>
              <a:ext uri="{FF2B5EF4-FFF2-40B4-BE49-F238E27FC236}">
                <a16:creationId xmlns:a16="http://schemas.microsoft.com/office/drawing/2014/main" id="{996F52C5-D723-4190-8972-3F7D61DC36D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4191" y="3667636"/>
            <a:ext cx="787400" cy="8779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4" name="Picture 9" descr="dd-grey-server">
            <a:extLst>
              <a:ext uri="{FF2B5EF4-FFF2-40B4-BE49-F238E27FC236}">
                <a16:creationId xmlns:a16="http://schemas.microsoft.com/office/drawing/2014/main" id="{6622520D-E98F-46A1-B7BA-ED1243B2CC3C}"/>
              </a:ext>
            </a:extLst>
          </p:cNvPr>
          <p:cNvPicPr>
            <a:picLocks noChangeAspect="1" noChangeArrowheads="1"/>
          </p:cNvPicPr>
          <p:nvPr/>
        </p:nvPicPr>
        <p:blipFill>
          <a:blip r:embed="rId4" cstate="print">
            <a:biLevel thresh="50000"/>
            <a:extLst>
              <a:ext uri="{28A0092B-C50C-407E-A947-70E740481C1C}">
                <a14:useLocalDpi xmlns:a14="http://schemas.microsoft.com/office/drawing/2010/main"/>
              </a:ext>
            </a:extLst>
          </a:blip>
          <a:srcRect/>
          <a:stretch>
            <a:fillRect/>
          </a:stretch>
        </p:blipFill>
        <p:spPr bwMode="auto">
          <a:xfrm>
            <a:off x="2304666" y="5343228"/>
            <a:ext cx="787400" cy="847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5" name="Picture 10" descr="dd-grey-tape-library">
            <a:extLst>
              <a:ext uri="{FF2B5EF4-FFF2-40B4-BE49-F238E27FC236}">
                <a16:creationId xmlns:a16="http://schemas.microsoft.com/office/drawing/2014/main" id="{D6C65B4E-ADE7-4D89-A817-A8825203F9E4}"/>
              </a:ext>
            </a:extLst>
          </p:cNvPr>
          <p:cNvPicPr>
            <a:picLocks noChangeAspect="1" noChangeArrowheads="1"/>
          </p:cNvPicPr>
          <p:nvPr/>
        </p:nvPicPr>
        <p:blipFill>
          <a:blip r:embed="rId5" cstate="print">
            <a:alphaModFix amt="50000"/>
            <a:extLst>
              <a:ext uri="{BEBA8EAE-BF5A-486C-A8C5-ECC9F3942E4B}">
                <a14:imgProps xmlns:a14="http://schemas.microsoft.com/office/drawing/2010/main">
                  <a14:imgLayer r:embed="rId6">
                    <a14:imgEffect>
                      <a14:colorTemperature colorTemp="11200"/>
                    </a14:imgEffect>
                  </a14:imgLayer>
                </a14:imgProps>
              </a:ext>
              <a:ext uri="{28A0092B-C50C-407E-A947-70E740481C1C}">
                <a14:useLocalDpi xmlns:a14="http://schemas.microsoft.com/office/drawing/2010/main"/>
              </a:ext>
            </a:extLst>
          </a:blip>
          <a:srcRect/>
          <a:stretch>
            <a:fillRect/>
          </a:stretch>
        </p:blipFill>
        <p:spPr bwMode="auto">
          <a:xfrm>
            <a:off x="5204058" y="5433387"/>
            <a:ext cx="851365" cy="847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66" name="Group 15">
            <a:extLst>
              <a:ext uri="{FF2B5EF4-FFF2-40B4-BE49-F238E27FC236}">
                <a16:creationId xmlns:a16="http://schemas.microsoft.com/office/drawing/2014/main" id="{D7061292-F3E1-4067-83E7-84BA64134559}"/>
              </a:ext>
            </a:extLst>
          </p:cNvPr>
          <p:cNvGrpSpPr>
            <a:grpSpLocks/>
          </p:cNvGrpSpPr>
          <p:nvPr/>
        </p:nvGrpSpPr>
        <p:grpSpPr bwMode="auto">
          <a:xfrm>
            <a:off x="6230103" y="4664940"/>
            <a:ext cx="520700" cy="261938"/>
            <a:chOff x="639" y="2187"/>
            <a:chExt cx="328" cy="220"/>
          </a:xfrm>
        </p:grpSpPr>
        <p:sp>
          <p:nvSpPr>
            <p:cNvPr id="67" name="Rectangle 16">
              <a:extLst>
                <a:ext uri="{FF2B5EF4-FFF2-40B4-BE49-F238E27FC236}">
                  <a16:creationId xmlns:a16="http://schemas.microsoft.com/office/drawing/2014/main" id="{76F57458-8ADA-4944-8D85-664D59184ED2}"/>
                </a:ext>
              </a:extLst>
            </p:cNvPr>
            <p:cNvSpPr>
              <a:spLocks noChangeArrowheads="1"/>
            </p:cNvSpPr>
            <p:nvPr/>
          </p:nvSpPr>
          <p:spPr bwMode="auto">
            <a:xfrm>
              <a:off x="694" y="2327"/>
              <a:ext cx="84" cy="56"/>
            </a:xfrm>
            <a:prstGeom prst="rect">
              <a:avLst/>
            </a:prstGeom>
            <a:solidFill>
              <a:srgbClr val="2C95DD"/>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pitchFamily="50" charset="-128"/>
                </a:defRPr>
              </a:lvl1pPr>
              <a:lvl2pPr marL="742950" indent="-285750">
                <a:defRPr sz="2400">
                  <a:solidFill>
                    <a:schemeClr val="tx1"/>
                  </a:solidFill>
                  <a:latin typeface="Arial" charset="0"/>
                  <a:ea typeface="ＭＳ Ｐゴシック" pitchFamily="50" charset="-128"/>
                </a:defRPr>
              </a:lvl2pPr>
              <a:lvl3pPr marL="1143000" indent="-228600">
                <a:defRPr sz="2400">
                  <a:solidFill>
                    <a:schemeClr val="tx1"/>
                  </a:solidFill>
                  <a:latin typeface="Arial" charset="0"/>
                  <a:ea typeface="ＭＳ Ｐゴシック" pitchFamily="50" charset="-128"/>
                </a:defRPr>
              </a:lvl3pPr>
              <a:lvl4pPr marL="1600200" indent="-228600">
                <a:defRPr sz="2400">
                  <a:solidFill>
                    <a:schemeClr val="tx1"/>
                  </a:solidFill>
                  <a:latin typeface="Arial" charset="0"/>
                  <a:ea typeface="ＭＳ Ｐゴシック" pitchFamily="50" charset="-128"/>
                </a:defRPr>
              </a:lvl4pPr>
              <a:lvl5pPr marL="2057400" indent="-228600">
                <a:defRPr sz="2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50" charset="-128"/>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noProof="0">
                <a:ln>
                  <a:noFill/>
                </a:ln>
                <a:solidFill>
                  <a:srgbClr val="FFFFFF"/>
                </a:solidFill>
                <a:effectLst/>
                <a:uLnTx/>
                <a:uFillTx/>
                <a:latin typeface="Arial" panose="020B0604020202020204" pitchFamily="34" charset="0"/>
                <a:ea typeface="Meiryo UI" panose="020B0604030504040204" pitchFamily="50" charset="-128"/>
              </a:endParaRPr>
            </a:p>
          </p:txBody>
        </p:sp>
        <p:sp>
          <p:nvSpPr>
            <p:cNvPr id="68" name="Rectangle 17">
              <a:extLst>
                <a:ext uri="{FF2B5EF4-FFF2-40B4-BE49-F238E27FC236}">
                  <a16:creationId xmlns:a16="http://schemas.microsoft.com/office/drawing/2014/main" id="{202973E9-C195-4BA1-8B8B-A8ABEDC6B3FE}"/>
                </a:ext>
              </a:extLst>
            </p:cNvPr>
            <p:cNvSpPr>
              <a:spLocks noChangeArrowheads="1"/>
            </p:cNvSpPr>
            <p:nvPr/>
          </p:nvSpPr>
          <p:spPr bwMode="auto">
            <a:xfrm>
              <a:off x="790" y="2327"/>
              <a:ext cx="84" cy="56"/>
            </a:xfrm>
            <a:prstGeom prst="rect">
              <a:avLst/>
            </a:prstGeom>
            <a:solidFill>
              <a:srgbClr val="2C95DD"/>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pitchFamily="50" charset="-128"/>
                </a:defRPr>
              </a:lvl1pPr>
              <a:lvl2pPr marL="742950" indent="-285750">
                <a:defRPr sz="2400">
                  <a:solidFill>
                    <a:schemeClr val="tx1"/>
                  </a:solidFill>
                  <a:latin typeface="Arial" charset="0"/>
                  <a:ea typeface="ＭＳ Ｐゴシック" pitchFamily="50" charset="-128"/>
                </a:defRPr>
              </a:lvl2pPr>
              <a:lvl3pPr marL="1143000" indent="-228600">
                <a:defRPr sz="2400">
                  <a:solidFill>
                    <a:schemeClr val="tx1"/>
                  </a:solidFill>
                  <a:latin typeface="Arial" charset="0"/>
                  <a:ea typeface="ＭＳ Ｐゴシック" pitchFamily="50" charset="-128"/>
                </a:defRPr>
              </a:lvl3pPr>
              <a:lvl4pPr marL="1600200" indent="-228600">
                <a:defRPr sz="2400">
                  <a:solidFill>
                    <a:schemeClr val="tx1"/>
                  </a:solidFill>
                  <a:latin typeface="Arial" charset="0"/>
                  <a:ea typeface="ＭＳ Ｐゴシック" pitchFamily="50" charset="-128"/>
                </a:defRPr>
              </a:lvl4pPr>
              <a:lvl5pPr marL="2057400" indent="-228600">
                <a:defRPr sz="2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50" charset="-128"/>
                </a:defRPr>
              </a:lvl9p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noProof="0">
                <a:ln>
                  <a:noFill/>
                </a:ln>
                <a:solidFill>
                  <a:srgbClr val="FFFFFF"/>
                </a:solidFill>
                <a:effectLst/>
                <a:uLnTx/>
                <a:uFillTx/>
                <a:latin typeface="Arial" panose="020B0604020202020204" pitchFamily="34" charset="0"/>
                <a:ea typeface="Meiryo UI" panose="020B0604030504040204" pitchFamily="50" charset="-128"/>
              </a:endParaRPr>
            </a:p>
          </p:txBody>
        </p:sp>
        <p:sp>
          <p:nvSpPr>
            <p:cNvPr id="69" name="Rectangle 18">
              <a:extLst>
                <a:ext uri="{FF2B5EF4-FFF2-40B4-BE49-F238E27FC236}">
                  <a16:creationId xmlns:a16="http://schemas.microsoft.com/office/drawing/2014/main" id="{2A001E2D-0F8E-4921-9242-0D1517035EA0}"/>
                </a:ext>
              </a:extLst>
            </p:cNvPr>
            <p:cNvSpPr>
              <a:spLocks noChangeArrowheads="1"/>
            </p:cNvSpPr>
            <p:nvPr/>
          </p:nvSpPr>
          <p:spPr bwMode="auto">
            <a:xfrm>
              <a:off x="639" y="2209"/>
              <a:ext cx="316" cy="177"/>
            </a:xfrm>
            <a:prstGeom prst="rect">
              <a:avLst/>
            </a:prstGeom>
            <a:solidFill>
              <a:schemeClr val="accent2"/>
            </a:solidFill>
            <a:ln w="9525">
              <a:noFill/>
              <a:miter lim="800000"/>
              <a:headEnd/>
              <a:tailEnd/>
            </a:ln>
          </p:spPr>
          <p:txBody>
            <a:bodyPr wrap="none" anchor="ctr"/>
            <a:lstStyle>
              <a:lvl1pPr>
                <a:defRPr sz="2400">
                  <a:solidFill>
                    <a:schemeClr val="tx1"/>
                  </a:solidFill>
                  <a:latin typeface="Arial" charset="0"/>
                  <a:ea typeface="ＭＳ Ｐゴシック" pitchFamily="50" charset="-128"/>
                </a:defRPr>
              </a:lvl1pPr>
              <a:lvl2pPr marL="742950" indent="-285750">
                <a:defRPr sz="2400">
                  <a:solidFill>
                    <a:schemeClr val="tx1"/>
                  </a:solidFill>
                  <a:latin typeface="Arial" charset="0"/>
                  <a:ea typeface="ＭＳ Ｐゴシック" pitchFamily="50" charset="-128"/>
                </a:defRPr>
              </a:lvl2pPr>
              <a:lvl3pPr marL="1143000" indent="-228600">
                <a:defRPr sz="2400">
                  <a:solidFill>
                    <a:schemeClr val="tx1"/>
                  </a:solidFill>
                  <a:latin typeface="Arial" charset="0"/>
                  <a:ea typeface="ＭＳ Ｐゴシック" pitchFamily="50" charset="-128"/>
                </a:defRPr>
              </a:lvl3pPr>
              <a:lvl4pPr marL="1600200" indent="-228600">
                <a:defRPr sz="2400">
                  <a:solidFill>
                    <a:schemeClr val="tx1"/>
                  </a:solidFill>
                  <a:latin typeface="Arial" charset="0"/>
                  <a:ea typeface="ＭＳ Ｐゴシック" pitchFamily="50" charset="-128"/>
                </a:defRPr>
              </a:lvl4pPr>
              <a:lvl5pPr marL="2057400" indent="-228600">
                <a:defRPr sz="2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50" charset="-128"/>
                </a:defRPr>
              </a:lvl9pP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ja-JP" sz="1800" b="0" i="0" u="none" strike="noStrike" kern="0" cap="none" spc="0" normalizeH="0" noProof="0">
                <a:ln>
                  <a:noFill/>
                </a:ln>
                <a:solidFill>
                  <a:srgbClr val="FFFFFF"/>
                </a:solidFill>
                <a:effectLst/>
                <a:uLnTx/>
                <a:uFillTx/>
                <a:latin typeface="Arial" panose="020B0604020202020204" pitchFamily="34" charset="0"/>
                <a:ea typeface="Meiryo UI" panose="020B0604030504040204" pitchFamily="50" charset="-128"/>
              </a:endParaRPr>
            </a:p>
          </p:txBody>
        </p:sp>
        <p:sp>
          <p:nvSpPr>
            <p:cNvPr id="70" name="Text Box 19">
              <a:extLst>
                <a:ext uri="{FF2B5EF4-FFF2-40B4-BE49-F238E27FC236}">
                  <a16:creationId xmlns:a16="http://schemas.microsoft.com/office/drawing/2014/main" id="{13318081-9AE4-4305-9277-B69F52889338}"/>
                </a:ext>
              </a:extLst>
            </p:cNvPr>
            <p:cNvSpPr txBox="1">
              <a:spLocks noChangeArrowheads="1"/>
            </p:cNvSpPr>
            <p:nvPr/>
          </p:nvSpPr>
          <p:spPr bwMode="auto">
            <a:xfrm>
              <a:off x="657" y="2187"/>
              <a:ext cx="310" cy="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pitchFamily="50" charset="-128"/>
                </a:defRPr>
              </a:lvl1pPr>
              <a:lvl2pPr marL="742950" indent="-285750">
                <a:defRPr sz="2400">
                  <a:solidFill>
                    <a:schemeClr val="tx1"/>
                  </a:solidFill>
                  <a:latin typeface="Arial" charset="0"/>
                  <a:ea typeface="ＭＳ Ｐゴシック" pitchFamily="50" charset="-128"/>
                </a:defRPr>
              </a:lvl2pPr>
              <a:lvl3pPr marL="1143000" indent="-228600">
                <a:defRPr sz="2400">
                  <a:solidFill>
                    <a:schemeClr val="tx1"/>
                  </a:solidFill>
                  <a:latin typeface="Arial" charset="0"/>
                  <a:ea typeface="ＭＳ Ｐゴシック" pitchFamily="50" charset="-128"/>
                </a:defRPr>
              </a:lvl3pPr>
              <a:lvl4pPr marL="1600200" indent="-228600">
                <a:defRPr sz="2400">
                  <a:solidFill>
                    <a:schemeClr val="tx1"/>
                  </a:solidFill>
                  <a:latin typeface="Arial" charset="0"/>
                  <a:ea typeface="ＭＳ Ｐゴシック" pitchFamily="50" charset="-128"/>
                </a:defRPr>
              </a:lvl4pPr>
              <a:lvl5pPr marL="2057400" indent="-228600">
                <a:defRPr sz="2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50" charset="-128"/>
                </a:defRPr>
              </a:lvl9p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altLang="ja-JP" sz="1100" b="1" i="0" u="none" strike="noStrike" kern="0" cap="none" spc="0" normalizeH="0" noProof="0" dirty="0">
                  <a:ln>
                    <a:noFill/>
                  </a:ln>
                  <a:solidFill>
                    <a:srgbClr val="FFFFFF"/>
                  </a:solidFill>
                  <a:effectLst/>
                  <a:uLnTx/>
                  <a:uFillTx/>
                  <a:latin typeface="Arial" panose="020B0604020202020204" pitchFamily="34" charset="0"/>
                  <a:ea typeface="Meiryo UI" panose="020B0604030504040204" pitchFamily="50" charset="-128"/>
                </a:rPr>
                <a:t>HBA</a:t>
              </a:r>
            </a:p>
          </p:txBody>
        </p:sp>
      </p:grpSp>
      <p:sp>
        <p:nvSpPr>
          <p:cNvPr id="60" name="楕円 59">
            <a:extLst>
              <a:ext uri="{FF2B5EF4-FFF2-40B4-BE49-F238E27FC236}">
                <a16:creationId xmlns:a16="http://schemas.microsoft.com/office/drawing/2014/main" id="{740A5E62-2CB8-437F-980C-C5BD8240B0DC}"/>
              </a:ext>
            </a:extLst>
          </p:cNvPr>
          <p:cNvSpPr/>
          <p:nvPr/>
        </p:nvSpPr>
        <p:spPr>
          <a:xfrm>
            <a:off x="3917968" y="4575879"/>
            <a:ext cx="642166" cy="642166"/>
          </a:xfrm>
          <a:prstGeom prst="ellipse">
            <a:avLst/>
          </a:prstGeom>
          <a:solidFill>
            <a:schemeClr val="accent4">
              <a:lumMod val="60000"/>
              <a:lumOff val="40000"/>
            </a:schemeClr>
          </a:solidFill>
          <a:ln w="127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cxnSp>
        <p:nvCxnSpPr>
          <p:cNvPr id="74" name="直線コネクタ 73">
            <a:extLst>
              <a:ext uri="{FF2B5EF4-FFF2-40B4-BE49-F238E27FC236}">
                <a16:creationId xmlns:a16="http://schemas.microsoft.com/office/drawing/2014/main" id="{BF4907C4-26BB-48D9-8A50-4E8CAAC27C26}"/>
              </a:ext>
            </a:extLst>
          </p:cNvPr>
          <p:cNvCxnSpPr>
            <a:stCxn id="63" idx="3"/>
            <a:endCxn id="60" idx="1"/>
          </p:cNvCxnSpPr>
          <p:nvPr/>
        </p:nvCxnSpPr>
        <p:spPr>
          <a:xfrm>
            <a:off x="3101591" y="4106629"/>
            <a:ext cx="910420" cy="563293"/>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77" name="直線コネクタ 76">
            <a:extLst>
              <a:ext uri="{FF2B5EF4-FFF2-40B4-BE49-F238E27FC236}">
                <a16:creationId xmlns:a16="http://schemas.microsoft.com/office/drawing/2014/main" id="{E395377F-9705-448D-B22F-82B866E440E4}"/>
              </a:ext>
            </a:extLst>
          </p:cNvPr>
          <p:cNvCxnSpPr>
            <a:cxnSpLocks/>
            <a:stCxn id="64" idx="3"/>
            <a:endCxn id="60" idx="3"/>
          </p:cNvCxnSpPr>
          <p:nvPr/>
        </p:nvCxnSpPr>
        <p:spPr>
          <a:xfrm flipV="1">
            <a:off x="3092066" y="5124002"/>
            <a:ext cx="919945" cy="64277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80" name="直線コネクタ 79">
            <a:extLst>
              <a:ext uri="{FF2B5EF4-FFF2-40B4-BE49-F238E27FC236}">
                <a16:creationId xmlns:a16="http://schemas.microsoft.com/office/drawing/2014/main" id="{709F7F0C-96A5-4B8F-91AB-C6888EB44C84}"/>
              </a:ext>
            </a:extLst>
          </p:cNvPr>
          <p:cNvCxnSpPr>
            <a:cxnSpLocks/>
          </p:cNvCxnSpPr>
          <p:nvPr/>
        </p:nvCxnSpPr>
        <p:spPr>
          <a:xfrm>
            <a:off x="4654166" y="5178411"/>
            <a:ext cx="522671" cy="369244"/>
          </a:xfrm>
          <a:prstGeom prst="line">
            <a:avLst/>
          </a:prstGeom>
          <a:ln w="28575">
            <a:solidFill>
              <a:schemeClr val="bg2">
                <a:lumMod val="50000"/>
                <a:lumOff val="5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nvGrpSpPr>
          <p:cNvPr id="84" name="グループ化 83">
            <a:extLst>
              <a:ext uri="{FF2B5EF4-FFF2-40B4-BE49-F238E27FC236}">
                <a16:creationId xmlns:a16="http://schemas.microsoft.com/office/drawing/2014/main" id="{CCE346AE-3D37-4BCC-957D-F81D63BDD404}"/>
              </a:ext>
            </a:extLst>
          </p:cNvPr>
          <p:cNvGrpSpPr/>
          <p:nvPr/>
        </p:nvGrpSpPr>
        <p:grpSpPr>
          <a:xfrm>
            <a:off x="5226083" y="5391998"/>
            <a:ext cx="915369" cy="889306"/>
            <a:chOff x="4864100" y="5954055"/>
            <a:chExt cx="825500" cy="599144"/>
          </a:xfrm>
        </p:grpSpPr>
        <p:cxnSp>
          <p:nvCxnSpPr>
            <p:cNvPr id="83" name="直線コネクタ 82">
              <a:extLst>
                <a:ext uri="{FF2B5EF4-FFF2-40B4-BE49-F238E27FC236}">
                  <a16:creationId xmlns:a16="http://schemas.microsoft.com/office/drawing/2014/main" id="{142F4FB3-272C-47F7-85FC-2EFA7474E403}"/>
                </a:ext>
              </a:extLst>
            </p:cNvPr>
            <p:cNvCxnSpPr/>
            <p:nvPr/>
          </p:nvCxnSpPr>
          <p:spPr>
            <a:xfrm>
              <a:off x="4864100" y="5954055"/>
              <a:ext cx="825500" cy="599144"/>
            </a:xfrm>
            <a:prstGeom prst="line">
              <a:avLst/>
            </a:prstGeom>
            <a:ln w="38100">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86" name="直線コネクタ 85">
              <a:extLst>
                <a:ext uri="{FF2B5EF4-FFF2-40B4-BE49-F238E27FC236}">
                  <a16:creationId xmlns:a16="http://schemas.microsoft.com/office/drawing/2014/main" id="{8DD684FA-D273-412F-AD19-424868532F78}"/>
                </a:ext>
              </a:extLst>
            </p:cNvPr>
            <p:cNvCxnSpPr>
              <a:cxnSpLocks/>
            </p:cNvCxnSpPr>
            <p:nvPr/>
          </p:nvCxnSpPr>
          <p:spPr>
            <a:xfrm flipV="1">
              <a:off x="4864100" y="5954055"/>
              <a:ext cx="825500" cy="599144"/>
            </a:xfrm>
            <a:prstGeom prst="line">
              <a:avLst/>
            </a:prstGeom>
            <a:ln w="38100">
              <a:solidFill>
                <a:schemeClr val="bg2">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85" name="テキスト ボックス 84">
            <a:extLst>
              <a:ext uri="{FF2B5EF4-FFF2-40B4-BE49-F238E27FC236}">
                <a16:creationId xmlns:a16="http://schemas.microsoft.com/office/drawing/2014/main" id="{8CD5AA49-7049-4610-A73C-45718057109C}"/>
              </a:ext>
            </a:extLst>
          </p:cNvPr>
          <p:cNvSpPr txBox="1"/>
          <p:nvPr/>
        </p:nvSpPr>
        <p:spPr>
          <a:xfrm>
            <a:off x="2398713" y="3213556"/>
            <a:ext cx="753411" cy="430887"/>
          </a:xfrm>
          <a:prstGeom prst="rect">
            <a:avLst/>
          </a:prstGeom>
          <a:noFill/>
        </p:spPr>
        <p:txBody>
          <a:bodyPr wrap="none" lIns="0" tIns="0" rIns="0" bIns="0" rtlCol="0">
            <a:spAutoFit/>
          </a:bodyPr>
          <a:lstStyle/>
          <a:p>
            <a:pPr algn="ctr"/>
            <a:r>
              <a:rPr kumimoji="1" lang="ja-JP" altLang="en-US" sz="1400" dirty="0">
                <a:latin typeface="Meiryo UI" panose="020B0604030504040204" pitchFamily="50" charset="-128"/>
                <a:ea typeface="Meiryo UI" panose="020B0604030504040204" pitchFamily="50" charset="-128"/>
              </a:rPr>
              <a:t>バックアップ</a:t>
            </a:r>
            <a:endParaRPr kumimoji="1" lang="en-US" altLang="ja-JP" sz="1400" dirty="0">
              <a:latin typeface="Meiryo UI" panose="020B0604030504040204" pitchFamily="50" charset="-128"/>
              <a:ea typeface="Meiryo UI" panose="020B0604030504040204" pitchFamily="50" charset="-128"/>
            </a:endParaRPr>
          </a:p>
          <a:p>
            <a:pPr algn="ctr"/>
            <a:r>
              <a:rPr kumimoji="1" lang="ja-JP" altLang="en-US" sz="1400" dirty="0">
                <a:latin typeface="Meiryo UI" panose="020B0604030504040204" pitchFamily="50" charset="-128"/>
                <a:ea typeface="Meiryo UI" panose="020B0604030504040204" pitchFamily="50" charset="-128"/>
              </a:rPr>
              <a:t>サーバー</a:t>
            </a:r>
          </a:p>
        </p:txBody>
      </p:sp>
      <p:sp>
        <p:nvSpPr>
          <p:cNvPr id="89" name="テキスト ボックス 88">
            <a:extLst>
              <a:ext uri="{FF2B5EF4-FFF2-40B4-BE49-F238E27FC236}">
                <a16:creationId xmlns:a16="http://schemas.microsoft.com/office/drawing/2014/main" id="{A3FDD4BD-1D4A-4D77-BFBC-EF4CD8D859A1}"/>
              </a:ext>
            </a:extLst>
          </p:cNvPr>
          <p:cNvSpPr txBox="1"/>
          <p:nvPr/>
        </p:nvSpPr>
        <p:spPr>
          <a:xfrm>
            <a:off x="2543943" y="5147589"/>
            <a:ext cx="386324" cy="215444"/>
          </a:xfrm>
          <a:prstGeom prst="rect">
            <a:avLst/>
          </a:prstGeom>
          <a:noFill/>
        </p:spPr>
        <p:txBody>
          <a:bodyPr wrap="none" lIns="0" tIns="0" rIns="0" bIns="0" rtlCol="0">
            <a:spAutoFit/>
          </a:bodyPr>
          <a:lstStyle/>
          <a:p>
            <a:pPr algn="ctr"/>
            <a:r>
              <a:rPr kumimoji="1" lang="en-US" altLang="ja-JP" sz="1400" dirty="0" err="1">
                <a:latin typeface="Meiryo UI" panose="020B0604030504040204" pitchFamily="50" charset="-128"/>
                <a:ea typeface="Meiryo UI" panose="020B0604030504040204" pitchFamily="50" charset="-128"/>
              </a:rPr>
              <a:t>IBMi</a:t>
            </a:r>
            <a:endParaRPr kumimoji="1" lang="ja-JP" altLang="en-US" sz="1400" dirty="0">
              <a:latin typeface="Meiryo UI" panose="020B0604030504040204" pitchFamily="50" charset="-128"/>
              <a:ea typeface="Meiryo UI" panose="020B0604030504040204" pitchFamily="50" charset="-128"/>
            </a:endParaRPr>
          </a:p>
        </p:txBody>
      </p:sp>
      <p:sp>
        <p:nvSpPr>
          <p:cNvPr id="92" name="テキスト ボックス 91">
            <a:extLst>
              <a:ext uri="{FF2B5EF4-FFF2-40B4-BE49-F238E27FC236}">
                <a16:creationId xmlns:a16="http://schemas.microsoft.com/office/drawing/2014/main" id="{0BD4B656-B6EE-4642-8C3F-775CD6E45256}"/>
              </a:ext>
            </a:extLst>
          </p:cNvPr>
          <p:cNvSpPr txBox="1"/>
          <p:nvPr/>
        </p:nvSpPr>
        <p:spPr>
          <a:xfrm>
            <a:off x="3957317" y="4687730"/>
            <a:ext cx="629481" cy="430887"/>
          </a:xfrm>
          <a:prstGeom prst="rect">
            <a:avLst/>
          </a:prstGeom>
          <a:noFill/>
        </p:spPr>
        <p:txBody>
          <a:bodyPr wrap="square">
            <a:spAutoFit/>
          </a:bodyPr>
          <a:lstStyle/>
          <a:p>
            <a:pPr algn="ctr"/>
            <a:r>
              <a:rPr lang="en-US" altLang="ja-JP" sz="1100" dirty="0">
                <a:solidFill>
                  <a:schemeClr val="tx2"/>
                </a:solidFill>
              </a:rPr>
              <a:t>FC-SAN</a:t>
            </a:r>
            <a:endParaRPr lang="ja-JP" altLang="en-US" sz="1100" dirty="0">
              <a:solidFill>
                <a:schemeClr val="tx2"/>
              </a:solidFill>
            </a:endParaRPr>
          </a:p>
        </p:txBody>
      </p:sp>
      <p:sp>
        <p:nvSpPr>
          <p:cNvPr id="94" name="テキスト ボックス 93">
            <a:extLst>
              <a:ext uri="{FF2B5EF4-FFF2-40B4-BE49-F238E27FC236}">
                <a16:creationId xmlns:a16="http://schemas.microsoft.com/office/drawing/2014/main" id="{C638A0FF-22F9-4E45-8A9A-6DED46091212}"/>
              </a:ext>
            </a:extLst>
          </p:cNvPr>
          <p:cNvSpPr txBox="1"/>
          <p:nvPr/>
        </p:nvSpPr>
        <p:spPr>
          <a:xfrm>
            <a:off x="5153269" y="6373621"/>
            <a:ext cx="1060995" cy="215444"/>
          </a:xfrm>
          <a:prstGeom prst="rect">
            <a:avLst/>
          </a:prstGeom>
          <a:noFill/>
        </p:spPr>
        <p:txBody>
          <a:bodyPr wrap="none" lIns="0" tIns="0" rIns="0" bIns="0" rtlCol="0">
            <a:spAutoFit/>
          </a:bodyPr>
          <a:lstStyle/>
          <a:p>
            <a:pPr algn="ctr"/>
            <a:r>
              <a:rPr kumimoji="1" lang="en-US" altLang="ja-JP" sz="1400" dirty="0">
                <a:latin typeface="Meiryo UI" panose="020B0604030504040204" pitchFamily="50" charset="-128"/>
                <a:ea typeface="Meiryo UI" panose="020B0604030504040204" pitchFamily="50" charset="-128"/>
              </a:rPr>
              <a:t>Tape</a:t>
            </a:r>
            <a:r>
              <a:rPr kumimoji="1" lang="ja-JP" altLang="en-US" sz="1400" dirty="0">
                <a:latin typeface="Meiryo UI" panose="020B0604030504040204" pitchFamily="50" charset="-128"/>
                <a:ea typeface="Meiryo UI" panose="020B0604030504040204" pitchFamily="50" charset="-128"/>
              </a:rPr>
              <a:t>ライブラリ</a:t>
            </a:r>
          </a:p>
        </p:txBody>
      </p:sp>
      <p:pic>
        <p:nvPicPr>
          <p:cNvPr id="31" name="Picture 29">
            <a:extLst>
              <a:ext uri="{FF2B5EF4-FFF2-40B4-BE49-F238E27FC236}">
                <a16:creationId xmlns:a16="http://schemas.microsoft.com/office/drawing/2014/main" id="{F1BA5C49-9262-456F-BC62-2AEC5262374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715848" y="4531305"/>
            <a:ext cx="2344118" cy="412386"/>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5771706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776073A0-C1C6-4B4C-A529-0C8BAB05FF21}"/>
              </a:ext>
            </a:extLst>
          </p:cNvPr>
          <p:cNvPicPr>
            <a:picLocks noChangeAspect="1"/>
          </p:cNvPicPr>
          <p:nvPr/>
        </p:nvPicPr>
        <p:blipFill>
          <a:blip r:embed="rId2"/>
          <a:stretch>
            <a:fillRect/>
          </a:stretch>
        </p:blipFill>
        <p:spPr>
          <a:xfrm>
            <a:off x="10046884" y="5235345"/>
            <a:ext cx="2065055" cy="1140105"/>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14964F02-1B1D-441C-BC23-E68921E78504}"/>
              </a:ext>
            </a:extLst>
          </p:cNvPr>
          <p:cNvPicPr>
            <a:picLocks noChangeAspect="1"/>
          </p:cNvPicPr>
          <p:nvPr/>
        </p:nvPicPr>
        <p:blipFill>
          <a:blip r:embed="rId3"/>
          <a:stretch>
            <a:fillRect/>
          </a:stretch>
        </p:blipFill>
        <p:spPr>
          <a:xfrm>
            <a:off x="8773713" y="4787324"/>
            <a:ext cx="2065054" cy="1164060"/>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ADB8666B-8831-4460-A957-2E2712825F0A}"/>
              </a:ext>
            </a:extLst>
          </p:cNvPr>
          <p:cNvSpPr>
            <a:spLocks noGrp="1"/>
          </p:cNvSpPr>
          <p:nvPr>
            <p:ph type="title"/>
          </p:nvPr>
        </p:nvSpPr>
        <p:spPr/>
        <p:txBody>
          <a:bodyPr/>
          <a:lstStyle/>
          <a:p>
            <a:r>
              <a:rPr lang="en-US" altLang="ja-JP" sz="2800" dirty="0">
                <a:solidFill>
                  <a:srgbClr val="0070C0"/>
                </a:solidFill>
                <a:latin typeface="Meiryo UI" panose="020B0604030504040204" pitchFamily="50" charset="-128"/>
                <a:ea typeface="Meiryo UI" panose="020B0604030504040204" pitchFamily="50" charset="-128"/>
              </a:rPr>
              <a:t>VTL</a:t>
            </a:r>
            <a:r>
              <a:rPr lang="ja-JP" altLang="en-US" sz="2800" dirty="0">
                <a:solidFill>
                  <a:srgbClr val="0070C0"/>
                </a:solidFill>
                <a:latin typeface="Meiryo UI" panose="020B0604030504040204" pitchFamily="50" charset="-128"/>
                <a:ea typeface="Meiryo UI" panose="020B0604030504040204" pitchFamily="50" charset="-128"/>
              </a:rPr>
              <a:t>構成および</a:t>
            </a:r>
            <a:r>
              <a:rPr lang="en-US" altLang="ja-JP" sz="2800" dirty="0">
                <a:solidFill>
                  <a:srgbClr val="0070C0"/>
                </a:solidFill>
                <a:latin typeface="Meiryo UI" panose="020B0604030504040204" pitchFamily="50" charset="-128"/>
                <a:ea typeface="Meiryo UI" panose="020B0604030504040204" pitchFamily="50" charset="-128"/>
              </a:rPr>
              <a:t>Boost over Fiber</a:t>
            </a:r>
            <a:r>
              <a:rPr lang="ja-JP" altLang="en-US" sz="2800" dirty="0">
                <a:solidFill>
                  <a:srgbClr val="0070C0"/>
                </a:solidFill>
                <a:latin typeface="Meiryo UI" panose="020B0604030504040204" pitchFamily="50" charset="-128"/>
                <a:ea typeface="Meiryo UI" panose="020B0604030504040204" pitchFamily="50" charset="-128"/>
              </a:rPr>
              <a:t>構成提案時の注意事項</a:t>
            </a:r>
            <a:endParaRPr kumimoji="1" lang="ja-JP" altLang="en-US" dirty="0">
              <a:latin typeface="Meiryo UI" panose="020B0604030504040204" pitchFamily="50" charset="-128"/>
              <a:ea typeface="Meiryo UI" panose="020B0604030504040204" pitchFamily="50" charset="-128"/>
            </a:endParaRPr>
          </a:p>
        </p:txBody>
      </p:sp>
      <p:sp>
        <p:nvSpPr>
          <p:cNvPr id="3" name="コンテンツ プレースホルダー 3">
            <a:extLst>
              <a:ext uri="{FF2B5EF4-FFF2-40B4-BE49-F238E27FC236}">
                <a16:creationId xmlns:a16="http://schemas.microsoft.com/office/drawing/2014/main" id="{B8FFAE6B-698A-4637-BBAB-91A32884B2FF}"/>
              </a:ext>
            </a:extLst>
          </p:cNvPr>
          <p:cNvSpPr txBox="1">
            <a:spLocks/>
          </p:cNvSpPr>
          <p:nvPr/>
        </p:nvSpPr>
        <p:spPr>
          <a:xfrm>
            <a:off x="513196" y="1140619"/>
            <a:ext cx="10954904" cy="5133181"/>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lnSpc>
                <a:spcPct val="100000"/>
              </a:lnSpc>
              <a:buClr>
                <a:schemeClr val="bg2"/>
              </a:buClr>
              <a:buFont typeface="Wingdings" panose="05000000000000000000" pitchFamily="2" charset="2"/>
              <a:buChar char="u"/>
            </a:pPr>
            <a:r>
              <a:rPr lang="en-US" altLang="ja-JP" sz="1400" dirty="0">
                <a:latin typeface="+mj-ea"/>
                <a:ea typeface="+mj-ea"/>
              </a:rPr>
              <a:t>DD VTL</a:t>
            </a:r>
            <a:r>
              <a:rPr lang="ja-JP" altLang="en-US" sz="1400" dirty="0">
                <a:latin typeface="+mj-ea"/>
                <a:ea typeface="+mj-ea"/>
              </a:rPr>
              <a:t>を設定または使用する前に、サイズ、スロットなどに関するこれらの制限を確認してください</a:t>
            </a:r>
          </a:p>
          <a:p>
            <a:pPr lvl="1">
              <a:lnSpc>
                <a:spcPct val="100000"/>
              </a:lnSpc>
              <a:buClr>
                <a:schemeClr val="tx1"/>
              </a:buClr>
              <a:buFont typeface="Wingdings" panose="05000000000000000000" pitchFamily="2" charset="2"/>
              <a:buChar char="ü"/>
            </a:pPr>
            <a:r>
              <a:rPr lang="en-US" altLang="ja-JP" sz="1400" dirty="0">
                <a:latin typeface="+mj-ea"/>
                <a:ea typeface="+mj-ea"/>
              </a:rPr>
              <a:t>I / O</a:t>
            </a:r>
            <a:r>
              <a:rPr lang="ja-JP" altLang="en-US" sz="1400" dirty="0">
                <a:latin typeface="+mj-ea"/>
                <a:ea typeface="+mj-ea"/>
              </a:rPr>
              <a:t>サイズ</a:t>
            </a:r>
            <a:r>
              <a:rPr lang="en-US" altLang="ja-JP" sz="1400" dirty="0">
                <a:latin typeface="+mj-ea"/>
                <a:ea typeface="+mj-ea"/>
              </a:rPr>
              <a:t>– DDVTL</a:t>
            </a:r>
            <a:r>
              <a:rPr lang="ja-JP" altLang="en-US" sz="1400" dirty="0">
                <a:latin typeface="+mj-ea"/>
                <a:ea typeface="+mj-ea"/>
              </a:rPr>
              <a:t>を使用する</a:t>
            </a:r>
            <a:r>
              <a:rPr lang="en-US" altLang="ja-JP" sz="1400" dirty="0">
                <a:latin typeface="+mj-ea"/>
                <a:ea typeface="+mj-ea"/>
              </a:rPr>
              <a:t>DD</a:t>
            </a:r>
            <a:r>
              <a:rPr lang="ja-JP" altLang="en-US" sz="1400" dirty="0">
                <a:latin typeface="+mj-ea"/>
                <a:ea typeface="+mj-ea"/>
              </a:rPr>
              <a:t>システムでサポートされる最大</a:t>
            </a:r>
            <a:r>
              <a:rPr lang="en-US" altLang="ja-JP" sz="1400" dirty="0">
                <a:latin typeface="+mj-ea"/>
                <a:ea typeface="+mj-ea"/>
              </a:rPr>
              <a:t>I / O</a:t>
            </a:r>
            <a:r>
              <a:rPr lang="ja-JP" altLang="en-US" sz="1400" dirty="0">
                <a:latin typeface="+mj-ea"/>
                <a:ea typeface="+mj-ea"/>
              </a:rPr>
              <a:t>サイズは</a:t>
            </a:r>
            <a:r>
              <a:rPr lang="en-US" altLang="ja-JP" sz="1400" dirty="0">
                <a:latin typeface="+mj-ea"/>
                <a:ea typeface="+mj-ea"/>
              </a:rPr>
              <a:t>1MB</a:t>
            </a:r>
            <a:r>
              <a:rPr lang="ja-JP" altLang="en-US" sz="1400" dirty="0">
                <a:latin typeface="+mj-ea"/>
                <a:ea typeface="+mj-ea"/>
              </a:rPr>
              <a:t>です</a:t>
            </a:r>
          </a:p>
          <a:p>
            <a:pPr lvl="1">
              <a:lnSpc>
                <a:spcPct val="100000"/>
              </a:lnSpc>
              <a:buClr>
                <a:schemeClr val="tx1"/>
              </a:buClr>
              <a:buFont typeface="Wingdings" panose="05000000000000000000" pitchFamily="2" charset="2"/>
              <a:buChar char="ü"/>
            </a:pPr>
            <a:r>
              <a:rPr lang="ja-JP" altLang="en-US" sz="1400" dirty="0">
                <a:latin typeface="+mj-ea"/>
                <a:ea typeface="+mj-ea"/>
              </a:rPr>
              <a:t>ライブラリ</a:t>
            </a:r>
            <a:r>
              <a:rPr lang="en-US" altLang="ja-JP" sz="1400" dirty="0">
                <a:latin typeface="+mj-ea"/>
                <a:ea typeface="+mj-ea"/>
              </a:rPr>
              <a:t>– DD VTL</a:t>
            </a:r>
            <a:r>
              <a:rPr lang="ja-JP" altLang="en-US" sz="1400" dirty="0">
                <a:latin typeface="+mj-ea"/>
                <a:ea typeface="+mj-ea"/>
              </a:rPr>
              <a:t>は、</a:t>
            </a:r>
            <a:r>
              <a:rPr lang="en-US" altLang="ja-JP" sz="1400" dirty="0">
                <a:latin typeface="+mj-ea"/>
                <a:ea typeface="+mj-ea"/>
              </a:rPr>
              <a:t>DD</a:t>
            </a:r>
            <a:r>
              <a:rPr lang="ja-JP" altLang="en-US" sz="1400" dirty="0">
                <a:latin typeface="+mj-ea"/>
                <a:ea typeface="+mj-ea"/>
              </a:rPr>
              <a:t>システムごとに最大</a:t>
            </a:r>
            <a:r>
              <a:rPr lang="en-US" altLang="ja-JP" sz="1400" dirty="0">
                <a:latin typeface="+mj-ea"/>
                <a:ea typeface="+mj-ea"/>
              </a:rPr>
              <a:t>64</a:t>
            </a:r>
            <a:r>
              <a:rPr lang="ja-JP" altLang="en-US" sz="1400" dirty="0">
                <a:latin typeface="+mj-ea"/>
                <a:ea typeface="+mj-ea"/>
              </a:rPr>
              <a:t>のライブラリをサポートします（つまり、各</a:t>
            </a:r>
            <a:r>
              <a:rPr lang="en-US" altLang="ja-JP" sz="1400" dirty="0">
                <a:latin typeface="+mj-ea"/>
                <a:ea typeface="+mj-ea"/>
              </a:rPr>
              <a:t>DD</a:t>
            </a:r>
            <a:r>
              <a:rPr lang="ja-JP" altLang="en-US" sz="1400" dirty="0">
                <a:latin typeface="+mj-ea"/>
                <a:ea typeface="+mj-ea"/>
              </a:rPr>
              <a:t>システムで</a:t>
            </a:r>
            <a:r>
              <a:rPr lang="en-US" altLang="ja-JP" sz="1400" dirty="0">
                <a:latin typeface="+mj-ea"/>
                <a:ea typeface="+mj-ea"/>
              </a:rPr>
              <a:t>64</a:t>
            </a:r>
            <a:r>
              <a:rPr lang="ja-JP" altLang="en-US" sz="1400" dirty="0">
                <a:latin typeface="+mj-ea"/>
                <a:ea typeface="+mj-ea"/>
              </a:rPr>
              <a:t>の</a:t>
            </a:r>
            <a:r>
              <a:rPr lang="en-US" altLang="ja-JP" sz="1400" dirty="0">
                <a:latin typeface="+mj-ea"/>
                <a:ea typeface="+mj-ea"/>
              </a:rPr>
              <a:t>DD VTL</a:t>
            </a:r>
            <a:r>
              <a:rPr lang="ja-JP" altLang="en-US" sz="1400" dirty="0">
                <a:latin typeface="+mj-ea"/>
                <a:ea typeface="+mj-ea"/>
              </a:rPr>
              <a:t>インスタンス）</a:t>
            </a:r>
          </a:p>
          <a:p>
            <a:pPr lvl="1">
              <a:lnSpc>
                <a:spcPct val="100000"/>
              </a:lnSpc>
              <a:buClr>
                <a:schemeClr val="tx1"/>
              </a:buClr>
              <a:buFont typeface="Wingdings" panose="05000000000000000000" pitchFamily="2" charset="2"/>
              <a:buChar char="ü"/>
            </a:pPr>
            <a:r>
              <a:rPr lang="ja-JP" altLang="en-US" sz="1400" dirty="0">
                <a:latin typeface="+mj-ea"/>
                <a:ea typeface="+mj-ea"/>
              </a:rPr>
              <a:t>イニシエーター</a:t>
            </a:r>
            <a:r>
              <a:rPr lang="en-US" altLang="ja-JP" sz="1400" dirty="0">
                <a:latin typeface="+mj-ea"/>
                <a:ea typeface="+mj-ea"/>
              </a:rPr>
              <a:t>– DD VTL</a:t>
            </a:r>
            <a:r>
              <a:rPr lang="ja-JP" altLang="en-US" sz="1400" dirty="0">
                <a:latin typeface="+mj-ea"/>
                <a:ea typeface="+mj-ea"/>
              </a:rPr>
              <a:t>は、</a:t>
            </a:r>
            <a:r>
              <a:rPr lang="en-US" altLang="ja-JP" sz="1400" dirty="0">
                <a:latin typeface="+mj-ea"/>
                <a:ea typeface="+mj-ea"/>
              </a:rPr>
              <a:t>DD</a:t>
            </a:r>
            <a:r>
              <a:rPr lang="ja-JP" altLang="en-US" sz="1400" dirty="0">
                <a:latin typeface="+mj-ea"/>
                <a:ea typeface="+mj-ea"/>
              </a:rPr>
              <a:t>システムごとに最大</a:t>
            </a:r>
            <a:r>
              <a:rPr lang="en-US" altLang="ja-JP" sz="1400" dirty="0">
                <a:latin typeface="+mj-ea"/>
                <a:ea typeface="+mj-ea"/>
              </a:rPr>
              <a:t>1024</a:t>
            </a:r>
            <a:r>
              <a:rPr lang="ja-JP" altLang="en-US" sz="1400" dirty="0">
                <a:latin typeface="+mj-ea"/>
                <a:ea typeface="+mj-ea"/>
              </a:rPr>
              <a:t>のイニシエーターまたは</a:t>
            </a:r>
            <a:r>
              <a:rPr lang="en-US" altLang="ja-JP" sz="1400" dirty="0">
                <a:latin typeface="+mj-ea"/>
                <a:ea typeface="+mj-ea"/>
              </a:rPr>
              <a:t>WWPN</a:t>
            </a:r>
            <a:r>
              <a:rPr lang="ja-JP" altLang="en-US" sz="1400" dirty="0">
                <a:latin typeface="+mj-ea"/>
                <a:ea typeface="+mj-ea"/>
              </a:rPr>
              <a:t>（ワールドワイドポート名）をサポートします</a:t>
            </a:r>
          </a:p>
          <a:p>
            <a:pPr lvl="1">
              <a:lnSpc>
                <a:spcPct val="100000"/>
              </a:lnSpc>
              <a:buClr>
                <a:schemeClr val="tx1"/>
              </a:buClr>
              <a:buFont typeface="Wingdings" panose="05000000000000000000" pitchFamily="2" charset="2"/>
              <a:buChar char="ü"/>
            </a:pPr>
            <a:r>
              <a:rPr lang="ja-JP" altLang="en-US" sz="1400" dirty="0">
                <a:latin typeface="+mj-ea"/>
                <a:ea typeface="+mj-ea"/>
              </a:rPr>
              <a:t>テープドライブ数</a:t>
            </a:r>
          </a:p>
          <a:p>
            <a:pPr lvl="1">
              <a:lnSpc>
                <a:spcPct val="100000"/>
              </a:lnSpc>
              <a:buClr>
                <a:schemeClr val="tx1"/>
              </a:buClr>
              <a:buFont typeface="Wingdings" panose="05000000000000000000" pitchFamily="2" charset="2"/>
              <a:buChar char="ü"/>
            </a:pPr>
            <a:r>
              <a:rPr lang="ja-JP" altLang="en-US" sz="1400" dirty="0">
                <a:latin typeface="+mj-ea"/>
                <a:ea typeface="+mj-ea"/>
              </a:rPr>
              <a:t>データストリーム数</a:t>
            </a:r>
            <a:endParaRPr lang="en-US" altLang="ja-JP" sz="1400" dirty="0">
              <a:latin typeface="+mj-ea"/>
              <a:ea typeface="+mj-ea"/>
            </a:endParaRPr>
          </a:p>
          <a:p>
            <a:pPr>
              <a:lnSpc>
                <a:spcPct val="100000"/>
              </a:lnSpc>
              <a:buClr>
                <a:schemeClr val="tx1"/>
              </a:buClr>
              <a:buFont typeface="Wingdings" panose="05000000000000000000" pitchFamily="2" charset="2"/>
              <a:buChar char="u"/>
            </a:pPr>
            <a:r>
              <a:rPr lang="en-US" altLang="ja-JP" sz="1400" dirty="0">
                <a:latin typeface="+mj-ea"/>
                <a:ea typeface="+mj-ea"/>
              </a:rPr>
              <a:t>VTL</a:t>
            </a:r>
            <a:r>
              <a:rPr lang="ja-JP" altLang="en-US" sz="1400" dirty="0">
                <a:latin typeface="+mj-ea"/>
                <a:ea typeface="+mj-ea"/>
                <a:cs typeface="ＭＳ Ｐゴシック"/>
              </a:rPr>
              <a:t>構成および</a:t>
            </a:r>
            <a:r>
              <a:rPr lang="en-US" altLang="ja-JP" sz="1400" dirty="0">
                <a:latin typeface="+mj-ea"/>
                <a:ea typeface="+mj-ea"/>
                <a:cs typeface="ＭＳ Ｐゴシック"/>
              </a:rPr>
              <a:t>Boost over Fiber</a:t>
            </a:r>
            <a:r>
              <a:rPr lang="ja-JP" altLang="en-US" sz="1400" dirty="0">
                <a:latin typeface="+mj-ea"/>
                <a:ea typeface="+mj-ea"/>
                <a:cs typeface="ＭＳ Ｐゴシック"/>
              </a:rPr>
              <a:t>構成を</a:t>
            </a:r>
            <a:r>
              <a:rPr lang="ja-JP" altLang="en-US" sz="1400" dirty="0">
                <a:latin typeface="+mj-ea"/>
                <a:ea typeface="+mj-ea"/>
              </a:rPr>
              <a:t>使用する場合には、事前に</a:t>
            </a:r>
            <a:r>
              <a:rPr lang="en-US" altLang="ja-JP" sz="1400" dirty="0">
                <a:highlight>
                  <a:srgbClr val="FFFF00"/>
                </a:highlight>
                <a:latin typeface="+mj-ea"/>
                <a:ea typeface="+mj-ea"/>
              </a:rPr>
              <a:t>BRDC(Backup Recover Design Center)</a:t>
            </a:r>
            <a:r>
              <a:rPr lang="ja-JP" altLang="en-US" sz="1400" dirty="0">
                <a:highlight>
                  <a:srgbClr val="FFFF00"/>
                </a:highlight>
                <a:latin typeface="+mj-ea"/>
                <a:ea typeface="+mj-ea"/>
              </a:rPr>
              <a:t> </a:t>
            </a:r>
            <a:r>
              <a:rPr lang="en-US" altLang="ja-JP" sz="1400" dirty="0">
                <a:latin typeface="+mj-ea"/>
                <a:ea typeface="+mj-ea"/>
              </a:rPr>
              <a:t>Qualifier</a:t>
            </a:r>
            <a:r>
              <a:rPr lang="ja-JP" altLang="en-US" sz="1400" dirty="0">
                <a:latin typeface="+mj-ea"/>
                <a:ea typeface="+mj-ea"/>
              </a:rPr>
              <a:t>のサーティファイが必要</a:t>
            </a:r>
            <a:endParaRPr lang="en-US" altLang="ja-JP" sz="1400" dirty="0">
              <a:latin typeface="+mj-ea"/>
              <a:ea typeface="+mj-ea"/>
            </a:endParaRPr>
          </a:p>
          <a:p>
            <a:pPr lvl="1">
              <a:lnSpc>
                <a:spcPct val="100000"/>
              </a:lnSpc>
              <a:buClr>
                <a:schemeClr val="tx1"/>
              </a:buClr>
              <a:buFont typeface="Wingdings" panose="05000000000000000000" pitchFamily="2" charset="2"/>
              <a:buChar char="ü"/>
            </a:pPr>
            <a:r>
              <a:rPr lang="en-US" altLang="ja-JP" sz="1400" dirty="0">
                <a:latin typeface="+mj-ea"/>
                <a:ea typeface="+mj-ea"/>
              </a:rPr>
              <a:t>BRDC</a:t>
            </a:r>
            <a:r>
              <a:rPr lang="ja-JP" altLang="en-US" sz="1400" dirty="0">
                <a:latin typeface="+mj-ea"/>
                <a:ea typeface="+mj-ea"/>
              </a:rPr>
              <a:t>は、従来の</a:t>
            </a:r>
            <a:r>
              <a:rPr lang="en-US" altLang="ja-JP" sz="1400" dirty="0">
                <a:latin typeface="+mj-ea"/>
                <a:ea typeface="+mj-ea"/>
              </a:rPr>
              <a:t>SVC</a:t>
            </a:r>
            <a:r>
              <a:rPr lang="ja-JP" altLang="en-US" sz="1400" dirty="0">
                <a:latin typeface="+mj-ea"/>
                <a:ea typeface="+mj-ea"/>
              </a:rPr>
              <a:t>です</a:t>
            </a:r>
          </a:p>
          <a:p>
            <a:pPr lvl="1">
              <a:lnSpc>
                <a:spcPct val="100000"/>
              </a:lnSpc>
              <a:buClr>
                <a:schemeClr val="tx1"/>
              </a:buClr>
              <a:buFont typeface="Wingdings" panose="05000000000000000000" pitchFamily="2" charset="2"/>
              <a:buChar char="ü"/>
            </a:pPr>
            <a:r>
              <a:rPr lang="en-US" altLang="ja-JP" sz="1400" dirty="0">
                <a:latin typeface="+mj-ea"/>
                <a:ea typeface="+mj-ea"/>
              </a:rPr>
              <a:t>Qualifier</a:t>
            </a:r>
            <a:r>
              <a:rPr lang="ja-JP" altLang="en-US" sz="1400" dirty="0">
                <a:latin typeface="+mj-ea"/>
                <a:ea typeface="+mj-ea"/>
              </a:rPr>
              <a:t>の取得には</a:t>
            </a:r>
            <a:r>
              <a:rPr lang="en-US" altLang="ja-JP" sz="1400" dirty="0">
                <a:latin typeface="+mj-ea"/>
                <a:ea typeface="+mj-ea"/>
              </a:rPr>
              <a:t>BRDC</a:t>
            </a:r>
            <a:r>
              <a:rPr lang="ja-JP" altLang="en-US" sz="1400" dirty="0">
                <a:latin typeface="+mj-ea"/>
                <a:ea typeface="+mj-ea"/>
              </a:rPr>
              <a:t> の承認が必要になります</a:t>
            </a:r>
            <a:endParaRPr lang="en-US" altLang="ja-JP" sz="1400" dirty="0">
              <a:latin typeface="+mj-ea"/>
              <a:ea typeface="+mj-ea"/>
            </a:endParaRPr>
          </a:p>
          <a:p>
            <a:pPr lvl="2">
              <a:lnSpc>
                <a:spcPct val="100000"/>
              </a:lnSpc>
              <a:buClr>
                <a:schemeClr val="tx1"/>
              </a:buClr>
              <a:buFont typeface="Wingdings" panose="05000000000000000000" pitchFamily="2" charset="2"/>
              <a:buChar char="Ø"/>
            </a:pPr>
            <a:r>
              <a:rPr lang="en-US" altLang="ja-JP" sz="1400" dirty="0">
                <a:latin typeface="+mj-ea"/>
                <a:ea typeface="+mj-ea"/>
              </a:rPr>
              <a:t>VTL</a:t>
            </a:r>
            <a:r>
              <a:rPr lang="ja-JP" altLang="en-US" sz="1400" dirty="0">
                <a:latin typeface="+mj-ea"/>
                <a:ea typeface="+mj-ea"/>
              </a:rPr>
              <a:t>構成および</a:t>
            </a:r>
            <a:r>
              <a:rPr lang="en-US" altLang="ja-JP" sz="1400" dirty="0">
                <a:latin typeface="+mj-ea"/>
                <a:ea typeface="+mj-ea"/>
              </a:rPr>
              <a:t>Boost over Fiber</a:t>
            </a:r>
            <a:r>
              <a:rPr lang="ja-JP" altLang="en-US" sz="1400" dirty="0">
                <a:latin typeface="+mj-ea"/>
                <a:ea typeface="+mj-ea"/>
              </a:rPr>
              <a:t>構成の場合、事前に</a:t>
            </a:r>
            <a:r>
              <a:rPr lang="en-US" altLang="ja-JP" sz="1400" dirty="0">
                <a:latin typeface="+mj-ea"/>
                <a:ea typeface="+mj-ea"/>
              </a:rPr>
              <a:t>BRDC</a:t>
            </a:r>
            <a:r>
              <a:rPr lang="ja-JP" altLang="en-US" sz="1400" dirty="0">
                <a:latin typeface="+mj-ea"/>
                <a:ea typeface="+mj-ea"/>
              </a:rPr>
              <a:t>の</a:t>
            </a:r>
            <a:r>
              <a:rPr lang="en-US" altLang="ja-JP" sz="1400" dirty="0">
                <a:latin typeface="+mj-ea"/>
                <a:ea typeface="+mj-ea"/>
              </a:rPr>
              <a:t>Qualifier</a:t>
            </a:r>
            <a:r>
              <a:rPr lang="ja-JP" altLang="en-US" sz="1400" dirty="0">
                <a:latin typeface="+mj-ea"/>
                <a:ea typeface="+mj-ea"/>
              </a:rPr>
              <a:t>承認を案件毎に得る必要があります。事前承認がない場合は、</a:t>
            </a:r>
            <a:r>
              <a:rPr lang="en-US" altLang="ja-JP" sz="1400" dirty="0">
                <a:latin typeface="+mj-ea"/>
                <a:ea typeface="+mj-ea"/>
              </a:rPr>
              <a:t>Dell Technologies</a:t>
            </a:r>
            <a:r>
              <a:rPr lang="ja-JP" altLang="en-US" sz="1400" dirty="0">
                <a:latin typeface="+mj-ea"/>
                <a:ea typeface="+mj-ea"/>
              </a:rPr>
              <a:t>のサポートを受けられない場合があります。</a:t>
            </a:r>
          </a:p>
          <a:p>
            <a:pPr lvl="2">
              <a:lnSpc>
                <a:spcPct val="100000"/>
              </a:lnSpc>
              <a:buClr>
                <a:schemeClr val="tx1"/>
              </a:buClr>
              <a:buFont typeface="Wingdings" panose="05000000000000000000" pitchFamily="2" charset="2"/>
              <a:buChar char="Ø"/>
            </a:pPr>
            <a:r>
              <a:rPr lang="ja-JP" altLang="en-US" sz="1400" dirty="0">
                <a:latin typeface="+mj-ea"/>
                <a:ea typeface="+mj-ea"/>
              </a:rPr>
              <a:t>サポートマトリックスに掲載されている製品だけで構成できる場合も、上記の事前承認は必須</a:t>
            </a:r>
          </a:p>
          <a:p>
            <a:pPr marL="1371566" lvl="3" indent="0">
              <a:lnSpc>
                <a:spcPct val="100000"/>
              </a:lnSpc>
              <a:buClr>
                <a:schemeClr val="tx1"/>
              </a:buClr>
              <a:buNone/>
            </a:pPr>
            <a:r>
              <a:rPr lang="en-US" altLang="ja-JP" sz="1400" dirty="0">
                <a:solidFill>
                  <a:srgbClr val="FF0000"/>
                </a:solidFill>
                <a:latin typeface="+mj-ea"/>
                <a:ea typeface="+mj-ea"/>
              </a:rPr>
              <a:t>BRDC(Backup &amp; Recovery Design Center)</a:t>
            </a:r>
            <a:r>
              <a:rPr lang="ja-JP" altLang="en-US" sz="1400" dirty="0">
                <a:solidFill>
                  <a:srgbClr val="FF0000"/>
                </a:solidFill>
                <a:latin typeface="+mj-ea"/>
                <a:ea typeface="+mj-ea"/>
              </a:rPr>
              <a:t>への申請方法については”</a:t>
            </a:r>
            <a:r>
              <a:rPr lang="en-US" altLang="ja-JP" sz="1400" dirty="0">
                <a:solidFill>
                  <a:srgbClr val="FF0000"/>
                </a:solidFill>
                <a:latin typeface="+mj-ea"/>
                <a:ea typeface="+mj-ea"/>
              </a:rPr>
              <a:t>Partner Technical Portal</a:t>
            </a:r>
            <a:r>
              <a:rPr lang="ja-JP" altLang="en-US" sz="1400" dirty="0">
                <a:solidFill>
                  <a:srgbClr val="FF0000"/>
                </a:solidFill>
                <a:latin typeface="+mj-ea"/>
                <a:ea typeface="+mj-ea"/>
              </a:rPr>
              <a:t>”を参照ください</a:t>
            </a:r>
            <a:endParaRPr lang="en-US" altLang="ja-JP" sz="1400" dirty="0">
              <a:solidFill>
                <a:srgbClr val="FF0000"/>
              </a:solidFill>
              <a:latin typeface="+mj-ea"/>
              <a:ea typeface="+mj-ea"/>
            </a:endParaRPr>
          </a:p>
          <a:p>
            <a:pPr marL="1371566" lvl="3" indent="0">
              <a:lnSpc>
                <a:spcPct val="100000"/>
              </a:lnSpc>
              <a:buClr>
                <a:schemeClr val="tx1"/>
              </a:buClr>
              <a:buNone/>
            </a:pPr>
            <a:r>
              <a:rPr lang="en-US" altLang="ja-JP" sz="1200" dirty="0">
                <a:solidFill>
                  <a:schemeClr val="bg1"/>
                </a:solidFill>
                <a:latin typeface="+mj-ea"/>
                <a:ea typeface="+mj-ea"/>
                <a:hlinkClick r:id="rId4"/>
              </a:rPr>
              <a:t>https://japancatalog.dell.com/c/partner-technical-portal/</a:t>
            </a:r>
            <a:endParaRPr lang="en-US" altLang="ja-JP" sz="1400" dirty="0">
              <a:solidFill>
                <a:srgbClr val="FF0000"/>
              </a:solidFill>
              <a:latin typeface="+mj-ea"/>
              <a:ea typeface="+mj-ea"/>
            </a:endParaRPr>
          </a:p>
          <a:p>
            <a:pPr>
              <a:lnSpc>
                <a:spcPct val="100000"/>
              </a:lnSpc>
              <a:buClr>
                <a:schemeClr val="tx1"/>
              </a:buClr>
              <a:buFont typeface="Wingdings" panose="05000000000000000000" pitchFamily="2" charset="2"/>
              <a:buChar char="u"/>
            </a:pPr>
            <a:r>
              <a:rPr kumimoji="1" lang="en-US" altLang="ja-JP" sz="1400" dirty="0">
                <a:latin typeface="+mj-ea"/>
                <a:ea typeface="+mj-ea"/>
              </a:rPr>
              <a:t>VTL</a:t>
            </a:r>
            <a:r>
              <a:rPr kumimoji="1" lang="ja-JP" altLang="en-US" sz="1400" dirty="0">
                <a:latin typeface="+mj-ea"/>
                <a:ea typeface="+mj-ea"/>
              </a:rPr>
              <a:t>構成時の</a:t>
            </a:r>
            <a:r>
              <a:rPr kumimoji="1" lang="en-US" altLang="ja-JP" sz="1400" dirty="0">
                <a:latin typeface="+mj-ea"/>
                <a:ea typeface="+mj-ea"/>
              </a:rPr>
              <a:t>Best Practices Guide</a:t>
            </a:r>
            <a:endParaRPr lang="en-US" altLang="ja-JP" sz="1400" dirty="0">
              <a:latin typeface="+mj-ea"/>
              <a:ea typeface="+mj-ea"/>
            </a:endParaRPr>
          </a:p>
          <a:p>
            <a:pPr marL="342900" lvl="1" indent="0">
              <a:lnSpc>
                <a:spcPct val="100000"/>
              </a:lnSpc>
              <a:spcBef>
                <a:spcPts val="0"/>
              </a:spcBef>
              <a:buClr>
                <a:schemeClr val="bg1"/>
              </a:buClr>
              <a:buNone/>
            </a:pPr>
            <a:r>
              <a:rPr lang="en-US" altLang="ja-JP" sz="1400" dirty="0">
                <a:latin typeface="+mj-ea"/>
                <a:ea typeface="+mj-ea"/>
              </a:rPr>
              <a:t>Data Domain: VTL Best Practices Guide</a:t>
            </a:r>
          </a:p>
          <a:p>
            <a:pPr marL="342900" lvl="1" indent="0">
              <a:lnSpc>
                <a:spcPct val="100000"/>
              </a:lnSpc>
              <a:spcBef>
                <a:spcPts val="0"/>
              </a:spcBef>
              <a:buClr>
                <a:schemeClr val="bg1"/>
              </a:buClr>
              <a:buNone/>
            </a:pPr>
            <a:r>
              <a:rPr lang="en-US" altLang="ja-JP" sz="1400" dirty="0">
                <a:latin typeface="+mj-ea"/>
                <a:ea typeface="+mj-ea"/>
                <a:hlinkClick r:id="rId5"/>
              </a:rPr>
              <a:t>https://www.dell.com/support/kbdoc/ja-jp/000004225/1359-vtl-best-practices-guide</a:t>
            </a:r>
            <a:endParaRPr lang="en-US" altLang="ja-JP" sz="1400" dirty="0">
              <a:latin typeface="+mj-ea"/>
              <a:ea typeface="+mj-ea"/>
            </a:endParaRPr>
          </a:p>
        </p:txBody>
      </p:sp>
    </p:spTree>
    <p:extLst>
      <p:ext uri="{BB962C8B-B14F-4D97-AF65-F5344CB8AC3E}">
        <p14:creationId xmlns:p14="http://schemas.microsoft.com/office/powerpoint/2010/main" val="11691720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矢印: 上 5">
            <a:extLst>
              <a:ext uri="{FF2B5EF4-FFF2-40B4-BE49-F238E27FC236}">
                <a16:creationId xmlns:a16="http://schemas.microsoft.com/office/drawing/2014/main" id="{22E089A4-87EE-4FA3-9DB8-257FAED43E07}"/>
              </a:ext>
            </a:extLst>
          </p:cNvPr>
          <p:cNvSpPr/>
          <p:nvPr/>
        </p:nvSpPr>
        <p:spPr>
          <a:xfrm rot="10800000">
            <a:off x="4612640" y="2215516"/>
            <a:ext cx="2966720" cy="908782"/>
          </a:xfrm>
          <a:prstGeom prst="upArrow">
            <a:avLst>
              <a:gd name="adj1" fmla="val 50000"/>
              <a:gd name="adj2" fmla="val 53614"/>
            </a:avLst>
          </a:prstGeom>
          <a:gradFill flip="none" rotWithShape="1">
            <a:gsLst>
              <a:gs pos="0">
                <a:schemeClr val="tx2"/>
              </a:gs>
              <a:gs pos="10000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schemeClr val="bg2"/>
              </a:solidFill>
              <a:latin typeface="Meiryo UI" panose="020B0604030504040204" pitchFamily="50" charset="-128"/>
              <a:ea typeface="Meiryo UI" panose="020B0604030504040204" pitchFamily="50" charset="-128"/>
            </a:endParaRPr>
          </a:p>
        </p:txBody>
      </p:sp>
      <p:sp>
        <p:nvSpPr>
          <p:cNvPr id="2" name="タイトル 1">
            <a:extLst>
              <a:ext uri="{FF2B5EF4-FFF2-40B4-BE49-F238E27FC236}">
                <a16:creationId xmlns:a16="http://schemas.microsoft.com/office/drawing/2014/main" id="{BF322D75-8A4B-49C9-91D3-EB129249A1B7}"/>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rPr>
              <a:t>Cloud</a:t>
            </a:r>
            <a:r>
              <a:rPr lang="ja-JP" altLang="en-US" dirty="0">
                <a:latin typeface="Meiryo UI" panose="020B0604030504040204" pitchFamily="50" charset="-128"/>
                <a:ea typeface="Meiryo UI" panose="020B0604030504040204" pitchFamily="50" charset="-128"/>
              </a:rPr>
              <a:t> </a:t>
            </a:r>
            <a:r>
              <a:rPr lang="en-US" altLang="ja-JP" dirty="0">
                <a:latin typeface="Meiryo UI" panose="020B0604030504040204" pitchFamily="50" charset="-128"/>
                <a:ea typeface="Meiryo UI" panose="020B0604030504040204" pitchFamily="50" charset="-128"/>
              </a:rPr>
              <a:t>Tier</a:t>
            </a:r>
            <a:endParaRPr kumimoji="1" lang="ja-JP" altLang="en-US" dirty="0">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1C4F2EBB-C79F-41B1-AD14-83A051EDC784}"/>
              </a:ext>
            </a:extLst>
          </p:cNvPr>
          <p:cNvSpPr txBox="1"/>
          <p:nvPr/>
        </p:nvSpPr>
        <p:spPr>
          <a:xfrm>
            <a:off x="792480" y="900566"/>
            <a:ext cx="9032240" cy="1676869"/>
          </a:xfrm>
          <a:prstGeom prst="rect">
            <a:avLst/>
          </a:prstGeom>
          <a:noFill/>
        </p:spPr>
        <p:txBody>
          <a:bodyPr wrap="square">
            <a:spAutoFit/>
          </a:bodyPr>
          <a:lstStyle/>
          <a:p>
            <a:pPr marL="285750" indent="-285750">
              <a:lnSpc>
                <a:spcPct val="150000"/>
              </a:lnSpc>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長期保存データは、容量単価の安いクラウドのサービスを利用したい</a:t>
            </a:r>
            <a:endParaRPr lang="en-US" altLang="ja-JP" sz="240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セキュリティ対策の為、オンプレのデータをクラウドに送りたい</a:t>
            </a:r>
            <a:endParaRPr lang="en-US" altLang="ja-JP" sz="240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再利用するわからないデータでも、削除できない　</a:t>
            </a:r>
            <a:r>
              <a:rPr lang="en-US" altLang="ja-JP" sz="2400" dirty="0">
                <a:latin typeface="Meiryo UI" panose="020B0604030504040204" pitchFamily="50" charset="-128"/>
                <a:ea typeface="Meiryo UI" panose="020B0604030504040204" pitchFamily="50" charset="-128"/>
              </a:rPr>
              <a:t>/</a:t>
            </a:r>
            <a:r>
              <a:rPr lang="ja-JP" altLang="en-US" sz="2400" dirty="0">
                <a:latin typeface="Meiryo UI" panose="020B0604030504040204" pitchFamily="50" charset="-128"/>
                <a:ea typeface="Meiryo UI" panose="020B0604030504040204" pitchFamily="50" charset="-128"/>
              </a:rPr>
              <a:t>　したくない</a:t>
            </a:r>
          </a:p>
        </p:txBody>
      </p:sp>
      <p:sp>
        <p:nvSpPr>
          <p:cNvPr id="8" name="テキスト ボックス 7">
            <a:extLst>
              <a:ext uri="{FF2B5EF4-FFF2-40B4-BE49-F238E27FC236}">
                <a16:creationId xmlns:a16="http://schemas.microsoft.com/office/drawing/2014/main" id="{73723E1B-9BEE-4934-856B-B2CEBA81D1C6}"/>
              </a:ext>
            </a:extLst>
          </p:cNvPr>
          <p:cNvSpPr txBox="1"/>
          <p:nvPr/>
        </p:nvSpPr>
        <p:spPr>
          <a:xfrm>
            <a:off x="513244" y="3730655"/>
            <a:ext cx="6202516" cy="278486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事前設定されたポリシーに該当データをクラウドに対し自動階層化</a:t>
            </a:r>
            <a:endParaRPr lang="en-US" altLang="ja-JP" sz="2400" dirty="0">
              <a:latin typeface="Meiryo UI" panose="020B0604030504040204" pitchFamily="50" charset="-128"/>
              <a:ea typeface="Meiryo UI" panose="020B0604030504040204" pitchFamily="50" charset="-128"/>
            </a:endParaRPr>
          </a:p>
          <a:p>
            <a:pPr marL="285750" indent="-285750">
              <a:lnSpc>
                <a:spcPct val="150000"/>
              </a:lnSpc>
              <a:buFont typeface="Arial" panose="020B0604020202020204" pitchFamily="34" charset="0"/>
              <a:buChar char="•"/>
            </a:pPr>
            <a:r>
              <a:rPr lang="ja-JP" altLang="en-US" sz="2400" dirty="0">
                <a:latin typeface="Meiryo UI" panose="020B0604030504040204" pitchFamily="50" charset="-128"/>
                <a:ea typeface="Meiryo UI" panose="020B0604030504040204" pitchFamily="50" charset="-128"/>
              </a:rPr>
              <a:t>重複排除後のデータを直接自動送信の為、必要なクラウドストレージ容量・転送コストを極小化し、クラウドストレージコスト効果の最大化</a:t>
            </a:r>
          </a:p>
        </p:txBody>
      </p:sp>
      <p:pic>
        <p:nvPicPr>
          <p:cNvPr id="4" name="図 3">
            <a:extLst>
              <a:ext uri="{FF2B5EF4-FFF2-40B4-BE49-F238E27FC236}">
                <a16:creationId xmlns:a16="http://schemas.microsoft.com/office/drawing/2014/main" id="{2E27E61B-94BB-4AD6-8A75-9ED62E8FF0B6}"/>
              </a:ext>
            </a:extLst>
          </p:cNvPr>
          <p:cNvPicPr>
            <a:picLocks noChangeAspect="1"/>
          </p:cNvPicPr>
          <p:nvPr/>
        </p:nvPicPr>
        <p:blipFill>
          <a:blip r:embed="rId3"/>
          <a:stretch>
            <a:fillRect/>
          </a:stretch>
        </p:blipFill>
        <p:spPr>
          <a:xfrm>
            <a:off x="6075680" y="3642156"/>
            <a:ext cx="5937048" cy="2308324"/>
          </a:xfrm>
          <a:prstGeom prst="rect">
            <a:avLst/>
          </a:prstGeom>
        </p:spPr>
      </p:pic>
      <p:sp>
        <p:nvSpPr>
          <p:cNvPr id="9" name="テキスト ボックス 8">
            <a:extLst>
              <a:ext uri="{FF2B5EF4-FFF2-40B4-BE49-F238E27FC236}">
                <a16:creationId xmlns:a16="http://schemas.microsoft.com/office/drawing/2014/main" id="{B1FEA3C7-E848-4488-AFD7-54A590A68F7F}"/>
              </a:ext>
            </a:extLst>
          </p:cNvPr>
          <p:cNvSpPr txBox="1"/>
          <p:nvPr/>
        </p:nvSpPr>
        <p:spPr>
          <a:xfrm>
            <a:off x="513244" y="702057"/>
            <a:ext cx="3408680" cy="400110"/>
          </a:xfrm>
          <a:prstGeom prst="rect">
            <a:avLst/>
          </a:prstGeom>
          <a:noFill/>
        </p:spPr>
        <p:txBody>
          <a:bodyPr wrap="square">
            <a:spAutoFit/>
          </a:bodyPr>
          <a:lstStyle/>
          <a:p>
            <a:r>
              <a:rPr lang="ja-JP" altLang="en-US" sz="2000" b="1" dirty="0">
                <a:solidFill>
                  <a:schemeClr val="accent3"/>
                </a:solidFill>
                <a:latin typeface="Meiryo UI" panose="020B0604030504040204" pitchFamily="50" charset="-128"/>
                <a:ea typeface="Meiryo UI" panose="020B0604030504040204" pitchFamily="50" charset="-128"/>
              </a:rPr>
              <a:t>クラウドへの長期保管</a:t>
            </a:r>
          </a:p>
        </p:txBody>
      </p:sp>
      <p:sp>
        <p:nvSpPr>
          <p:cNvPr id="10" name="テキスト ボックス 9">
            <a:extLst>
              <a:ext uri="{FF2B5EF4-FFF2-40B4-BE49-F238E27FC236}">
                <a16:creationId xmlns:a16="http://schemas.microsoft.com/office/drawing/2014/main" id="{7EF0D8E4-96EE-425B-9F21-73661F11A356}"/>
              </a:ext>
            </a:extLst>
          </p:cNvPr>
          <p:cNvSpPr txBox="1"/>
          <p:nvPr/>
        </p:nvSpPr>
        <p:spPr>
          <a:xfrm>
            <a:off x="513243" y="3333593"/>
            <a:ext cx="8090825" cy="400110"/>
          </a:xfrm>
          <a:prstGeom prst="rect">
            <a:avLst/>
          </a:prstGeom>
          <a:noFill/>
        </p:spPr>
        <p:txBody>
          <a:bodyPr wrap="square">
            <a:spAutoFit/>
          </a:bodyPr>
          <a:lstStyle/>
          <a:p>
            <a:r>
              <a:rPr lang="en-US" altLang="ja-JP" sz="2000" b="1" dirty="0">
                <a:solidFill>
                  <a:schemeClr val="bg1"/>
                </a:solidFill>
                <a:latin typeface="Meiryo UI" panose="020B0604030504040204" pitchFamily="50" charset="-128"/>
                <a:ea typeface="Meiryo UI" panose="020B0604030504040204" pitchFamily="50" charset="-128"/>
              </a:rPr>
              <a:t>Cloud Tier</a:t>
            </a:r>
            <a:r>
              <a:rPr lang="ja-JP" altLang="en-US" sz="2000" b="1" dirty="0">
                <a:solidFill>
                  <a:schemeClr val="bg1"/>
                </a:solidFill>
                <a:latin typeface="Meiryo UI" panose="020B0604030504040204" pitchFamily="50" charset="-128"/>
                <a:ea typeface="Meiryo UI" panose="020B0604030504040204" pitchFamily="50" charset="-128"/>
              </a:rPr>
              <a:t>によりコストパフォーマンスの高いクラウドへの長期保管を実現</a:t>
            </a:r>
          </a:p>
        </p:txBody>
      </p:sp>
      <p:sp>
        <p:nvSpPr>
          <p:cNvPr id="11" name="テキスト ボックス 10">
            <a:extLst>
              <a:ext uri="{FF2B5EF4-FFF2-40B4-BE49-F238E27FC236}">
                <a16:creationId xmlns:a16="http://schemas.microsoft.com/office/drawing/2014/main" id="{ABB4F53D-7CBF-4889-803E-C331B33490F4}"/>
              </a:ext>
            </a:extLst>
          </p:cNvPr>
          <p:cNvSpPr txBox="1"/>
          <p:nvPr/>
        </p:nvSpPr>
        <p:spPr>
          <a:xfrm>
            <a:off x="7086600" y="5526993"/>
            <a:ext cx="4724400" cy="830997"/>
          </a:xfrm>
          <a:prstGeom prst="rect">
            <a:avLst/>
          </a:prstGeom>
          <a:noFill/>
        </p:spPr>
        <p:txBody>
          <a:bodyPr wrap="square">
            <a:spAutoFit/>
          </a:bodyPr>
          <a:lstStyle/>
          <a:p>
            <a:pPr marL="285750" indent="-285750">
              <a:spcBef>
                <a:spcPts val="0"/>
              </a:spcBef>
              <a:buFont typeface="Arial" panose="020B0604020202020204" pitchFamily="34" charset="0"/>
              <a:buChar char="•"/>
            </a:pPr>
            <a:r>
              <a:rPr lang="en-US" altLang="ja-JP" sz="1200" dirty="0">
                <a:latin typeface="Meiryo UI" panose="020B0604030504040204" pitchFamily="50" charset="-128"/>
                <a:ea typeface="Meiryo UI" panose="020B0604030504040204" pitchFamily="50" charset="-128"/>
              </a:rPr>
              <a:t>DD</a:t>
            </a:r>
            <a:r>
              <a:rPr lang="ja-JP" altLang="en-US" sz="1200" dirty="0">
                <a:latin typeface="Meiryo UI" panose="020B0604030504040204" pitchFamily="50" charset="-128"/>
                <a:ea typeface="Meiryo UI" panose="020B0604030504040204" pitchFamily="50" charset="-128"/>
              </a:rPr>
              <a:t>システムから選択したクラウドへデータを直接自動送信</a:t>
            </a:r>
          </a:p>
          <a:p>
            <a:pPr marL="285750" indent="-285750">
              <a:spcBef>
                <a:spcPts val="0"/>
              </a:spcBef>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送信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クラウドからリコールするのは一意のデータのみ</a:t>
            </a:r>
          </a:p>
          <a:p>
            <a:pPr marL="285750" indent="-285750">
              <a:spcBef>
                <a:spcPts val="0"/>
              </a:spcBef>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クラウドで安全なデータを暗号化とファイル ロック付きで送信</a:t>
            </a:r>
          </a:p>
          <a:p>
            <a:pPr marL="285750" indent="-285750">
              <a:spcBef>
                <a:spcPts val="0"/>
              </a:spcBef>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アクティブ階層の最大容量の</a:t>
            </a:r>
            <a:r>
              <a:rPr lang="en-US" altLang="ja-JP" sz="1200" dirty="0">
                <a:latin typeface="Meiryo UI" panose="020B0604030504040204" pitchFamily="50" charset="-128"/>
                <a:ea typeface="Meiryo UI" panose="020B0604030504040204" pitchFamily="50" charset="-128"/>
              </a:rPr>
              <a:t>2</a:t>
            </a:r>
            <a:r>
              <a:rPr lang="ja-JP" altLang="en-US" sz="1200" dirty="0">
                <a:latin typeface="Meiryo UI" panose="020B0604030504040204" pitchFamily="50" charset="-128"/>
                <a:ea typeface="Meiryo UI" panose="020B0604030504040204" pitchFamily="50" charset="-128"/>
              </a:rPr>
              <a:t>倍までをクラウドに格納</a:t>
            </a:r>
          </a:p>
        </p:txBody>
      </p:sp>
    </p:spTree>
    <p:extLst>
      <p:ext uri="{BB962C8B-B14F-4D97-AF65-F5344CB8AC3E}">
        <p14:creationId xmlns:p14="http://schemas.microsoft.com/office/powerpoint/2010/main" val="298286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22D75-8A4B-49C9-91D3-EB129249A1B7}"/>
              </a:ext>
            </a:extLst>
          </p:cNvPr>
          <p:cNvSpPr>
            <a:spLocks noGrp="1"/>
          </p:cNvSpPr>
          <p:nvPr>
            <p:ph type="title"/>
          </p:nvPr>
        </p:nvSpPr>
        <p:spPr/>
        <p:txBody>
          <a:bodyPr/>
          <a:lstStyle/>
          <a:p>
            <a:r>
              <a:rPr lang="en-US" altLang="ja-JP" sz="2800" dirty="0">
                <a:latin typeface="Meiryo UI" panose="020B0604030504040204" pitchFamily="50" charset="-128"/>
                <a:ea typeface="Meiryo UI" panose="020B0604030504040204" pitchFamily="50" charset="-128"/>
              </a:rPr>
              <a:t>DD Encryption </a:t>
            </a:r>
            <a:r>
              <a:rPr lang="ja-JP" altLang="en-US" sz="2800" dirty="0">
                <a:latin typeface="Meiryo UI" panose="020B0604030504040204" pitchFamily="50" charset="-128"/>
                <a:ea typeface="Meiryo UI" panose="020B0604030504040204" pitchFamily="50" charset="-128"/>
              </a:rPr>
              <a:t>の特徴</a:t>
            </a:r>
            <a:endParaRPr kumimoji="1" lang="ja-JP" altLang="en-US" dirty="0">
              <a:latin typeface="Meiryo UI" panose="020B0604030504040204" pitchFamily="50" charset="-128"/>
              <a:ea typeface="Meiryo UI" panose="020B0604030504040204" pitchFamily="50" charset="-128"/>
            </a:endParaRPr>
          </a:p>
        </p:txBody>
      </p:sp>
      <p:sp>
        <p:nvSpPr>
          <p:cNvPr id="3" name="Rectangle 52">
            <a:extLst>
              <a:ext uri="{FF2B5EF4-FFF2-40B4-BE49-F238E27FC236}">
                <a16:creationId xmlns:a16="http://schemas.microsoft.com/office/drawing/2014/main" id="{79399A01-C232-4809-8A25-FC564B927033}"/>
              </a:ext>
            </a:extLst>
          </p:cNvPr>
          <p:cNvSpPr/>
          <p:nvPr/>
        </p:nvSpPr>
        <p:spPr>
          <a:xfrm>
            <a:off x="6657623" y="4033366"/>
            <a:ext cx="2797907" cy="2469661"/>
          </a:xfrm>
          <a:prstGeom prst="rect">
            <a:avLst/>
          </a:prstGeom>
          <a:solidFill>
            <a:srgbClr val="FFFFFF"/>
          </a:solidFill>
          <a:ln w="25400" cap="flat" cmpd="sng" algn="ctr">
            <a:solidFill>
              <a:srgbClr val="93C5FF"/>
            </a:solidFill>
            <a:prstDash val="solid"/>
          </a:ln>
          <a:effectLst>
            <a:outerShdw blurRad="50800" dist="38100" dir="8100000" algn="tr" rotWithShape="0">
              <a:prstClr val="black">
                <a:alpha val="40000"/>
              </a:prstClr>
            </a:outerShdw>
          </a:effectLst>
        </p:spPr>
        <p:txBody>
          <a:bodyPr rtlCol="0" anchor="ctr"/>
          <a:lstStyle/>
          <a:p>
            <a:pPr algn="ctr" defTabSz="609585">
              <a:defRPr/>
            </a:pPr>
            <a:endParaRPr kumimoji="0" lang="en-US" sz="2400" kern="0" dirty="0">
              <a:solidFill>
                <a:srgbClr val="000000"/>
              </a:solidFill>
              <a:latin typeface="Arial" panose="020B0604020202020204" pitchFamily="34" charset="0"/>
              <a:ea typeface="Meiryo UI" panose="020B0604030504040204" pitchFamily="50" charset="-128"/>
            </a:endParaRPr>
          </a:p>
        </p:txBody>
      </p:sp>
      <p:sp>
        <p:nvSpPr>
          <p:cNvPr id="4" name="Rectangle 36">
            <a:extLst>
              <a:ext uri="{FF2B5EF4-FFF2-40B4-BE49-F238E27FC236}">
                <a16:creationId xmlns:a16="http://schemas.microsoft.com/office/drawing/2014/main" id="{5D6E0E40-802B-4575-BE9B-0C4D58D7C92B}"/>
              </a:ext>
            </a:extLst>
          </p:cNvPr>
          <p:cNvSpPr/>
          <p:nvPr/>
        </p:nvSpPr>
        <p:spPr>
          <a:xfrm>
            <a:off x="367328" y="1189486"/>
            <a:ext cx="2797907" cy="2469661"/>
          </a:xfrm>
          <a:prstGeom prst="rect">
            <a:avLst/>
          </a:prstGeom>
          <a:solidFill>
            <a:srgbClr val="FFFFFF"/>
          </a:solidFill>
          <a:ln w="25400" cap="flat" cmpd="sng" algn="ctr">
            <a:solidFill>
              <a:srgbClr val="93C5FF"/>
            </a:solidFill>
            <a:prstDash val="solid"/>
          </a:ln>
          <a:effectLst>
            <a:outerShdw blurRad="50800" dist="38100" dir="8100000" algn="tr" rotWithShape="0">
              <a:prstClr val="black">
                <a:alpha val="40000"/>
              </a:prstClr>
            </a:outerShdw>
          </a:effectLst>
        </p:spPr>
        <p:txBody>
          <a:bodyPr rtlCol="0" anchor="ctr"/>
          <a:lstStyle/>
          <a:p>
            <a:pPr algn="ctr" defTabSz="609585">
              <a:defRPr/>
            </a:pPr>
            <a:endParaRPr kumimoji="0" lang="en-US" sz="2400" kern="0" dirty="0">
              <a:solidFill>
                <a:srgbClr val="000000"/>
              </a:solidFill>
              <a:latin typeface="Arial" panose="020B0604020202020204" pitchFamily="34" charset="0"/>
              <a:ea typeface="Meiryo UI" panose="020B0604030504040204" pitchFamily="50" charset="-128"/>
            </a:endParaRPr>
          </a:p>
        </p:txBody>
      </p:sp>
      <p:sp>
        <p:nvSpPr>
          <p:cNvPr id="5" name="Text Box 41">
            <a:extLst>
              <a:ext uri="{FF2B5EF4-FFF2-40B4-BE49-F238E27FC236}">
                <a16:creationId xmlns:a16="http://schemas.microsoft.com/office/drawing/2014/main" id="{5E8600ED-85AA-4F67-A0E3-203BC63CAA7E}"/>
              </a:ext>
            </a:extLst>
          </p:cNvPr>
          <p:cNvSpPr txBox="1">
            <a:spLocks noChangeArrowheads="1"/>
          </p:cNvSpPr>
          <p:nvPr/>
        </p:nvSpPr>
        <p:spPr bwMode="gray">
          <a:xfrm>
            <a:off x="523637" y="1384871"/>
            <a:ext cx="2438399" cy="574644"/>
          </a:xfrm>
          <a:prstGeom prst="rect">
            <a:avLst/>
          </a:prstGeom>
          <a:noFill/>
          <a:ln w="12700" algn="ctr">
            <a:noFill/>
            <a:miter lim="800000"/>
            <a:headEnd/>
            <a:tailEnd/>
          </a:ln>
        </p:spPr>
        <p:txBody>
          <a:bodyPr wrap="square" lIns="0" tIns="0" rIns="0" bIns="0">
            <a:spAutoFit/>
          </a:bodyPr>
          <a:lstStyle/>
          <a:p>
            <a:pPr algn="ctr" defTabSz="609585">
              <a:defRPr/>
            </a:pPr>
            <a:r>
              <a:rPr kumimoji="0" lang="ja-JP" altLang="en-US" sz="1867" kern="0" dirty="0">
                <a:solidFill>
                  <a:srgbClr val="000000"/>
                </a:solidFill>
                <a:latin typeface="Arial" panose="020B0604020202020204" pitchFamily="34" charset="0"/>
                <a:ea typeface="Meiryo UI" panose="020B0604030504040204" pitchFamily="50" charset="-128"/>
              </a:rPr>
              <a:t>静的キーによる</a:t>
            </a:r>
            <a:endParaRPr kumimoji="0" lang="en-US" altLang="ja-JP" sz="1867" kern="0" dirty="0">
              <a:solidFill>
                <a:srgbClr val="000000"/>
              </a:solidFill>
              <a:latin typeface="Arial" panose="020B0604020202020204" pitchFamily="34" charset="0"/>
              <a:ea typeface="Meiryo UI" panose="020B0604030504040204" pitchFamily="50" charset="-128"/>
            </a:endParaRPr>
          </a:p>
          <a:p>
            <a:pPr algn="ctr" defTabSz="609585">
              <a:defRPr/>
            </a:pPr>
            <a:r>
              <a:rPr kumimoji="0" lang="ja-JP" altLang="en-US" sz="1867" kern="0" dirty="0">
                <a:solidFill>
                  <a:srgbClr val="000000"/>
                </a:solidFill>
                <a:latin typeface="Arial" panose="020B0604020202020204" pitchFamily="34" charset="0"/>
                <a:ea typeface="Meiryo UI" panose="020B0604030504040204" pitchFamily="50" charset="-128"/>
              </a:rPr>
              <a:t>暗号化</a:t>
            </a:r>
            <a:endParaRPr kumimoji="0" lang="en-US" sz="1867" kern="0" dirty="0">
              <a:solidFill>
                <a:srgbClr val="000000"/>
              </a:solidFill>
              <a:latin typeface="Arial" panose="020B0604020202020204" pitchFamily="34" charset="0"/>
              <a:ea typeface="Meiryo UI" panose="020B0604030504040204" pitchFamily="50" charset="-128"/>
            </a:endParaRPr>
          </a:p>
        </p:txBody>
      </p:sp>
      <p:sp>
        <p:nvSpPr>
          <p:cNvPr id="6" name="Text Box 267">
            <a:extLst>
              <a:ext uri="{FF2B5EF4-FFF2-40B4-BE49-F238E27FC236}">
                <a16:creationId xmlns:a16="http://schemas.microsoft.com/office/drawing/2014/main" id="{717BFBBC-D373-4423-999F-F22261D06E02}"/>
              </a:ext>
            </a:extLst>
          </p:cNvPr>
          <p:cNvSpPr txBox="1">
            <a:spLocks noChangeArrowheads="1"/>
          </p:cNvSpPr>
          <p:nvPr/>
        </p:nvSpPr>
        <p:spPr bwMode="gray">
          <a:xfrm>
            <a:off x="3161216" y="1304930"/>
            <a:ext cx="3239593" cy="1760931"/>
          </a:xfrm>
          <a:prstGeom prst="rect">
            <a:avLst/>
          </a:prstGeom>
          <a:noFill/>
          <a:ln w="9525" algn="ctr">
            <a:noFill/>
            <a:miter lim="800000"/>
            <a:headEnd/>
            <a:tailEnd/>
          </a:ln>
        </p:spPr>
        <p:txBody>
          <a:bodyPr wrap="square" lIns="0" tIns="0" rIns="0" bIns="0">
            <a:spAutoFit/>
          </a:bodyPr>
          <a:lstStyle/>
          <a:p>
            <a:pPr marL="156629" lvl="1" indent="-4233" defTabSz="609585" eaLnBrk="0" hangingPunct="0">
              <a:lnSpc>
                <a:spcPct val="90000"/>
              </a:lnSpc>
              <a:spcBef>
                <a:spcPct val="30000"/>
              </a:spcBef>
              <a:buClr>
                <a:srgbClr val="2C95DD"/>
              </a:buClr>
            </a:pPr>
            <a:r>
              <a:rPr lang="ja-JP" altLang="en-US" sz="1467" dirty="0">
                <a:solidFill>
                  <a:srgbClr val="000000"/>
                </a:solidFill>
                <a:latin typeface="Arial" panose="020B0604020202020204" pitchFamily="34" charset="0"/>
                <a:ea typeface="Meiryo UI" panose="020B0604030504040204" pitchFamily="50" charset="-128"/>
              </a:rPr>
              <a:t>基本の暗号化機能</a:t>
            </a:r>
            <a:endParaRPr lang="en-US" sz="1467" dirty="0">
              <a:solidFill>
                <a:srgbClr val="000000"/>
              </a:solidFill>
              <a:latin typeface="Arial" panose="020B0604020202020204" pitchFamily="34" charset="0"/>
              <a:ea typeface="Meiryo UI" panose="020B0604030504040204" pitchFamily="50" charset="-128"/>
            </a:endParaRPr>
          </a:p>
          <a:p>
            <a:pPr marL="304792" lvl="1" indent="-152396" defTabSz="609585" eaLnBrk="0" hangingPunct="0">
              <a:lnSpc>
                <a:spcPct val="90000"/>
              </a:lnSpc>
              <a:spcBef>
                <a:spcPct val="30000"/>
              </a:spcBef>
              <a:buClr>
                <a:srgbClr val="2C95DD"/>
              </a:buClr>
              <a:buFont typeface="Wingdings" pitchFamily="2" charset="2"/>
              <a:buChar char=""/>
            </a:pPr>
            <a:r>
              <a:rPr lang="ja-JP" altLang="en-US" sz="1467" dirty="0">
                <a:solidFill>
                  <a:srgbClr val="000000"/>
                </a:solidFill>
                <a:latin typeface="Arial" panose="020B0604020202020204" pitchFamily="34" charset="0"/>
                <a:ea typeface="Meiryo UI" panose="020B0604030504040204" pitchFamily="50" charset="-128"/>
              </a:rPr>
              <a:t>最大</a:t>
            </a:r>
            <a:r>
              <a:rPr lang="en-US" altLang="ja-JP" sz="1467" dirty="0">
                <a:solidFill>
                  <a:srgbClr val="000000"/>
                </a:solidFill>
                <a:latin typeface="Arial" panose="020B0604020202020204" pitchFamily="34" charset="0"/>
                <a:ea typeface="Meiryo UI" panose="020B0604030504040204" pitchFamily="50" charset="-128"/>
              </a:rPr>
              <a:t>254</a:t>
            </a:r>
            <a:r>
              <a:rPr lang="ja-JP" altLang="en-US" sz="1467" dirty="0">
                <a:solidFill>
                  <a:srgbClr val="000000"/>
                </a:solidFill>
                <a:latin typeface="Arial" panose="020B0604020202020204" pitchFamily="34" charset="0"/>
                <a:ea typeface="Meiryo UI" panose="020B0604030504040204" pitchFamily="50" charset="-128"/>
              </a:rPr>
              <a:t>のキーをサポート</a:t>
            </a:r>
            <a:endParaRPr lang="en-US" altLang="ja-JP" sz="1467" dirty="0">
              <a:solidFill>
                <a:srgbClr val="000000"/>
              </a:solidFill>
              <a:latin typeface="Arial" panose="020B0604020202020204" pitchFamily="34" charset="0"/>
              <a:ea typeface="Meiryo UI" panose="020B0604030504040204" pitchFamily="50" charset="-128"/>
            </a:endParaRPr>
          </a:p>
          <a:p>
            <a:pPr marL="304792" lvl="1" indent="-152396" defTabSz="609585" eaLnBrk="0" hangingPunct="0">
              <a:lnSpc>
                <a:spcPct val="90000"/>
              </a:lnSpc>
              <a:spcBef>
                <a:spcPct val="30000"/>
              </a:spcBef>
              <a:buClr>
                <a:srgbClr val="2C95DD"/>
              </a:buClr>
              <a:buFont typeface="Wingdings" pitchFamily="2" charset="2"/>
              <a:buChar char=""/>
            </a:pPr>
            <a:r>
              <a:rPr lang="ja-JP" altLang="en-US" sz="1467" dirty="0">
                <a:solidFill>
                  <a:srgbClr val="000000"/>
                </a:solidFill>
                <a:latin typeface="Arial" panose="020B0604020202020204" pitchFamily="34" charset="0"/>
                <a:ea typeface="Meiryo UI" panose="020B0604030504040204" pitchFamily="50" charset="-128"/>
              </a:rPr>
              <a:t>パスフレーズに基づいたキー管理</a:t>
            </a:r>
            <a:endParaRPr lang="en-US" altLang="ja-JP" sz="1467" dirty="0">
              <a:solidFill>
                <a:srgbClr val="000000"/>
              </a:solidFill>
              <a:latin typeface="Arial" panose="020B0604020202020204" pitchFamily="34" charset="0"/>
              <a:ea typeface="Meiryo UI" panose="020B0604030504040204" pitchFamily="50" charset="-128"/>
            </a:endParaRPr>
          </a:p>
          <a:p>
            <a:pPr marL="304792" lvl="1" indent="-152396" defTabSz="609585" eaLnBrk="0" hangingPunct="0">
              <a:lnSpc>
                <a:spcPct val="90000"/>
              </a:lnSpc>
              <a:spcBef>
                <a:spcPct val="30000"/>
              </a:spcBef>
              <a:buClr>
                <a:srgbClr val="2C95DD"/>
              </a:buClr>
              <a:buFont typeface="Wingdings" pitchFamily="2" charset="2"/>
              <a:buChar char=""/>
            </a:pPr>
            <a:r>
              <a:rPr lang="ja-JP" altLang="en-US" sz="1467" dirty="0">
                <a:solidFill>
                  <a:srgbClr val="000000"/>
                </a:solidFill>
                <a:latin typeface="Arial" panose="020B0604020202020204" pitchFamily="34" charset="0"/>
                <a:ea typeface="Meiryo UI" panose="020B0604030504040204" pitchFamily="50" charset="-128"/>
              </a:rPr>
              <a:t>二重認証による管理</a:t>
            </a:r>
            <a:endParaRPr lang="en-US" sz="1467" dirty="0">
              <a:solidFill>
                <a:srgbClr val="000000"/>
              </a:solidFill>
              <a:latin typeface="Arial" panose="020B0604020202020204" pitchFamily="34" charset="0"/>
              <a:ea typeface="Meiryo UI" panose="020B0604030504040204" pitchFamily="50" charset="-128"/>
            </a:endParaRPr>
          </a:p>
          <a:p>
            <a:pPr marL="304792" lvl="1" indent="-152396" defTabSz="609585" eaLnBrk="0" hangingPunct="0">
              <a:lnSpc>
                <a:spcPct val="90000"/>
              </a:lnSpc>
              <a:spcBef>
                <a:spcPct val="30000"/>
              </a:spcBef>
              <a:buClr>
                <a:srgbClr val="2C95DD"/>
              </a:buClr>
              <a:buFont typeface="Wingdings" pitchFamily="2" charset="2"/>
              <a:buChar char=""/>
            </a:pPr>
            <a:r>
              <a:rPr lang="en-US" altLang="ja-JP" sz="1467" dirty="0">
                <a:solidFill>
                  <a:srgbClr val="000000"/>
                </a:solidFill>
                <a:latin typeface="Arial" panose="020B0604020202020204" pitchFamily="34" charset="0"/>
                <a:ea typeface="Meiryo UI" panose="020B0604030504040204" pitchFamily="50" charset="-128"/>
              </a:rPr>
              <a:t>FIPS 140-2</a:t>
            </a:r>
            <a:r>
              <a:rPr lang="ja-JP" altLang="en-US" sz="1467" dirty="0">
                <a:solidFill>
                  <a:srgbClr val="000000"/>
                </a:solidFill>
                <a:latin typeface="Arial" panose="020B0604020202020204" pitchFamily="34" charset="0"/>
                <a:ea typeface="Meiryo UI" panose="020B0604030504040204" pitchFamily="50" charset="-128"/>
              </a:rPr>
              <a:t>認定の</a:t>
            </a:r>
            <a:r>
              <a:rPr lang="en-US" altLang="ja-JP" sz="1467" dirty="0">
                <a:solidFill>
                  <a:srgbClr val="000000"/>
                </a:solidFill>
                <a:latin typeface="Arial" panose="020B0604020202020204" pitchFamily="34" charset="0"/>
                <a:ea typeface="Meiryo UI" panose="020B0604030504040204" pitchFamily="50" charset="-128"/>
              </a:rPr>
              <a:t>RSA BSAFE®  Crypto </a:t>
            </a:r>
            <a:r>
              <a:rPr lang="ja-JP" altLang="en-US" sz="1467" dirty="0">
                <a:solidFill>
                  <a:srgbClr val="000000"/>
                </a:solidFill>
                <a:latin typeface="Arial" panose="020B0604020202020204" pitchFamily="34" charset="0"/>
                <a:ea typeface="Meiryo UI" panose="020B0604030504040204" pitchFamily="50" charset="-128"/>
              </a:rPr>
              <a:t>ライブラリ</a:t>
            </a:r>
            <a:endParaRPr lang="en-US" sz="1467" dirty="0">
              <a:solidFill>
                <a:srgbClr val="000000"/>
              </a:solidFill>
              <a:latin typeface="Arial" panose="020B0604020202020204" pitchFamily="34" charset="0"/>
              <a:ea typeface="Meiryo UI" panose="020B0604030504040204" pitchFamily="50" charset="-128"/>
            </a:endParaRPr>
          </a:p>
          <a:p>
            <a:pPr marL="304792" lvl="1" indent="-152396" defTabSz="609585" eaLnBrk="0" hangingPunct="0">
              <a:lnSpc>
                <a:spcPct val="90000"/>
              </a:lnSpc>
              <a:spcBef>
                <a:spcPct val="30000"/>
              </a:spcBef>
              <a:buClr>
                <a:srgbClr val="2C95DD"/>
              </a:buClr>
              <a:buFont typeface="Wingdings" pitchFamily="2" charset="2"/>
              <a:buChar char=""/>
            </a:pPr>
            <a:r>
              <a:rPr lang="ja-JP" altLang="en-US" sz="1467" dirty="0">
                <a:solidFill>
                  <a:srgbClr val="000000"/>
                </a:solidFill>
                <a:latin typeface="Arial" panose="020B0604020202020204" pitchFamily="34" charset="0"/>
                <a:ea typeface="Meiryo UI" panose="020B0604030504040204" pitchFamily="50" charset="-128"/>
              </a:rPr>
              <a:t>アプリケーションからは透過的に実装</a:t>
            </a:r>
            <a:endParaRPr lang="en-US" sz="1467" dirty="0">
              <a:solidFill>
                <a:srgbClr val="000000"/>
              </a:solidFill>
              <a:latin typeface="Arial" panose="020B0604020202020204" pitchFamily="34" charset="0"/>
              <a:ea typeface="Meiryo UI" panose="020B0604030504040204" pitchFamily="50" charset="-128"/>
            </a:endParaRPr>
          </a:p>
        </p:txBody>
      </p:sp>
      <p:sp>
        <p:nvSpPr>
          <p:cNvPr id="7" name="Text Box 267">
            <a:extLst>
              <a:ext uri="{FF2B5EF4-FFF2-40B4-BE49-F238E27FC236}">
                <a16:creationId xmlns:a16="http://schemas.microsoft.com/office/drawing/2014/main" id="{E71E4ECB-5263-41E7-8C91-C6CFB8D03124}"/>
              </a:ext>
            </a:extLst>
          </p:cNvPr>
          <p:cNvSpPr txBox="1">
            <a:spLocks noChangeArrowheads="1"/>
          </p:cNvSpPr>
          <p:nvPr/>
        </p:nvSpPr>
        <p:spPr bwMode="gray">
          <a:xfrm>
            <a:off x="3277395" y="4067099"/>
            <a:ext cx="3210693" cy="2511457"/>
          </a:xfrm>
          <a:prstGeom prst="rect">
            <a:avLst/>
          </a:prstGeom>
          <a:noFill/>
          <a:ln w="9525" algn="ctr">
            <a:noFill/>
            <a:miter lim="800000"/>
            <a:headEnd/>
            <a:tailEnd/>
          </a:ln>
        </p:spPr>
        <p:txBody>
          <a:bodyPr wrap="square" lIns="0" tIns="0" rIns="0" bIns="0">
            <a:spAutoFit/>
          </a:bodyPr>
          <a:lstStyle/>
          <a:p>
            <a:pPr marL="148163" lvl="1" indent="4233" defTabSz="609585" eaLnBrk="0" hangingPunct="0">
              <a:lnSpc>
                <a:spcPct val="90000"/>
              </a:lnSpc>
              <a:spcBef>
                <a:spcPct val="30000"/>
              </a:spcBef>
              <a:buClr>
                <a:srgbClr val="2C95DD"/>
              </a:buClr>
            </a:pPr>
            <a:r>
              <a:rPr lang="ja-JP" altLang="en-US" sz="1600" dirty="0">
                <a:solidFill>
                  <a:srgbClr val="000000"/>
                </a:solidFill>
                <a:latin typeface="Arial" panose="020B0604020202020204" pitchFamily="34" charset="0"/>
                <a:ea typeface="Meiryo UI" panose="020B0604030504040204" pitchFamily="50" charset="-128"/>
              </a:rPr>
              <a:t>暗号化キーの管理は選択可能：</a:t>
            </a:r>
            <a:endParaRPr lang="en-US" altLang="ja-JP" sz="1600" dirty="0">
              <a:solidFill>
                <a:srgbClr val="000000"/>
              </a:solidFill>
              <a:latin typeface="Arial" panose="020B0604020202020204" pitchFamily="34" charset="0"/>
              <a:ea typeface="Meiryo UI" panose="020B0604030504040204" pitchFamily="50" charset="-128"/>
            </a:endParaRPr>
          </a:p>
          <a:p>
            <a:pPr marL="148163" lvl="1" indent="4233" defTabSz="609585" eaLnBrk="0" hangingPunct="0">
              <a:lnSpc>
                <a:spcPct val="90000"/>
              </a:lnSpc>
              <a:spcBef>
                <a:spcPct val="30000"/>
              </a:spcBef>
              <a:buClr>
                <a:srgbClr val="2C95DD"/>
              </a:buClr>
            </a:pPr>
            <a:endParaRPr lang="en-US" altLang="ja-JP" sz="1600" dirty="0">
              <a:solidFill>
                <a:srgbClr val="000000"/>
              </a:solidFill>
              <a:latin typeface="Arial" panose="020B0604020202020204" pitchFamily="34" charset="0"/>
              <a:ea typeface="Meiryo UI" panose="020B0604030504040204" pitchFamily="50" charset="-128"/>
            </a:endParaRPr>
          </a:p>
          <a:p>
            <a:pPr marL="148163" lvl="1" indent="4233" defTabSz="609585" eaLnBrk="0" hangingPunct="0">
              <a:lnSpc>
                <a:spcPct val="90000"/>
              </a:lnSpc>
              <a:spcBef>
                <a:spcPct val="30000"/>
              </a:spcBef>
              <a:buClr>
                <a:srgbClr val="2C95DD"/>
              </a:buClr>
            </a:pPr>
            <a:r>
              <a:rPr lang="ja-JP" altLang="en-US" sz="1600" dirty="0">
                <a:solidFill>
                  <a:srgbClr val="000000"/>
                </a:solidFill>
                <a:latin typeface="Arial" panose="020B0604020202020204" pitchFamily="34" charset="0"/>
                <a:ea typeface="Meiryo UI" panose="020B0604030504040204" pitchFamily="50" charset="-128"/>
              </a:rPr>
              <a:t>静的な暗号化キー</a:t>
            </a:r>
            <a:endParaRPr lang="en-US" sz="1600" dirty="0">
              <a:solidFill>
                <a:srgbClr val="000000"/>
              </a:solidFill>
              <a:latin typeface="Arial" panose="020B0604020202020204" pitchFamily="34" charset="0"/>
              <a:ea typeface="Meiryo UI" panose="020B0604030504040204" pitchFamily="50" charset="-128"/>
            </a:endParaRPr>
          </a:p>
          <a:p>
            <a:pPr marL="148163" lvl="1" indent="4233" defTabSz="609585" eaLnBrk="0" hangingPunct="0">
              <a:lnSpc>
                <a:spcPct val="90000"/>
              </a:lnSpc>
              <a:spcBef>
                <a:spcPct val="30000"/>
              </a:spcBef>
              <a:buClr>
                <a:srgbClr val="2C95DD"/>
              </a:buClr>
            </a:pPr>
            <a:endParaRPr lang="en-US" sz="1600" dirty="0">
              <a:solidFill>
                <a:srgbClr val="000000"/>
              </a:solidFill>
              <a:latin typeface="Arial" panose="020B0604020202020204" pitchFamily="34" charset="0"/>
              <a:ea typeface="Meiryo UI" panose="020B0604030504040204" pitchFamily="50" charset="-128"/>
            </a:endParaRPr>
          </a:p>
          <a:p>
            <a:pPr marL="148163" lvl="1" indent="4233" defTabSz="609585" eaLnBrk="0" hangingPunct="0">
              <a:lnSpc>
                <a:spcPct val="90000"/>
              </a:lnSpc>
              <a:spcBef>
                <a:spcPct val="30000"/>
              </a:spcBef>
              <a:buClr>
                <a:srgbClr val="2C95DD"/>
              </a:buClr>
            </a:pPr>
            <a:r>
              <a:rPr lang="en-US" altLang="ja-JP" sz="1600" dirty="0">
                <a:solidFill>
                  <a:srgbClr val="000000"/>
                </a:solidFill>
                <a:latin typeface="Arial" panose="020B0604020202020204" pitchFamily="34" charset="0"/>
                <a:ea typeface="Meiryo UI" panose="020B0604030504040204" pitchFamily="50" charset="-128"/>
              </a:rPr>
              <a:t>DD</a:t>
            </a:r>
            <a:r>
              <a:rPr lang="ja-JP" altLang="en-US" sz="1600" dirty="0">
                <a:solidFill>
                  <a:srgbClr val="000000"/>
                </a:solidFill>
                <a:latin typeface="Arial" panose="020B0604020202020204" pitchFamily="34" charset="0"/>
                <a:ea typeface="Meiryo UI" panose="020B0604030504040204" pitchFamily="50" charset="-128"/>
              </a:rPr>
              <a:t>標準の暗号化キー管理機能</a:t>
            </a:r>
            <a:endParaRPr lang="en-US" sz="1600" dirty="0">
              <a:solidFill>
                <a:srgbClr val="000000"/>
              </a:solidFill>
              <a:latin typeface="Arial" panose="020B0604020202020204" pitchFamily="34" charset="0"/>
              <a:ea typeface="Meiryo UI" panose="020B0604030504040204" pitchFamily="50" charset="-128"/>
            </a:endParaRPr>
          </a:p>
          <a:p>
            <a:pPr marL="148163" lvl="1" indent="4233" defTabSz="609585" eaLnBrk="0" hangingPunct="0">
              <a:lnSpc>
                <a:spcPct val="90000"/>
              </a:lnSpc>
              <a:spcBef>
                <a:spcPct val="30000"/>
              </a:spcBef>
              <a:buClr>
                <a:srgbClr val="2C95DD"/>
              </a:buClr>
            </a:pPr>
            <a:endParaRPr lang="en-US" sz="1600" dirty="0">
              <a:solidFill>
                <a:srgbClr val="000000"/>
              </a:solidFill>
              <a:latin typeface="Arial" panose="020B0604020202020204" pitchFamily="34" charset="0"/>
              <a:ea typeface="Meiryo UI" panose="020B0604030504040204" pitchFamily="50" charset="-128"/>
            </a:endParaRPr>
          </a:p>
          <a:p>
            <a:pPr marL="148163" lvl="1" indent="4233" defTabSz="609585" eaLnBrk="0" hangingPunct="0">
              <a:lnSpc>
                <a:spcPct val="90000"/>
              </a:lnSpc>
              <a:spcBef>
                <a:spcPct val="30000"/>
              </a:spcBef>
              <a:buClr>
                <a:srgbClr val="2C95DD"/>
              </a:buClr>
            </a:pPr>
            <a:r>
              <a:rPr lang="en-US" altLang="ja-JP" sz="1600" dirty="0">
                <a:solidFill>
                  <a:srgbClr val="000000"/>
                </a:solidFill>
                <a:latin typeface="Arial" panose="020B0604020202020204" pitchFamily="34" charset="0"/>
                <a:ea typeface="Meiryo UI" panose="020B0604030504040204" pitchFamily="50" charset="-128"/>
              </a:rPr>
              <a:t>RSA DPM</a:t>
            </a:r>
            <a:r>
              <a:rPr lang="ja-JP" altLang="en-US" sz="1600" dirty="0">
                <a:solidFill>
                  <a:srgbClr val="000000"/>
                </a:solidFill>
                <a:latin typeface="Arial" panose="020B0604020202020204" pitchFamily="34" charset="0"/>
                <a:ea typeface="Meiryo UI" panose="020B0604030504040204" pitchFamily="50" charset="-128"/>
              </a:rPr>
              <a:t>を使用した外部の暗号化キー管理</a:t>
            </a:r>
            <a:endParaRPr lang="en-US" sz="1600" dirty="0">
              <a:solidFill>
                <a:srgbClr val="000000"/>
              </a:solidFill>
              <a:latin typeface="Arial" panose="020B0604020202020204" pitchFamily="34" charset="0"/>
              <a:ea typeface="Meiryo UI" panose="020B0604030504040204" pitchFamily="50" charset="-128"/>
            </a:endParaRPr>
          </a:p>
          <a:p>
            <a:pPr marL="148163" lvl="1" indent="4233" defTabSz="609585" eaLnBrk="0" hangingPunct="0">
              <a:lnSpc>
                <a:spcPct val="90000"/>
              </a:lnSpc>
              <a:spcBef>
                <a:spcPct val="30000"/>
              </a:spcBef>
              <a:buClr>
                <a:srgbClr val="2C95DD"/>
              </a:buClr>
            </a:pPr>
            <a:endParaRPr lang="en-US" sz="1600" dirty="0">
              <a:solidFill>
                <a:srgbClr val="000000"/>
              </a:solidFill>
              <a:latin typeface="Arial" panose="020B0604020202020204" pitchFamily="34" charset="0"/>
              <a:ea typeface="Meiryo UI" panose="020B0604030504040204" pitchFamily="50" charset="-128"/>
            </a:endParaRPr>
          </a:p>
        </p:txBody>
      </p:sp>
      <p:sp>
        <p:nvSpPr>
          <p:cNvPr id="8" name="Text Box 267">
            <a:extLst>
              <a:ext uri="{FF2B5EF4-FFF2-40B4-BE49-F238E27FC236}">
                <a16:creationId xmlns:a16="http://schemas.microsoft.com/office/drawing/2014/main" id="{E58FDCE3-DC5D-4F1E-8C11-F1FCDFADC217}"/>
              </a:ext>
            </a:extLst>
          </p:cNvPr>
          <p:cNvSpPr txBox="1">
            <a:spLocks noChangeArrowheads="1"/>
          </p:cNvSpPr>
          <p:nvPr/>
        </p:nvSpPr>
        <p:spPr bwMode="gray">
          <a:xfrm>
            <a:off x="9610944" y="1488725"/>
            <a:ext cx="2581056" cy="1329595"/>
          </a:xfrm>
          <a:prstGeom prst="rect">
            <a:avLst/>
          </a:prstGeom>
          <a:noFill/>
          <a:ln w="9525" algn="ctr">
            <a:noFill/>
            <a:miter lim="800000"/>
            <a:headEnd/>
            <a:tailEnd/>
          </a:ln>
        </p:spPr>
        <p:txBody>
          <a:bodyPr wrap="square" lIns="0" tIns="0" rIns="0" bIns="0">
            <a:spAutoFit/>
          </a:bodyPr>
          <a:lstStyle/>
          <a:p>
            <a:pPr marL="304792" lvl="1" indent="-152396" defTabSz="609585" eaLnBrk="0" hangingPunct="0">
              <a:lnSpc>
                <a:spcPct val="90000"/>
              </a:lnSpc>
              <a:spcBef>
                <a:spcPct val="30000"/>
              </a:spcBef>
              <a:buClr>
                <a:srgbClr val="2C95DD"/>
              </a:buClr>
              <a:buFont typeface="Wingdings" pitchFamily="2" charset="2"/>
              <a:buChar char=""/>
            </a:pPr>
            <a:r>
              <a:rPr lang="ja-JP" altLang="en-US" sz="1600" dirty="0">
                <a:solidFill>
                  <a:srgbClr val="000000"/>
                </a:solidFill>
                <a:latin typeface="Arial" panose="020B0604020202020204" pitchFamily="34" charset="0"/>
                <a:ea typeface="Meiryo UI" panose="020B0604030504040204" pitchFamily="50" charset="-128"/>
              </a:rPr>
              <a:t>ファイルシステムのロック／　　アンロック</a:t>
            </a:r>
            <a:endParaRPr lang="en-US" sz="1600" dirty="0">
              <a:solidFill>
                <a:srgbClr val="000000"/>
              </a:solidFill>
              <a:latin typeface="Arial" panose="020B0604020202020204" pitchFamily="34" charset="0"/>
              <a:ea typeface="Meiryo UI" panose="020B0604030504040204" pitchFamily="50" charset="-128"/>
            </a:endParaRPr>
          </a:p>
          <a:p>
            <a:pPr marL="304792" lvl="1" indent="-152396" defTabSz="609585" eaLnBrk="0" hangingPunct="0">
              <a:lnSpc>
                <a:spcPct val="90000"/>
              </a:lnSpc>
              <a:spcBef>
                <a:spcPct val="30000"/>
              </a:spcBef>
              <a:buClr>
                <a:srgbClr val="2C95DD"/>
              </a:buClr>
              <a:buFont typeface="Wingdings" pitchFamily="2" charset="2"/>
              <a:buChar char=""/>
            </a:pPr>
            <a:r>
              <a:rPr lang="ja-JP" altLang="en-US" sz="1600" dirty="0">
                <a:solidFill>
                  <a:srgbClr val="000000"/>
                </a:solidFill>
                <a:latin typeface="Arial" panose="020B0604020202020204" pitchFamily="34" charset="0"/>
                <a:ea typeface="Meiryo UI" panose="020B0604030504040204" pitchFamily="50" charset="-128"/>
              </a:rPr>
              <a:t>シェルフ輸送</a:t>
            </a:r>
            <a:endParaRPr lang="en-US" sz="1600" dirty="0">
              <a:solidFill>
                <a:srgbClr val="000000"/>
              </a:solidFill>
              <a:latin typeface="Arial" panose="020B0604020202020204" pitchFamily="34" charset="0"/>
              <a:ea typeface="Meiryo UI" panose="020B0604030504040204" pitchFamily="50" charset="-128"/>
            </a:endParaRPr>
          </a:p>
          <a:p>
            <a:pPr marL="304792" lvl="1" indent="-152396" defTabSz="609585" eaLnBrk="0" hangingPunct="0">
              <a:lnSpc>
                <a:spcPct val="90000"/>
              </a:lnSpc>
              <a:spcBef>
                <a:spcPct val="30000"/>
              </a:spcBef>
              <a:buClr>
                <a:srgbClr val="2C95DD"/>
              </a:buClr>
              <a:buFont typeface="Wingdings" pitchFamily="2" charset="2"/>
              <a:buChar char=""/>
            </a:pPr>
            <a:r>
              <a:rPr lang="ja-JP" altLang="en-US" sz="1600" dirty="0">
                <a:solidFill>
                  <a:srgbClr val="000000"/>
                </a:solidFill>
                <a:latin typeface="Arial" panose="020B0604020202020204" pitchFamily="34" charset="0"/>
                <a:ea typeface="Meiryo UI" panose="020B0604030504040204" pitchFamily="50" charset="-128"/>
              </a:rPr>
              <a:t>ディスクの交換</a:t>
            </a:r>
            <a:endParaRPr lang="en-US" sz="1600" dirty="0">
              <a:solidFill>
                <a:srgbClr val="000000"/>
              </a:solidFill>
              <a:latin typeface="Arial" panose="020B0604020202020204" pitchFamily="34" charset="0"/>
              <a:ea typeface="Meiryo UI" panose="020B0604030504040204" pitchFamily="50" charset="-128"/>
            </a:endParaRPr>
          </a:p>
          <a:p>
            <a:pPr marL="304792" lvl="1" indent="-152396" defTabSz="609585" eaLnBrk="0" hangingPunct="0">
              <a:lnSpc>
                <a:spcPct val="90000"/>
              </a:lnSpc>
              <a:spcBef>
                <a:spcPct val="30000"/>
              </a:spcBef>
              <a:buClr>
                <a:srgbClr val="2C95DD"/>
              </a:buClr>
              <a:buFont typeface="Wingdings" pitchFamily="2" charset="2"/>
              <a:buChar char=""/>
            </a:pPr>
            <a:endParaRPr lang="en-US" sz="1600" dirty="0">
              <a:solidFill>
                <a:srgbClr val="000000"/>
              </a:solidFill>
              <a:latin typeface="Arial" panose="020B0604020202020204" pitchFamily="34" charset="0"/>
              <a:ea typeface="Meiryo UI" panose="020B0604030504040204" pitchFamily="50" charset="-128"/>
            </a:endParaRPr>
          </a:p>
        </p:txBody>
      </p:sp>
      <p:grpSp>
        <p:nvGrpSpPr>
          <p:cNvPr id="9" name="Group 45">
            <a:extLst>
              <a:ext uri="{FF2B5EF4-FFF2-40B4-BE49-F238E27FC236}">
                <a16:creationId xmlns:a16="http://schemas.microsoft.com/office/drawing/2014/main" id="{DA00AA84-363B-4B31-B4D2-8196C4273BB5}"/>
              </a:ext>
            </a:extLst>
          </p:cNvPr>
          <p:cNvGrpSpPr/>
          <p:nvPr/>
        </p:nvGrpSpPr>
        <p:grpSpPr>
          <a:xfrm>
            <a:off x="6682159" y="1189486"/>
            <a:ext cx="2797907" cy="2469661"/>
            <a:chOff x="5240218" y="1254368"/>
            <a:chExt cx="2098430" cy="1852246"/>
          </a:xfrm>
        </p:grpSpPr>
        <p:grpSp>
          <p:nvGrpSpPr>
            <p:cNvPr id="10" name="Group 44">
              <a:extLst>
                <a:ext uri="{FF2B5EF4-FFF2-40B4-BE49-F238E27FC236}">
                  <a16:creationId xmlns:a16="http://schemas.microsoft.com/office/drawing/2014/main" id="{ABC61EC0-4C54-47F5-9E7D-3E69F2EEFAA5}"/>
                </a:ext>
              </a:extLst>
            </p:cNvPr>
            <p:cNvGrpSpPr/>
            <p:nvPr/>
          </p:nvGrpSpPr>
          <p:grpSpPr>
            <a:xfrm>
              <a:off x="5240218" y="1254368"/>
              <a:ext cx="2098430" cy="1852246"/>
              <a:chOff x="5767756" y="1266091"/>
              <a:chExt cx="2098430" cy="1852246"/>
            </a:xfrm>
          </p:grpSpPr>
          <p:sp>
            <p:nvSpPr>
              <p:cNvPr id="12" name="Rectangle 48">
                <a:extLst>
                  <a:ext uri="{FF2B5EF4-FFF2-40B4-BE49-F238E27FC236}">
                    <a16:creationId xmlns:a16="http://schemas.microsoft.com/office/drawing/2014/main" id="{ADED3B7D-4FB9-4D09-A6B1-4FB5502D4F4D}"/>
                  </a:ext>
                </a:extLst>
              </p:cNvPr>
              <p:cNvSpPr/>
              <p:nvPr/>
            </p:nvSpPr>
            <p:spPr>
              <a:xfrm>
                <a:off x="5767756" y="1266091"/>
                <a:ext cx="2098430" cy="1852246"/>
              </a:xfrm>
              <a:prstGeom prst="rect">
                <a:avLst/>
              </a:prstGeom>
              <a:solidFill>
                <a:srgbClr val="FFFFFF"/>
              </a:solidFill>
              <a:ln w="25400" cap="flat" cmpd="sng" algn="ctr">
                <a:solidFill>
                  <a:srgbClr val="93C5FF"/>
                </a:solidFill>
                <a:prstDash val="solid"/>
              </a:ln>
              <a:effectLst>
                <a:outerShdw blurRad="50800" dist="38100" dir="8100000" algn="tr" rotWithShape="0">
                  <a:prstClr val="black">
                    <a:alpha val="40000"/>
                  </a:prstClr>
                </a:outerShdw>
              </a:effectLst>
            </p:spPr>
            <p:txBody>
              <a:bodyPr rtlCol="0" anchor="ctr"/>
              <a:lstStyle/>
              <a:p>
                <a:pPr algn="ctr" defTabSz="609585">
                  <a:defRPr/>
                </a:pPr>
                <a:endParaRPr kumimoji="0" lang="en-US" sz="2400" kern="0" dirty="0">
                  <a:solidFill>
                    <a:srgbClr val="000000"/>
                  </a:solidFill>
                  <a:latin typeface="Arial" panose="020B0604020202020204" pitchFamily="34" charset="0"/>
                  <a:ea typeface="Meiryo UI" panose="020B0604030504040204" pitchFamily="50" charset="-128"/>
                </a:endParaRPr>
              </a:p>
            </p:txBody>
          </p:sp>
          <p:pic>
            <p:nvPicPr>
              <p:cNvPr id="13" name="Picture 2" descr="C:\Documents and Settings\rogers3\Local Settings\Temporary Internet Files\Content.IE5\HKG7XXWX\MP900442460[1].jpg">
                <a:extLst>
                  <a:ext uri="{FF2B5EF4-FFF2-40B4-BE49-F238E27FC236}">
                    <a16:creationId xmlns:a16="http://schemas.microsoft.com/office/drawing/2014/main" id="{F7806BE1-1361-4693-B637-5622FA1052E0}"/>
                  </a:ext>
                </a:extLst>
              </p:cNvPr>
              <p:cNvPicPr>
                <a:picLocks noChangeAspect="1" noChangeArrowheads="1"/>
              </p:cNvPicPr>
              <p:nvPr/>
            </p:nvPicPr>
            <p:blipFill>
              <a:blip r:embed="rId3" cstate="print"/>
              <a:srcRect/>
              <a:stretch>
                <a:fillRect/>
              </a:stretch>
            </p:blipFill>
            <p:spPr bwMode="auto">
              <a:xfrm>
                <a:off x="5878752" y="1758459"/>
                <a:ext cx="1839635" cy="1226423"/>
              </a:xfrm>
              <a:prstGeom prst="rect">
                <a:avLst/>
              </a:prstGeom>
              <a:noFill/>
            </p:spPr>
          </p:pic>
          <p:pic>
            <p:nvPicPr>
              <p:cNvPr id="14" name="Picture 14" descr="encryption-lock-ppt.png">
                <a:extLst>
                  <a:ext uri="{FF2B5EF4-FFF2-40B4-BE49-F238E27FC236}">
                    <a16:creationId xmlns:a16="http://schemas.microsoft.com/office/drawing/2014/main" id="{B01925B5-C02B-4649-B0DA-3D3F8E107EAC}"/>
                  </a:ext>
                </a:extLst>
              </p:cNvPr>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463469" y="2192140"/>
                <a:ext cx="265578" cy="335467"/>
              </a:xfrm>
              <a:prstGeom prst="rect">
                <a:avLst/>
              </a:prstGeom>
              <a:noFill/>
              <a:ln w="9525">
                <a:noFill/>
                <a:miter lim="800000"/>
                <a:headEnd/>
                <a:tailEnd/>
              </a:ln>
            </p:spPr>
          </p:pic>
        </p:grpSp>
        <p:sp>
          <p:nvSpPr>
            <p:cNvPr id="11" name="Text Box 41">
              <a:extLst>
                <a:ext uri="{FF2B5EF4-FFF2-40B4-BE49-F238E27FC236}">
                  <a16:creationId xmlns:a16="http://schemas.microsoft.com/office/drawing/2014/main" id="{074CD753-C3DC-4AF1-832E-E26F80539CA6}"/>
                </a:ext>
              </a:extLst>
            </p:cNvPr>
            <p:cNvSpPr txBox="1">
              <a:spLocks noChangeArrowheads="1"/>
            </p:cNvSpPr>
            <p:nvPr/>
          </p:nvSpPr>
          <p:spPr bwMode="gray">
            <a:xfrm>
              <a:off x="5322280" y="1365739"/>
              <a:ext cx="1828799" cy="215492"/>
            </a:xfrm>
            <a:prstGeom prst="rect">
              <a:avLst/>
            </a:prstGeom>
            <a:noFill/>
            <a:ln w="12700" algn="ctr">
              <a:noFill/>
              <a:miter lim="800000"/>
              <a:headEnd/>
              <a:tailEnd/>
            </a:ln>
          </p:spPr>
          <p:txBody>
            <a:bodyPr wrap="square" lIns="0" tIns="0" rIns="0" bIns="0">
              <a:spAutoFit/>
            </a:bodyPr>
            <a:lstStyle/>
            <a:p>
              <a:pPr algn="ctr" defTabSz="609585">
                <a:defRPr/>
              </a:pPr>
              <a:r>
                <a:rPr kumimoji="0" lang="ja-JP" altLang="en-US" sz="1867" kern="0" dirty="0">
                  <a:solidFill>
                    <a:srgbClr val="000000"/>
                  </a:solidFill>
                  <a:latin typeface="Arial" panose="020B0604020202020204" pitchFamily="34" charset="0"/>
                  <a:ea typeface="Meiryo UI" panose="020B0604030504040204" pitchFamily="50" charset="-128"/>
                </a:rPr>
                <a:t>セキュアな輸送</a:t>
              </a:r>
              <a:endParaRPr kumimoji="0" lang="en-US" sz="1867" kern="0" dirty="0">
                <a:solidFill>
                  <a:srgbClr val="000000"/>
                </a:solidFill>
                <a:latin typeface="Arial" panose="020B0604020202020204" pitchFamily="34" charset="0"/>
                <a:ea typeface="Meiryo UI" panose="020B0604030504040204" pitchFamily="50" charset="-128"/>
              </a:endParaRPr>
            </a:p>
          </p:txBody>
        </p:sp>
      </p:grpSp>
      <p:sp>
        <p:nvSpPr>
          <p:cNvPr id="15" name="Text Box 41">
            <a:extLst>
              <a:ext uri="{FF2B5EF4-FFF2-40B4-BE49-F238E27FC236}">
                <a16:creationId xmlns:a16="http://schemas.microsoft.com/office/drawing/2014/main" id="{B37D36C1-8A4C-48ED-9101-70A58D151432}"/>
              </a:ext>
            </a:extLst>
          </p:cNvPr>
          <p:cNvSpPr txBox="1">
            <a:spLocks noChangeArrowheads="1"/>
          </p:cNvSpPr>
          <p:nvPr/>
        </p:nvSpPr>
        <p:spPr bwMode="gray">
          <a:xfrm>
            <a:off x="6813929" y="4072441"/>
            <a:ext cx="2438399" cy="574644"/>
          </a:xfrm>
          <a:prstGeom prst="rect">
            <a:avLst/>
          </a:prstGeom>
          <a:noFill/>
          <a:ln w="12700" algn="ctr">
            <a:noFill/>
            <a:miter lim="800000"/>
            <a:headEnd/>
            <a:tailEnd/>
          </a:ln>
        </p:spPr>
        <p:txBody>
          <a:bodyPr wrap="square" lIns="0" tIns="0" rIns="0" bIns="0">
            <a:spAutoFit/>
          </a:bodyPr>
          <a:lstStyle/>
          <a:p>
            <a:pPr algn="ctr" defTabSz="609585">
              <a:defRPr/>
            </a:pPr>
            <a:r>
              <a:rPr kumimoji="0" lang="ja-JP" altLang="en-US" sz="1867" kern="0" dirty="0">
                <a:solidFill>
                  <a:srgbClr val="000000"/>
                </a:solidFill>
                <a:latin typeface="Arial" panose="020B0604020202020204" pitchFamily="34" charset="0"/>
                <a:ea typeface="Meiryo UI" panose="020B0604030504040204" pitchFamily="50" charset="-128"/>
              </a:rPr>
              <a:t>セキュアな</a:t>
            </a:r>
            <a:endParaRPr kumimoji="0" lang="en-US" altLang="ja-JP" sz="1867" kern="0" dirty="0">
              <a:solidFill>
                <a:srgbClr val="000000"/>
              </a:solidFill>
              <a:latin typeface="Arial" panose="020B0604020202020204" pitchFamily="34" charset="0"/>
              <a:ea typeface="Meiryo UI" panose="020B0604030504040204" pitchFamily="50" charset="-128"/>
            </a:endParaRPr>
          </a:p>
          <a:p>
            <a:pPr algn="ctr" defTabSz="609585">
              <a:defRPr/>
            </a:pPr>
            <a:r>
              <a:rPr kumimoji="0" lang="ja-JP" altLang="en-US" sz="1867" kern="0" dirty="0">
                <a:solidFill>
                  <a:srgbClr val="000000"/>
                </a:solidFill>
                <a:latin typeface="Arial" panose="020B0604020202020204" pitchFamily="34" charset="0"/>
                <a:ea typeface="Meiryo UI" panose="020B0604030504040204" pitchFamily="50" charset="-128"/>
              </a:rPr>
              <a:t>レプリケーション</a:t>
            </a:r>
            <a:endParaRPr kumimoji="0" lang="en-US" sz="1867" kern="0" dirty="0">
              <a:solidFill>
                <a:srgbClr val="000000"/>
              </a:solidFill>
              <a:latin typeface="Arial" panose="020B0604020202020204" pitchFamily="34" charset="0"/>
              <a:ea typeface="Meiryo UI" panose="020B0604030504040204" pitchFamily="50" charset="-128"/>
            </a:endParaRPr>
          </a:p>
        </p:txBody>
      </p:sp>
      <p:sp>
        <p:nvSpPr>
          <p:cNvPr id="16" name="Text Box 267">
            <a:extLst>
              <a:ext uri="{FF2B5EF4-FFF2-40B4-BE49-F238E27FC236}">
                <a16:creationId xmlns:a16="http://schemas.microsoft.com/office/drawing/2014/main" id="{0EFAFA75-D83C-4889-A69C-7ACEA7206E20}"/>
              </a:ext>
            </a:extLst>
          </p:cNvPr>
          <p:cNvSpPr txBox="1">
            <a:spLocks noChangeArrowheads="1"/>
          </p:cNvSpPr>
          <p:nvPr/>
        </p:nvSpPr>
        <p:spPr bwMode="gray">
          <a:xfrm>
            <a:off x="9511323" y="4314489"/>
            <a:ext cx="2469661" cy="1255728"/>
          </a:xfrm>
          <a:prstGeom prst="rect">
            <a:avLst/>
          </a:prstGeom>
          <a:noFill/>
          <a:ln w="9525" algn="ctr">
            <a:noFill/>
            <a:miter lim="800000"/>
            <a:headEnd/>
            <a:tailEnd/>
          </a:ln>
        </p:spPr>
        <p:txBody>
          <a:bodyPr wrap="square" lIns="0" tIns="0" rIns="0" bIns="0">
            <a:spAutoFit/>
          </a:bodyPr>
          <a:lstStyle/>
          <a:p>
            <a:pPr marL="304792" lvl="1" indent="-152396" defTabSz="609585" eaLnBrk="0" hangingPunct="0">
              <a:lnSpc>
                <a:spcPct val="90000"/>
              </a:lnSpc>
              <a:spcBef>
                <a:spcPct val="30000"/>
              </a:spcBef>
              <a:buClr>
                <a:srgbClr val="2C95DD"/>
              </a:buClr>
              <a:buFont typeface="Wingdings" pitchFamily="2" charset="2"/>
              <a:buChar char=""/>
            </a:pPr>
            <a:r>
              <a:rPr lang="en-US" altLang="ja-JP" sz="1600" dirty="0">
                <a:solidFill>
                  <a:srgbClr val="000000"/>
                </a:solidFill>
                <a:latin typeface="Arial" panose="020B0604020202020204" pitchFamily="34" charset="0"/>
                <a:ea typeface="Meiryo UI" panose="020B0604030504040204" pitchFamily="50" charset="-128"/>
              </a:rPr>
              <a:t>WAN</a:t>
            </a:r>
            <a:r>
              <a:rPr lang="ja-JP" altLang="en-US" sz="1600" dirty="0">
                <a:solidFill>
                  <a:srgbClr val="000000"/>
                </a:solidFill>
                <a:latin typeface="Arial" panose="020B0604020202020204" pitchFamily="34" charset="0"/>
                <a:ea typeface="Meiryo UI" panose="020B0604030504040204" pitchFamily="50" charset="-128"/>
              </a:rPr>
              <a:t>を介した機密性を　保ったレプリケーション</a:t>
            </a:r>
            <a:endParaRPr lang="en-US" altLang="ja-JP" sz="1600" dirty="0">
              <a:solidFill>
                <a:srgbClr val="000000"/>
              </a:solidFill>
              <a:latin typeface="Arial" panose="020B0604020202020204" pitchFamily="34" charset="0"/>
              <a:ea typeface="Meiryo UI" panose="020B0604030504040204" pitchFamily="50" charset="-128"/>
            </a:endParaRPr>
          </a:p>
          <a:p>
            <a:pPr marL="304792" lvl="1" indent="-152396" defTabSz="609585" eaLnBrk="0" hangingPunct="0">
              <a:lnSpc>
                <a:spcPct val="90000"/>
              </a:lnSpc>
              <a:spcBef>
                <a:spcPct val="30000"/>
              </a:spcBef>
              <a:buClr>
                <a:srgbClr val="2C95DD"/>
              </a:buClr>
              <a:buFont typeface="Wingdings" pitchFamily="2" charset="2"/>
              <a:buChar char=""/>
            </a:pPr>
            <a:r>
              <a:rPr lang="ja-JP" altLang="en-US" sz="1600" dirty="0">
                <a:solidFill>
                  <a:srgbClr val="000000"/>
                </a:solidFill>
                <a:latin typeface="Arial" panose="020B0604020202020204" pitchFamily="34" charset="0"/>
                <a:ea typeface="Meiryo UI" panose="020B0604030504040204" pitchFamily="50" charset="-128"/>
              </a:rPr>
              <a:t>全てのレプリケーションで　暗号化機能をサポート</a:t>
            </a:r>
            <a:endParaRPr lang="en-US" sz="1600" dirty="0">
              <a:solidFill>
                <a:srgbClr val="000000"/>
              </a:solidFill>
              <a:latin typeface="Arial" panose="020B0604020202020204" pitchFamily="34" charset="0"/>
              <a:ea typeface="Meiryo UI" panose="020B0604030504040204" pitchFamily="50" charset="-128"/>
            </a:endParaRPr>
          </a:p>
          <a:p>
            <a:pPr marL="304792" lvl="1" indent="-152396" defTabSz="609585" eaLnBrk="0" hangingPunct="0">
              <a:lnSpc>
                <a:spcPct val="90000"/>
              </a:lnSpc>
              <a:spcBef>
                <a:spcPct val="30000"/>
              </a:spcBef>
              <a:buClr>
                <a:srgbClr val="2C95DD"/>
              </a:buClr>
              <a:buFont typeface="Wingdings" pitchFamily="2" charset="2"/>
              <a:buChar char=""/>
            </a:pPr>
            <a:endParaRPr lang="en-US" sz="1600" dirty="0">
              <a:solidFill>
                <a:srgbClr val="000000"/>
              </a:solidFill>
              <a:latin typeface="Arial" panose="020B0604020202020204" pitchFamily="34" charset="0"/>
              <a:ea typeface="Meiryo UI" panose="020B0604030504040204" pitchFamily="50" charset="-128"/>
            </a:endParaRPr>
          </a:p>
        </p:txBody>
      </p:sp>
      <p:grpSp>
        <p:nvGrpSpPr>
          <p:cNvPr id="17" name="Group 48">
            <a:extLst>
              <a:ext uri="{FF2B5EF4-FFF2-40B4-BE49-F238E27FC236}">
                <a16:creationId xmlns:a16="http://schemas.microsoft.com/office/drawing/2014/main" id="{BD00DCAC-AD22-4F2B-B2DC-476758DEF7B7}"/>
              </a:ext>
            </a:extLst>
          </p:cNvPr>
          <p:cNvGrpSpPr/>
          <p:nvPr/>
        </p:nvGrpSpPr>
        <p:grpSpPr>
          <a:xfrm>
            <a:off x="391751" y="4050067"/>
            <a:ext cx="2797907" cy="2469661"/>
            <a:chOff x="504096" y="3634153"/>
            <a:chExt cx="2098430" cy="1852246"/>
          </a:xfrm>
        </p:grpSpPr>
        <p:sp>
          <p:nvSpPr>
            <p:cNvPr id="18" name="Rectangle 64">
              <a:extLst>
                <a:ext uri="{FF2B5EF4-FFF2-40B4-BE49-F238E27FC236}">
                  <a16:creationId xmlns:a16="http://schemas.microsoft.com/office/drawing/2014/main" id="{99C9C371-4697-4D53-9085-7F6F1ECC9AC5}"/>
                </a:ext>
              </a:extLst>
            </p:cNvPr>
            <p:cNvSpPr/>
            <p:nvPr/>
          </p:nvSpPr>
          <p:spPr>
            <a:xfrm>
              <a:off x="504096" y="3634153"/>
              <a:ext cx="2098430" cy="1852246"/>
            </a:xfrm>
            <a:prstGeom prst="rect">
              <a:avLst/>
            </a:prstGeom>
            <a:solidFill>
              <a:srgbClr val="FFFFFF"/>
            </a:solidFill>
            <a:ln w="25400" cap="flat" cmpd="sng" algn="ctr">
              <a:solidFill>
                <a:srgbClr val="93C5FF"/>
              </a:solidFill>
              <a:prstDash val="solid"/>
            </a:ln>
            <a:effectLst>
              <a:outerShdw blurRad="50800" dist="38100" dir="8100000" algn="tr" rotWithShape="0">
                <a:prstClr val="black">
                  <a:alpha val="40000"/>
                </a:prstClr>
              </a:outerShdw>
            </a:effectLst>
          </p:spPr>
          <p:txBody>
            <a:bodyPr rtlCol="0" anchor="ctr"/>
            <a:lstStyle/>
            <a:p>
              <a:pPr algn="ctr" defTabSz="609585">
                <a:defRPr/>
              </a:pPr>
              <a:endParaRPr kumimoji="0" lang="en-US" sz="2400" kern="0" dirty="0">
                <a:solidFill>
                  <a:srgbClr val="000000"/>
                </a:solidFill>
                <a:latin typeface="Arial" panose="020B0604020202020204" pitchFamily="34" charset="0"/>
                <a:ea typeface="Meiryo UI" panose="020B0604030504040204" pitchFamily="50" charset="-128"/>
              </a:endParaRPr>
            </a:p>
          </p:txBody>
        </p:sp>
        <p:sp>
          <p:nvSpPr>
            <p:cNvPr id="19" name="Text Box 41">
              <a:extLst>
                <a:ext uri="{FF2B5EF4-FFF2-40B4-BE49-F238E27FC236}">
                  <a16:creationId xmlns:a16="http://schemas.microsoft.com/office/drawing/2014/main" id="{40B5BD38-77F0-409C-9162-A8C2BA05AA10}"/>
                </a:ext>
              </a:extLst>
            </p:cNvPr>
            <p:cNvSpPr txBox="1">
              <a:spLocks noChangeArrowheads="1"/>
            </p:cNvSpPr>
            <p:nvPr/>
          </p:nvSpPr>
          <p:spPr bwMode="gray">
            <a:xfrm>
              <a:off x="644773" y="3722077"/>
              <a:ext cx="1828799" cy="215492"/>
            </a:xfrm>
            <a:prstGeom prst="rect">
              <a:avLst/>
            </a:prstGeom>
            <a:noFill/>
            <a:ln w="12700" algn="ctr">
              <a:noFill/>
              <a:miter lim="800000"/>
              <a:headEnd/>
              <a:tailEnd/>
            </a:ln>
          </p:spPr>
          <p:txBody>
            <a:bodyPr wrap="square" lIns="0" tIns="0" rIns="0" bIns="0">
              <a:spAutoFit/>
            </a:bodyPr>
            <a:lstStyle/>
            <a:p>
              <a:pPr algn="ctr" defTabSz="609585">
                <a:defRPr/>
              </a:pPr>
              <a:r>
                <a:rPr kumimoji="0" lang="ja-JP" altLang="en-US" sz="1867" kern="0" dirty="0">
                  <a:solidFill>
                    <a:srgbClr val="000000"/>
                  </a:solidFill>
                  <a:latin typeface="Arial" panose="020B0604020202020204" pitchFamily="34" charset="0"/>
                  <a:ea typeface="Meiryo UI" panose="020B0604030504040204" pitchFamily="50" charset="-128"/>
                </a:rPr>
                <a:t>暗号化キー管理</a:t>
              </a:r>
              <a:endParaRPr kumimoji="0" lang="en-US" sz="1867" kern="0" dirty="0">
                <a:solidFill>
                  <a:srgbClr val="000000"/>
                </a:solidFill>
                <a:latin typeface="Arial" panose="020B0604020202020204" pitchFamily="34" charset="0"/>
                <a:ea typeface="Meiryo UI" panose="020B0604030504040204" pitchFamily="50" charset="-128"/>
              </a:endParaRPr>
            </a:p>
          </p:txBody>
        </p:sp>
      </p:grpSp>
      <p:pic>
        <p:nvPicPr>
          <p:cNvPr id="20" name="Picture 2" descr="http://www.ohgizmo.com/wp-content/uploads/2009/03/impossible_lock.jpg">
            <a:extLst>
              <a:ext uri="{FF2B5EF4-FFF2-40B4-BE49-F238E27FC236}">
                <a16:creationId xmlns:a16="http://schemas.microsoft.com/office/drawing/2014/main" id="{A6CB8265-6043-4CB1-A977-868B66566CDE}"/>
              </a:ext>
            </a:extLst>
          </p:cNvPr>
          <p:cNvPicPr>
            <a:picLocks noChangeAspect="1" noChangeArrowheads="1"/>
          </p:cNvPicPr>
          <p:nvPr/>
        </p:nvPicPr>
        <p:blipFill>
          <a:blip r:embed="rId5" cstate="print"/>
          <a:srcRect/>
          <a:stretch>
            <a:fillRect/>
          </a:stretch>
        </p:blipFill>
        <p:spPr bwMode="auto">
          <a:xfrm>
            <a:off x="836211" y="4499328"/>
            <a:ext cx="1979575" cy="1984137"/>
          </a:xfrm>
          <a:prstGeom prst="roundRect">
            <a:avLst/>
          </a:prstGeom>
          <a:noFill/>
          <a:scene3d>
            <a:camera prst="perspectiveFront"/>
            <a:lightRig rig="threePt" dir="t"/>
          </a:scene3d>
          <a:sp3d/>
        </p:spPr>
      </p:pic>
      <p:grpSp>
        <p:nvGrpSpPr>
          <p:cNvPr id="21" name="グループ化 20">
            <a:extLst>
              <a:ext uri="{FF2B5EF4-FFF2-40B4-BE49-F238E27FC236}">
                <a16:creationId xmlns:a16="http://schemas.microsoft.com/office/drawing/2014/main" id="{4AB2086A-91B6-4159-9937-BCFF16A6EB56}"/>
              </a:ext>
            </a:extLst>
          </p:cNvPr>
          <p:cNvGrpSpPr/>
          <p:nvPr/>
        </p:nvGrpSpPr>
        <p:grpSpPr>
          <a:xfrm>
            <a:off x="387104" y="2225298"/>
            <a:ext cx="1373541" cy="1198117"/>
            <a:chOff x="4444938" y="1733787"/>
            <a:chExt cx="2214216" cy="2018996"/>
          </a:xfrm>
        </p:grpSpPr>
        <p:grpSp>
          <p:nvGrpSpPr>
            <p:cNvPr id="22" name="グループ化 21">
              <a:extLst>
                <a:ext uri="{FF2B5EF4-FFF2-40B4-BE49-F238E27FC236}">
                  <a16:creationId xmlns:a16="http://schemas.microsoft.com/office/drawing/2014/main" id="{C1674E95-F686-4AE3-A56C-5706019E30FD}"/>
                </a:ext>
              </a:extLst>
            </p:cNvPr>
            <p:cNvGrpSpPr/>
            <p:nvPr/>
          </p:nvGrpSpPr>
          <p:grpSpPr>
            <a:xfrm>
              <a:off x="4444938" y="1733787"/>
              <a:ext cx="2214216" cy="1203131"/>
              <a:chOff x="4444938" y="1733787"/>
              <a:chExt cx="2214216" cy="1203131"/>
            </a:xfrm>
          </p:grpSpPr>
          <p:pic>
            <p:nvPicPr>
              <p:cNvPr id="24" name="Picture 21">
                <a:extLst>
                  <a:ext uri="{FF2B5EF4-FFF2-40B4-BE49-F238E27FC236}">
                    <a16:creationId xmlns:a16="http://schemas.microsoft.com/office/drawing/2014/main" id="{851462A6-F018-4A8C-8530-E0DD39AB26E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44938" y="1733787"/>
                <a:ext cx="2214216" cy="414787"/>
              </a:xfrm>
              <a:prstGeom prst="rect">
                <a:avLst/>
              </a:prstGeom>
            </p:spPr>
          </p:pic>
          <p:pic>
            <p:nvPicPr>
              <p:cNvPr id="25" name="Picture 2">
                <a:extLst>
                  <a:ext uri="{FF2B5EF4-FFF2-40B4-BE49-F238E27FC236}">
                    <a16:creationId xmlns:a16="http://schemas.microsoft.com/office/drawing/2014/main" id="{ED92DFA6-A4FE-4B53-B15D-F2927D936E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1739" y="2121053"/>
                <a:ext cx="2160613" cy="815865"/>
              </a:xfrm>
              <a:prstGeom prst="rect">
                <a:avLst/>
              </a:prstGeom>
            </p:spPr>
          </p:pic>
        </p:grpSp>
        <p:pic>
          <p:nvPicPr>
            <p:cNvPr id="23" name="Picture 2">
              <a:extLst>
                <a:ext uri="{FF2B5EF4-FFF2-40B4-BE49-F238E27FC236}">
                  <a16:creationId xmlns:a16="http://schemas.microsoft.com/office/drawing/2014/main" id="{03D3A213-400B-4C28-B476-AEB49DD197E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1739" y="2936918"/>
              <a:ext cx="2160613" cy="815865"/>
            </a:xfrm>
            <a:prstGeom prst="rect">
              <a:avLst/>
            </a:prstGeom>
          </p:spPr>
        </p:pic>
      </p:grpSp>
      <p:pic>
        <p:nvPicPr>
          <p:cNvPr id="26" name="Picture 14" descr="encryption-lock-ppt.png">
            <a:extLst>
              <a:ext uri="{FF2B5EF4-FFF2-40B4-BE49-F238E27FC236}">
                <a16:creationId xmlns:a16="http://schemas.microsoft.com/office/drawing/2014/main" id="{0DEB18D7-A0D9-463F-A535-69EA44A9AA45}"/>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1138635" y="2688317"/>
            <a:ext cx="528631" cy="667744"/>
          </a:xfrm>
          <a:prstGeom prst="rect">
            <a:avLst/>
          </a:prstGeom>
          <a:noFill/>
          <a:ln w="9525">
            <a:noFill/>
            <a:miter lim="800000"/>
            <a:headEnd/>
            <a:tailEnd/>
          </a:ln>
        </p:spPr>
      </p:pic>
      <p:grpSp>
        <p:nvGrpSpPr>
          <p:cNvPr id="27" name="グループ化 26">
            <a:extLst>
              <a:ext uri="{FF2B5EF4-FFF2-40B4-BE49-F238E27FC236}">
                <a16:creationId xmlns:a16="http://schemas.microsoft.com/office/drawing/2014/main" id="{ED91DF56-98B2-4DA8-9AA4-C4A7B3AADC55}"/>
              </a:ext>
            </a:extLst>
          </p:cNvPr>
          <p:cNvGrpSpPr/>
          <p:nvPr/>
        </p:nvGrpSpPr>
        <p:grpSpPr>
          <a:xfrm>
            <a:off x="1774159" y="2225298"/>
            <a:ext cx="1373541" cy="1198117"/>
            <a:chOff x="4444938" y="1733787"/>
            <a:chExt cx="2214216" cy="2018996"/>
          </a:xfrm>
        </p:grpSpPr>
        <p:grpSp>
          <p:nvGrpSpPr>
            <p:cNvPr id="28" name="グループ化 27">
              <a:extLst>
                <a:ext uri="{FF2B5EF4-FFF2-40B4-BE49-F238E27FC236}">
                  <a16:creationId xmlns:a16="http://schemas.microsoft.com/office/drawing/2014/main" id="{8A1E8FC7-2CDE-4993-AADF-9E82D9FD17CF}"/>
                </a:ext>
              </a:extLst>
            </p:cNvPr>
            <p:cNvGrpSpPr/>
            <p:nvPr/>
          </p:nvGrpSpPr>
          <p:grpSpPr>
            <a:xfrm>
              <a:off x="4444938" y="1733787"/>
              <a:ext cx="2214216" cy="1203131"/>
              <a:chOff x="4444938" y="1733787"/>
              <a:chExt cx="2214216" cy="1203131"/>
            </a:xfrm>
          </p:grpSpPr>
          <p:pic>
            <p:nvPicPr>
              <p:cNvPr id="30" name="Picture 21">
                <a:extLst>
                  <a:ext uri="{FF2B5EF4-FFF2-40B4-BE49-F238E27FC236}">
                    <a16:creationId xmlns:a16="http://schemas.microsoft.com/office/drawing/2014/main" id="{14C15709-095F-427A-9631-99A5CFD0F504}"/>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44938" y="1733787"/>
                <a:ext cx="2214216" cy="414787"/>
              </a:xfrm>
              <a:prstGeom prst="rect">
                <a:avLst/>
              </a:prstGeom>
            </p:spPr>
          </p:pic>
          <p:pic>
            <p:nvPicPr>
              <p:cNvPr id="31" name="Picture 2">
                <a:extLst>
                  <a:ext uri="{FF2B5EF4-FFF2-40B4-BE49-F238E27FC236}">
                    <a16:creationId xmlns:a16="http://schemas.microsoft.com/office/drawing/2014/main" id="{A3C399C6-DDC0-430D-B420-E6B8BC93A31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1739" y="2121053"/>
                <a:ext cx="2160613" cy="815865"/>
              </a:xfrm>
              <a:prstGeom prst="rect">
                <a:avLst/>
              </a:prstGeom>
            </p:spPr>
          </p:pic>
        </p:grpSp>
        <p:pic>
          <p:nvPicPr>
            <p:cNvPr id="29" name="Picture 2">
              <a:extLst>
                <a:ext uri="{FF2B5EF4-FFF2-40B4-BE49-F238E27FC236}">
                  <a16:creationId xmlns:a16="http://schemas.microsoft.com/office/drawing/2014/main" id="{2BB6B918-5B2F-4B0D-ABD5-F9C3AB8E367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1739" y="2936918"/>
              <a:ext cx="2160613" cy="815865"/>
            </a:xfrm>
            <a:prstGeom prst="rect">
              <a:avLst/>
            </a:prstGeom>
          </p:spPr>
        </p:pic>
      </p:grpSp>
      <p:pic>
        <p:nvPicPr>
          <p:cNvPr id="32" name="Picture 14" descr="encryption-lock-ppt.png">
            <a:extLst>
              <a:ext uri="{FF2B5EF4-FFF2-40B4-BE49-F238E27FC236}">
                <a16:creationId xmlns:a16="http://schemas.microsoft.com/office/drawing/2014/main" id="{BE77E095-DE32-4B93-AAAD-013906D93348}"/>
              </a:ext>
            </a:extLst>
          </p:cNvPr>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2576666" y="2672687"/>
            <a:ext cx="528631" cy="667744"/>
          </a:xfrm>
          <a:prstGeom prst="rect">
            <a:avLst/>
          </a:prstGeom>
          <a:noFill/>
          <a:ln w="9525">
            <a:noFill/>
            <a:miter lim="800000"/>
            <a:headEnd/>
            <a:tailEnd/>
          </a:ln>
        </p:spPr>
      </p:pic>
      <p:grpSp>
        <p:nvGrpSpPr>
          <p:cNvPr id="33" name="グループ化 32">
            <a:extLst>
              <a:ext uri="{FF2B5EF4-FFF2-40B4-BE49-F238E27FC236}">
                <a16:creationId xmlns:a16="http://schemas.microsoft.com/office/drawing/2014/main" id="{30BA346D-8216-44F0-A5C8-F3FD66B5C048}"/>
              </a:ext>
            </a:extLst>
          </p:cNvPr>
          <p:cNvGrpSpPr/>
          <p:nvPr/>
        </p:nvGrpSpPr>
        <p:grpSpPr>
          <a:xfrm>
            <a:off x="6713426" y="4715188"/>
            <a:ext cx="1373541" cy="1198117"/>
            <a:chOff x="4444938" y="1733787"/>
            <a:chExt cx="2214216" cy="2018996"/>
          </a:xfrm>
        </p:grpSpPr>
        <p:grpSp>
          <p:nvGrpSpPr>
            <p:cNvPr id="34" name="グループ化 33">
              <a:extLst>
                <a:ext uri="{FF2B5EF4-FFF2-40B4-BE49-F238E27FC236}">
                  <a16:creationId xmlns:a16="http://schemas.microsoft.com/office/drawing/2014/main" id="{8D264D3B-CC2A-4565-86D0-3552FEFEFF25}"/>
                </a:ext>
              </a:extLst>
            </p:cNvPr>
            <p:cNvGrpSpPr/>
            <p:nvPr/>
          </p:nvGrpSpPr>
          <p:grpSpPr>
            <a:xfrm>
              <a:off x="4444938" y="1733787"/>
              <a:ext cx="2214216" cy="1203131"/>
              <a:chOff x="4444938" y="1733787"/>
              <a:chExt cx="2214216" cy="1203131"/>
            </a:xfrm>
          </p:grpSpPr>
          <p:pic>
            <p:nvPicPr>
              <p:cNvPr id="36" name="Picture 21">
                <a:extLst>
                  <a:ext uri="{FF2B5EF4-FFF2-40B4-BE49-F238E27FC236}">
                    <a16:creationId xmlns:a16="http://schemas.microsoft.com/office/drawing/2014/main" id="{924E411C-4533-460C-9140-A6FB951E5A52}"/>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44938" y="1733787"/>
                <a:ext cx="2214216" cy="414787"/>
              </a:xfrm>
              <a:prstGeom prst="rect">
                <a:avLst/>
              </a:prstGeom>
            </p:spPr>
          </p:pic>
          <p:pic>
            <p:nvPicPr>
              <p:cNvPr id="37" name="Picture 2">
                <a:extLst>
                  <a:ext uri="{FF2B5EF4-FFF2-40B4-BE49-F238E27FC236}">
                    <a16:creationId xmlns:a16="http://schemas.microsoft.com/office/drawing/2014/main" id="{DD2A5C7A-5B3F-4093-ADE6-5E3BA0A2AD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1739" y="2121053"/>
                <a:ext cx="2160613" cy="815865"/>
              </a:xfrm>
              <a:prstGeom prst="rect">
                <a:avLst/>
              </a:prstGeom>
            </p:spPr>
          </p:pic>
        </p:grpSp>
        <p:pic>
          <p:nvPicPr>
            <p:cNvPr id="35" name="Picture 2">
              <a:extLst>
                <a:ext uri="{FF2B5EF4-FFF2-40B4-BE49-F238E27FC236}">
                  <a16:creationId xmlns:a16="http://schemas.microsoft.com/office/drawing/2014/main" id="{DE2FABC3-E489-4018-9A98-65E54222242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1739" y="2936918"/>
              <a:ext cx="2160613" cy="815865"/>
            </a:xfrm>
            <a:prstGeom prst="rect">
              <a:avLst/>
            </a:prstGeom>
          </p:spPr>
        </p:pic>
      </p:grpSp>
      <p:pic>
        <p:nvPicPr>
          <p:cNvPr id="38" name="Picture 14" descr="encryption-lock-ppt.png">
            <a:extLst>
              <a:ext uri="{FF2B5EF4-FFF2-40B4-BE49-F238E27FC236}">
                <a16:creationId xmlns:a16="http://schemas.microsoft.com/office/drawing/2014/main" id="{B389E7B0-6256-43F3-B45D-B58A9791DD2C}"/>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6853124" y="5275880"/>
            <a:ext cx="362091" cy="457377"/>
          </a:xfrm>
          <a:prstGeom prst="rect">
            <a:avLst/>
          </a:prstGeom>
          <a:noFill/>
          <a:ln w="9525">
            <a:noFill/>
            <a:miter lim="800000"/>
            <a:headEnd/>
            <a:tailEnd/>
          </a:ln>
        </p:spPr>
      </p:pic>
      <p:grpSp>
        <p:nvGrpSpPr>
          <p:cNvPr id="39" name="グループ化 38">
            <a:extLst>
              <a:ext uri="{FF2B5EF4-FFF2-40B4-BE49-F238E27FC236}">
                <a16:creationId xmlns:a16="http://schemas.microsoft.com/office/drawing/2014/main" id="{6F323B8D-A060-4BD5-9B69-1FDFD9FD5BCF}"/>
              </a:ext>
            </a:extLst>
          </p:cNvPr>
          <p:cNvGrpSpPr/>
          <p:nvPr/>
        </p:nvGrpSpPr>
        <p:grpSpPr>
          <a:xfrm>
            <a:off x="8055914" y="5244387"/>
            <a:ext cx="1373541" cy="1198117"/>
            <a:chOff x="4444938" y="1733787"/>
            <a:chExt cx="2214216" cy="2018996"/>
          </a:xfrm>
        </p:grpSpPr>
        <p:grpSp>
          <p:nvGrpSpPr>
            <p:cNvPr id="40" name="グループ化 39">
              <a:extLst>
                <a:ext uri="{FF2B5EF4-FFF2-40B4-BE49-F238E27FC236}">
                  <a16:creationId xmlns:a16="http://schemas.microsoft.com/office/drawing/2014/main" id="{A15815A1-939F-466D-8CE1-FA330A2CD0DB}"/>
                </a:ext>
              </a:extLst>
            </p:cNvPr>
            <p:cNvGrpSpPr/>
            <p:nvPr/>
          </p:nvGrpSpPr>
          <p:grpSpPr>
            <a:xfrm>
              <a:off x="4444938" y="1733787"/>
              <a:ext cx="2214216" cy="1203131"/>
              <a:chOff x="4444938" y="1733787"/>
              <a:chExt cx="2214216" cy="1203131"/>
            </a:xfrm>
          </p:grpSpPr>
          <p:pic>
            <p:nvPicPr>
              <p:cNvPr id="42" name="Picture 21">
                <a:extLst>
                  <a:ext uri="{FF2B5EF4-FFF2-40B4-BE49-F238E27FC236}">
                    <a16:creationId xmlns:a16="http://schemas.microsoft.com/office/drawing/2014/main" id="{505CAD52-1090-407A-9EE2-66ED27363EE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444938" y="1733787"/>
                <a:ext cx="2214216" cy="414787"/>
              </a:xfrm>
              <a:prstGeom prst="rect">
                <a:avLst/>
              </a:prstGeom>
            </p:spPr>
          </p:pic>
          <p:pic>
            <p:nvPicPr>
              <p:cNvPr id="43" name="Picture 2">
                <a:extLst>
                  <a:ext uri="{FF2B5EF4-FFF2-40B4-BE49-F238E27FC236}">
                    <a16:creationId xmlns:a16="http://schemas.microsoft.com/office/drawing/2014/main" id="{49EEB72A-3D7C-41D3-89C5-27F7F18F5CB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1739" y="2121053"/>
                <a:ext cx="2160613" cy="815865"/>
              </a:xfrm>
              <a:prstGeom prst="rect">
                <a:avLst/>
              </a:prstGeom>
            </p:spPr>
          </p:pic>
        </p:grpSp>
        <p:pic>
          <p:nvPicPr>
            <p:cNvPr id="41" name="Picture 2">
              <a:extLst>
                <a:ext uri="{FF2B5EF4-FFF2-40B4-BE49-F238E27FC236}">
                  <a16:creationId xmlns:a16="http://schemas.microsoft.com/office/drawing/2014/main" id="{D7303A34-2A52-4235-A14E-863857F16A31}"/>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471739" y="2936918"/>
              <a:ext cx="2160613" cy="815865"/>
            </a:xfrm>
            <a:prstGeom prst="rect">
              <a:avLst/>
            </a:prstGeom>
          </p:spPr>
        </p:pic>
      </p:grpSp>
      <p:grpSp>
        <p:nvGrpSpPr>
          <p:cNvPr id="44" name="Group 284">
            <a:extLst>
              <a:ext uri="{FF2B5EF4-FFF2-40B4-BE49-F238E27FC236}">
                <a16:creationId xmlns:a16="http://schemas.microsoft.com/office/drawing/2014/main" id="{ACECD198-39C3-4D45-8CA1-17A230C6D304}"/>
              </a:ext>
            </a:extLst>
          </p:cNvPr>
          <p:cNvGrpSpPr>
            <a:grpSpLocks/>
          </p:cNvGrpSpPr>
          <p:nvPr/>
        </p:nvGrpSpPr>
        <p:grpSpPr bwMode="gray">
          <a:xfrm>
            <a:off x="7524599" y="5227976"/>
            <a:ext cx="1198605" cy="600333"/>
            <a:chOff x="3701" y="1264"/>
            <a:chExt cx="581" cy="291"/>
          </a:xfrm>
        </p:grpSpPr>
        <p:pic>
          <p:nvPicPr>
            <p:cNvPr id="45" name="Picture 283" descr="clouds_111-161-213">
              <a:extLst>
                <a:ext uri="{FF2B5EF4-FFF2-40B4-BE49-F238E27FC236}">
                  <a16:creationId xmlns:a16="http://schemas.microsoft.com/office/drawing/2014/main" id="{B7911A2D-61CD-477B-B389-981AFE3F595F}"/>
                </a:ext>
              </a:extLst>
            </p:cNvPr>
            <p:cNvPicPr>
              <a:picLocks noChangeAspect="1" noChangeArrowheads="1"/>
            </p:cNvPicPr>
            <p:nvPr/>
          </p:nvPicPr>
          <p:blipFill>
            <a:blip r:embed="rId10" cstate="screen"/>
            <a:stretch>
              <a:fillRect/>
            </a:stretch>
          </p:blipFill>
          <p:spPr bwMode="gray">
            <a:xfrm>
              <a:off x="3701" y="1264"/>
              <a:ext cx="581" cy="291"/>
            </a:xfrm>
            <a:prstGeom prst="rect">
              <a:avLst/>
            </a:prstGeom>
            <a:noFill/>
            <a:ln w="9525">
              <a:noFill/>
              <a:miter lim="800000"/>
              <a:headEnd/>
              <a:tailEnd/>
            </a:ln>
          </p:spPr>
        </p:pic>
        <p:sp>
          <p:nvSpPr>
            <p:cNvPr id="46" name="Text Box 155">
              <a:extLst>
                <a:ext uri="{FF2B5EF4-FFF2-40B4-BE49-F238E27FC236}">
                  <a16:creationId xmlns:a16="http://schemas.microsoft.com/office/drawing/2014/main" id="{99814534-7411-4544-987C-39780143564A}"/>
                </a:ext>
              </a:extLst>
            </p:cNvPr>
            <p:cNvSpPr txBox="1">
              <a:spLocks noChangeArrowheads="1"/>
            </p:cNvSpPr>
            <p:nvPr/>
          </p:nvSpPr>
          <p:spPr bwMode="gray">
            <a:xfrm>
              <a:off x="3846" y="1391"/>
              <a:ext cx="232" cy="119"/>
            </a:xfrm>
            <a:prstGeom prst="rect">
              <a:avLst/>
            </a:prstGeom>
            <a:noFill/>
            <a:ln w="9525">
              <a:noFill/>
              <a:miter lim="800000"/>
              <a:headEnd/>
              <a:tailEnd/>
            </a:ln>
          </p:spPr>
          <p:txBody>
            <a:bodyPr wrap="none" lIns="0" tIns="0" rIns="0" bIns="0" anchor="ctr">
              <a:spAutoFit/>
            </a:bodyPr>
            <a:lstStyle/>
            <a:p>
              <a:pPr algn="ctr" defTabSz="609585">
                <a:defRPr/>
              </a:pPr>
              <a:r>
                <a:rPr kumimoji="0" lang="en-US" sz="1600" kern="0" dirty="0">
                  <a:solidFill>
                    <a:srgbClr val="000000"/>
                  </a:solidFill>
                  <a:latin typeface="Arial" panose="020B0604020202020204" pitchFamily="34" charset="0"/>
                  <a:ea typeface="Meiryo UI" panose="020B0604030504040204" pitchFamily="50" charset="-128"/>
                </a:rPr>
                <a:t>WAN</a:t>
              </a:r>
            </a:p>
          </p:txBody>
        </p:sp>
      </p:grpSp>
      <p:pic>
        <p:nvPicPr>
          <p:cNvPr id="47" name="Picture 14" descr="encryption-lock-ppt.png">
            <a:extLst>
              <a:ext uri="{FF2B5EF4-FFF2-40B4-BE49-F238E27FC236}">
                <a16:creationId xmlns:a16="http://schemas.microsoft.com/office/drawing/2014/main" id="{ADC56AD3-D9FC-46F7-B5F6-004DFB926A53}"/>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8726752" y="5977024"/>
            <a:ext cx="362091" cy="457377"/>
          </a:xfrm>
          <a:prstGeom prst="rect">
            <a:avLst/>
          </a:prstGeom>
          <a:noFill/>
          <a:ln w="9525">
            <a:noFill/>
            <a:miter lim="800000"/>
            <a:headEnd/>
            <a:tailEnd/>
          </a:ln>
        </p:spPr>
      </p:pic>
      <p:pic>
        <p:nvPicPr>
          <p:cNvPr id="48" name="Picture 14" descr="encryption-lock-ppt.png">
            <a:extLst>
              <a:ext uri="{FF2B5EF4-FFF2-40B4-BE49-F238E27FC236}">
                <a16:creationId xmlns:a16="http://schemas.microsoft.com/office/drawing/2014/main" id="{D343E823-6652-41C2-AE51-01FE916D1EB2}"/>
              </a:ext>
            </a:extLst>
          </p:cNvPr>
          <p:cNvPicPr>
            <a:picLocks noChangeAspect="1"/>
          </p:cNvPicPr>
          <p:nvPr/>
        </p:nvPicPr>
        <p:blipFill>
          <a:blip r:embed="rId9" cstate="print">
            <a:extLst>
              <a:ext uri="{28A0092B-C50C-407E-A947-70E740481C1C}">
                <a14:useLocalDpi xmlns:a14="http://schemas.microsoft.com/office/drawing/2010/main"/>
              </a:ext>
            </a:extLst>
          </a:blip>
          <a:srcRect/>
          <a:stretch>
            <a:fillRect/>
          </a:stretch>
        </p:blipFill>
        <p:spPr bwMode="auto">
          <a:xfrm>
            <a:off x="8364908" y="5297464"/>
            <a:ext cx="362091" cy="457377"/>
          </a:xfrm>
          <a:prstGeom prst="rect">
            <a:avLst/>
          </a:prstGeom>
          <a:noFill/>
          <a:ln w="9525">
            <a:noFill/>
            <a:miter lim="800000"/>
            <a:headEnd/>
            <a:tailEnd/>
          </a:ln>
        </p:spPr>
      </p:pic>
    </p:spTree>
    <p:extLst>
      <p:ext uri="{BB962C8B-B14F-4D97-AF65-F5344CB8AC3E}">
        <p14:creationId xmlns:p14="http://schemas.microsoft.com/office/powerpoint/2010/main" val="26686107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22D75-8A4B-49C9-91D3-EB129249A1B7}"/>
              </a:ext>
            </a:extLst>
          </p:cNvPr>
          <p:cNvSpPr>
            <a:spLocks noGrp="1"/>
          </p:cNvSpPr>
          <p:nvPr>
            <p:ph type="title"/>
          </p:nvPr>
        </p:nvSpPr>
        <p:spPr/>
        <p:txBody>
          <a:bodyPr/>
          <a:lstStyle/>
          <a:p>
            <a:r>
              <a:rPr lang="en-US" altLang="ja-JP" sz="2800" dirty="0">
                <a:latin typeface="Meiryo UI" panose="020B0604030504040204" pitchFamily="50" charset="-128"/>
                <a:ea typeface="Meiryo UI" panose="020B0604030504040204" pitchFamily="50" charset="-128"/>
              </a:rPr>
              <a:t>DD Retention Lock</a:t>
            </a:r>
            <a:endParaRPr kumimoji="1" lang="ja-JP" altLang="en-US" dirty="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B9B03040-968C-402E-BBA8-03C2FF9C77EE}"/>
              </a:ext>
            </a:extLst>
          </p:cNvPr>
          <p:cNvSpPr txBox="1"/>
          <p:nvPr/>
        </p:nvSpPr>
        <p:spPr>
          <a:xfrm>
            <a:off x="365759" y="856413"/>
            <a:ext cx="6096000" cy="400110"/>
          </a:xfrm>
          <a:prstGeom prst="rect">
            <a:avLst/>
          </a:prstGeom>
          <a:noFill/>
        </p:spPr>
        <p:txBody>
          <a:bodyPr wrap="square">
            <a:spAutoFit/>
          </a:bodyPr>
          <a:lstStyle/>
          <a:p>
            <a:r>
              <a:rPr lang="ja-JP" altLang="en-US" sz="2000" dirty="0">
                <a:latin typeface="Arial" panose="020B0604020202020204" pitchFamily="34" charset="0"/>
                <a:ea typeface="Meiryo UI" panose="020B0604030504040204" pitchFamily="50" charset="-128"/>
              </a:rPr>
              <a:t>アーカイブ データのためのガバナンスとコンプライアンス</a:t>
            </a:r>
          </a:p>
        </p:txBody>
      </p:sp>
      <p:sp>
        <p:nvSpPr>
          <p:cNvPr id="13" name="テキスト ボックス 12">
            <a:extLst>
              <a:ext uri="{FF2B5EF4-FFF2-40B4-BE49-F238E27FC236}">
                <a16:creationId xmlns:a16="http://schemas.microsoft.com/office/drawing/2014/main" id="{B06164E3-1A38-4CB5-AF1B-C2EE55D4B666}"/>
              </a:ext>
            </a:extLst>
          </p:cNvPr>
          <p:cNvSpPr txBox="1"/>
          <p:nvPr/>
        </p:nvSpPr>
        <p:spPr>
          <a:xfrm>
            <a:off x="828279" y="1284834"/>
            <a:ext cx="8219441" cy="738664"/>
          </a:xfrm>
          <a:prstGeom prst="rect">
            <a:avLst/>
          </a:prstGeom>
          <a:noFill/>
        </p:spPr>
        <p:txBody>
          <a:bodyPr wrap="square">
            <a:spAutoFit/>
          </a:bodyPr>
          <a:lstStyle/>
          <a:p>
            <a:pPr marL="285750" indent="-285750">
              <a:buFont typeface="Arial" panose="020B0604020202020204" pitchFamily="34" charset="0"/>
              <a:buChar char="•"/>
            </a:pPr>
            <a:r>
              <a:rPr lang="en-US" altLang="ja-JP" sz="1400" dirty="0">
                <a:latin typeface="Arial" panose="020B0604020202020204" pitchFamily="34" charset="0"/>
                <a:ea typeface="Meiryo UI" panose="020B0604030504040204" pitchFamily="50" charset="-128"/>
              </a:rPr>
              <a:t>1</a:t>
            </a:r>
            <a:r>
              <a:rPr lang="ja-JP" altLang="en-US" sz="1400" dirty="0">
                <a:latin typeface="Arial" panose="020B0604020202020204" pitchFamily="34" charset="0"/>
                <a:ea typeface="Meiryo UI" panose="020B0604030504040204" pitchFamily="50" charset="-128"/>
              </a:rPr>
              <a:t>つの</a:t>
            </a:r>
            <a:r>
              <a:rPr lang="en-US" altLang="ja-JP" sz="1400" dirty="0">
                <a:latin typeface="Arial" panose="020B0604020202020204" pitchFamily="34" charset="0"/>
                <a:ea typeface="Meiryo UI" panose="020B0604030504040204" pitchFamily="50" charset="-128"/>
              </a:rPr>
              <a:t>DD</a:t>
            </a:r>
            <a:r>
              <a:rPr lang="ja-JP" altLang="en-US" sz="1400" dirty="0">
                <a:latin typeface="Arial" panose="020B0604020202020204" pitchFamily="34" charset="0"/>
                <a:ea typeface="Meiryo UI" panose="020B0604030504040204" pitchFamily="50" charset="-128"/>
              </a:rPr>
              <a:t>システム上で、ガバナンス</a:t>
            </a:r>
            <a:r>
              <a:rPr lang="en-US" altLang="ja-JP" sz="1400" dirty="0">
                <a:latin typeface="Arial" panose="020B0604020202020204" pitchFamily="34" charset="0"/>
                <a:ea typeface="Meiryo UI" panose="020B0604030504040204" pitchFamily="50" charset="-128"/>
              </a:rPr>
              <a:t>/</a:t>
            </a:r>
            <a:r>
              <a:rPr lang="ja-JP" altLang="en-US" sz="1400" dirty="0">
                <a:latin typeface="Arial" panose="020B0604020202020204" pitchFamily="34" charset="0"/>
                <a:ea typeface="Meiryo UI" panose="020B0604030504040204" pitchFamily="50" charset="-128"/>
              </a:rPr>
              <a:t>コンプライアンス用のアーカイブ データを効率的に保存および管理</a:t>
            </a:r>
          </a:p>
          <a:p>
            <a:pPr marL="285750" indent="-285750">
              <a:buFont typeface="Arial" panose="020B0604020202020204" pitchFamily="34" charset="0"/>
              <a:buChar char="•"/>
            </a:pPr>
            <a:r>
              <a:rPr lang="en-US" altLang="ja-JP" sz="1400" dirty="0">
                <a:latin typeface="Arial" panose="020B0604020202020204" pitchFamily="34" charset="0"/>
                <a:ea typeface="Meiryo UI" panose="020B0604030504040204" pitchFamily="50" charset="-128"/>
              </a:rPr>
              <a:t>SEC 17a-4</a:t>
            </a:r>
            <a:r>
              <a:rPr lang="ja-JP" altLang="en-US" sz="1400" dirty="0">
                <a:latin typeface="Arial" panose="020B0604020202020204" pitchFamily="34" charset="0"/>
                <a:ea typeface="Meiryo UI" panose="020B0604030504040204" pitchFamily="50" charset="-128"/>
              </a:rPr>
              <a:t>（</a:t>
            </a:r>
            <a:r>
              <a:rPr lang="en-US" altLang="ja-JP" sz="1400" dirty="0">
                <a:latin typeface="Arial" panose="020B0604020202020204" pitchFamily="34" charset="0"/>
                <a:ea typeface="Meiryo UI" panose="020B0604030504040204" pitchFamily="50" charset="-128"/>
              </a:rPr>
              <a:t>f</a:t>
            </a:r>
            <a:r>
              <a:rPr lang="ja-JP" altLang="en-US" sz="1400" dirty="0">
                <a:latin typeface="Arial" panose="020B0604020202020204" pitchFamily="34" charset="0"/>
                <a:ea typeface="Meiryo UI" panose="020B0604030504040204" pitchFamily="50" charset="-128"/>
              </a:rPr>
              <a:t>）などの極めて厳格な規制条件を遵守</a:t>
            </a:r>
          </a:p>
          <a:p>
            <a:pPr marL="285750" indent="-285750">
              <a:buFont typeface="Arial" panose="020B0604020202020204" pitchFamily="34" charset="0"/>
              <a:buChar char="•"/>
            </a:pPr>
            <a:r>
              <a:rPr lang="ja-JP" altLang="en-US" sz="1400" dirty="0">
                <a:latin typeface="Arial" panose="020B0604020202020204" pitchFamily="34" charset="0"/>
                <a:ea typeface="Meiryo UI" panose="020B0604030504040204" pitchFamily="50" charset="-128"/>
              </a:rPr>
              <a:t>アーカイブ データの個々のファイル レベルでの安全なファイル ロック　</a:t>
            </a:r>
            <a:r>
              <a:rPr lang="ja-JP" altLang="en-US" sz="1400" b="1" dirty="0">
                <a:highlight>
                  <a:srgbClr val="FFFF00"/>
                </a:highlight>
                <a:latin typeface="Arial" panose="020B0604020202020204" pitchFamily="34" charset="0"/>
                <a:ea typeface="Meiryo UI" panose="020B0604030504040204" pitchFamily="50" charset="-128"/>
              </a:rPr>
              <a:t>⇒</a:t>
            </a:r>
            <a:r>
              <a:rPr lang="ja-JP" altLang="en-US" sz="1400" b="1" dirty="0">
                <a:highlight>
                  <a:srgbClr val="FFFF00"/>
                </a:highlight>
                <a:latin typeface="Meiryo UI" panose="020B0604030504040204" pitchFamily="50" charset="-128"/>
                <a:ea typeface="Meiryo UI" panose="020B0604030504040204" pitchFamily="50" charset="-128"/>
              </a:rPr>
              <a:t>格納データの改ざん防止機能</a:t>
            </a:r>
            <a:endParaRPr lang="ja-JP" altLang="en-US" sz="1400" b="1" dirty="0">
              <a:highlight>
                <a:srgbClr val="FFFF00"/>
              </a:highlight>
              <a:latin typeface="Arial" panose="020B0604020202020204" pitchFamily="34" charset="0"/>
              <a:ea typeface="Meiryo UI" panose="020B0604030504040204" pitchFamily="50" charset="-128"/>
            </a:endParaRPr>
          </a:p>
        </p:txBody>
      </p:sp>
      <p:sp>
        <p:nvSpPr>
          <p:cNvPr id="14" name="テキスト ボックス 13">
            <a:extLst>
              <a:ext uri="{FF2B5EF4-FFF2-40B4-BE49-F238E27FC236}">
                <a16:creationId xmlns:a16="http://schemas.microsoft.com/office/drawing/2014/main" id="{C16A62A8-49BC-4E83-9D00-C6251F91FEAD}"/>
              </a:ext>
            </a:extLst>
          </p:cNvPr>
          <p:cNvSpPr txBox="1"/>
          <p:nvPr/>
        </p:nvSpPr>
        <p:spPr>
          <a:xfrm>
            <a:off x="264520" y="3007757"/>
            <a:ext cx="5465722" cy="2308324"/>
          </a:xfrm>
          <a:prstGeom prst="rect">
            <a:avLst/>
          </a:prstGeom>
          <a:noFill/>
        </p:spPr>
        <p:txBody>
          <a:bodyPr wrap="square">
            <a:spAutoFit/>
          </a:bodyPr>
          <a:lstStyle/>
          <a:p>
            <a:pPr marL="285750" indent="-285750">
              <a:buClr>
                <a:schemeClr val="bg2"/>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アーカイブデータのためのファイルロック及び変更から守るための安全な保存</a:t>
            </a:r>
            <a:endParaRPr lang="en-US" altLang="ja-JP" sz="1600" dirty="0">
              <a:latin typeface="Meiryo UI" panose="020B0604030504040204" pitchFamily="50" charset="-128"/>
              <a:ea typeface="Meiryo UI" panose="020B0604030504040204" pitchFamily="50" charset="-128"/>
            </a:endParaRPr>
          </a:p>
          <a:p>
            <a:pPr marL="285750" indent="-285750">
              <a:buClr>
                <a:schemeClr val="bg2"/>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システム管理者は全てのオペレーションを実行可能な権限が与えられている</a:t>
            </a:r>
            <a:endParaRPr lang="en-US" altLang="ja-JP" sz="1600" dirty="0">
              <a:latin typeface="Meiryo UI" panose="020B0604030504040204" pitchFamily="50" charset="-128"/>
              <a:ea typeface="Meiryo UI" panose="020B0604030504040204" pitchFamily="50" charset="-128"/>
            </a:endParaRPr>
          </a:p>
          <a:p>
            <a:pPr marL="285750" indent="-285750">
              <a:buClr>
                <a:schemeClr val="bg2"/>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データ保持のための標準的な</a:t>
            </a:r>
            <a:r>
              <a:rPr lang="en-US" altLang="ja-JP" sz="1600" dirty="0">
                <a:latin typeface="Meiryo UI" panose="020B0604030504040204" pitchFamily="50" charset="-128"/>
                <a:ea typeface="Meiryo UI" panose="020B0604030504040204" pitchFamily="50" charset="-128"/>
              </a:rPr>
              <a:t>IT</a:t>
            </a:r>
            <a:r>
              <a:rPr lang="ja-JP" altLang="en-US" sz="1600" dirty="0">
                <a:latin typeface="Meiryo UI" panose="020B0604030504040204" pitchFamily="50" charset="-128"/>
                <a:ea typeface="Meiryo UI" panose="020B0604030504040204" pitchFamily="50" charset="-128"/>
              </a:rPr>
              <a:t>ガバナンスポリシーに準拠</a:t>
            </a:r>
            <a:endParaRPr lang="en-US" altLang="ja-JP" sz="1600" dirty="0">
              <a:latin typeface="Meiryo UI" panose="020B0604030504040204" pitchFamily="50" charset="-128"/>
              <a:ea typeface="Meiryo UI" panose="020B0604030504040204" pitchFamily="50" charset="-128"/>
            </a:endParaRPr>
          </a:p>
          <a:p>
            <a:pPr marL="285750" indent="-285750">
              <a:buClr>
                <a:schemeClr val="bg2"/>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同じ</a:t>
            </a:r>
            <a:r>
              <a:rPr lang="en-US" altLang="ja-JP" sz="1600" dirty="0">
                <a:latin typeface="Meiryo UI" panose="020B0604030504040204" pitchFamily="50" charset="-128"/>
                <a:ea typeface="Meiryo UI" panose="020B0604030504040204" pitchFamily="50" charset="-128"/>
              </a:rPr>
              <a:t>DD</a:t>
            </a:r>
            <a:r>
              <a:rPr lang="ja-JP" altLang="en-US" sz="1600" dirty="0">
                <a:latin typeface="Meiryo UI" panose="020B0604030504040204" pitchFamily="50" charset="-128"/>
                <a:ea typeface="Meiryo UI" panose="020B0604030504040204" pitchFamily="50" charset="-128"/>
              </a:rPr>
              <a:t>システムでバックアップデータと混在可能（別の</a:t>
            </a:r>
            <a:r>
              <a:rPr lang="en-US" altLang="ja-JP" sz="1600" dirty="0" err="1">
                <a:latin typeface="Meiryo UI" panose="020B0604030504040204" pitchFamily="50" charset="-128"/>
                <a:ea typeface="Meiryo UI" panose="020B0604030504040204" pitchFamily="50" charset="-128"/>
              </a:rPr>
              <a:t>MTree</a:t>
            </a:r>
            <a:r>
              <a:rPr lang="ja-JP" altLang="en-US" sz="1600" dirty="0">
                <a:latin typeface="Meiryo UI" panose="020B0604030504040204" pitchFamily="50" charset="-128"/>
                <a:ea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endParaRPr>
          </a:p>
          <a:p>
            <a:pPr marL="285750" indent="-285750">
              <a:buClr>
                <a:schemeClr val="bg2"/>
              </a:buClr>
              <a:buFont typeface="Arial" panose="020B0604020202020204" pitchFamily="34" charset="0"/>
              <a:buChar char="•"/>
            </a:pPr>
            <a:endParaRPr lang="en-US" altLang="ja-JP" sz="1600" dirty="0">
              <a:latin typeface="Meiryo UI" panose="020B0604030504040204" pitchFamily="50" charset="-128"/>
              <a:ea typeface="Meiryo UI" panose="020B0604030504040204" pitchFamily="50" charset="-128"/>
            </a:endParaRPr>
          </a:p>
          <a:p>
            <a:pPr marL="285750" indent="-285750">
              <a:buClr>
                <a:schemeClr val="bg2"/>
              </a:buClr>
              <a:buFont typeface="Arial" panose="020B0604020202020204" pitchFamily="34" charset="0"/>
              <a:buChar char="•"/>
            </a:pPr>
            <a:endParaRPr lang="en-US" altLang="ja-JP" sz="1600" dirty="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5360FAB0-1356-48F8-8E94-4C6C7501310A}"/>
              </a:ext>
            </a:extLst>
          </p:cNvPr>
          <p:cNvSpPr txBox="1"/>
          <p:nvPr/>
        </p:nvSpPr>
        <p:spPr>
          <a:xfrm>
            <a:off x="6395539" y="3007757"/>
            <a:ext cx="5465722" cy="2277547"/>
          </a:xfrm>
          <a:prstGeom prst="rect">
            <a:avLst/>
          </a:prstGeom>
          <a:noFill/>
        </p:spPr>
        <p:txBody>
          <a:bodyPr wrap="square">
            <a:spAutoFit/>
          </a:bodyPr>
          <a:lstStyle/>
          <a:p>
            <a:pPr marL="285750" indent="-285750">
              <a:buClr>
                <a:schemeClr val="bg2"/>
              </a:buClr>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コンプライアンス標準に対応する必要の あるファイルや   電子メールのアーカイブデータの機密データの保持</a:t>
            </a:r>
          </a:p>
          <a:p>
            <a:pPr marL="285750" indent="-285750">
              <a:buClr>
                <a:schemeClr val="bg2"/>
              </a:buClr>
              <a:buFont typeface="Arial" panose="020B0604020202020204" pitchFamily="34" charset="0"/>
              <a:buChar char="•"/>
            </a:pPr>
            <a:r>
              <a:rPr lang="en-US" altLang="ja-JP" sz="1400" dirty="0">
                <a:latin typeface="Meiryo UI" panose="020B0604030504040204" pitchFamily="50" charset="-128"/>
                <a:ea typeface="Meiryo UI" panose="020B0604030504040204" pitchFamily="50" charset="-128"/>
              </a:rPr>
              <a:t>US</a:t>
            </a:r>
            <a:r>
              <a:rPr lang="ja-JP" altLang="en-US" sz="1400" dirty="0">
                <a:latin typeface="Meiryo UI" panose="020B0604030504040204" pitchFamily="50" charset="-128"/>
                <a:ea typeface="Meiryo UI" panose="020B0604030504040204" pitchFamily="50" charset="-128"/>
              </a:rPr>
              <a:t>及び国際規制エージェントのコンプライアンス要件に 対応</a:t>
            </a:r>
          </a:p>
          <a:p>
            <a:pPr marL="742950" lvl="1" indent="-285750">
              <a:buClr>
                <a:schemeClr val="tx1"/>
              </a:buClr>
              <a:buFont typeface="Wingdings" panose="05000000000000000000" pitchFamily="2" charset="2"/>
              <a:buChar char="ü"/>
            </a:pPr>
            <a:r>
              <a:rPr lang="en-US" altLang="ja-JP" sz="1100" dirty="0">
                <a:latin typeface="Meiryo UI" panose="020B0604030504040204" pitchFamily="50" charset="-128"/>
                <a:ea typeface="Meiryo UI" panose="020B0604030504040204" pitchFamily="50" charset="-128"/>
              </a:rPr>
              <a:t>US Standards:  SEC17a-4(f), HIPAA, SOX, CFTC Rule 1.31b, FDA 21CFR Part 11 </a:t>
            </a:r>
          </a:p>
          <a:p>
            <a:pPr marL="742950" lvl="1" indent="-285750">
              <a:buClr>
                <a:schemeClr val="tx1"/>
              </a:buClr>
              <a:buFont typeface="Wingdings" panose="05000000000000000000" pitchFamily="2" charset="2"/>
              <a:buChar char="ü"/>
            </a:pPr>
            <a:r>
              <a:rPr lang="en-US" altLang="ja-JP" sz="1100" dirty="0">
                <a:latin typeface="Meiryo UI" panose="020B0604030504040204" pitchFamily="50" charset="-128"/>
                <a:ea typeface="Meiryo UI" panose="020B0604030504040204" pitchFamily="50" charset="-128"/>
              </a:rPr>
              <a:t>International Standards:  IRS 98025 </a:t>
            </a:r>
            <a:r>
              <a:rPr lang="ja-JP" altLang="en-US" sz="1100" dirty="0">
                <a:latin typeface="Meiryo UI" panose="020B0604030504040204" pitchFamily="50" charset="-128"/>
                <a:ea typeface="Meiryo UI" panose="020B0604030504040204" pitchFamily="50" charset="-128"/>
              </a:rPr>
              <a:t>および</a:t>
            </a:r>
            <a:r>
              <a:rPr lang="en-US" altLang="ja-JP" sz="1100" dirty="0">
                <a:latin typeface="Meiryo UI" panose="020B0604030504040204" pitchFamily="50" charset="-128"/>
                <a:ea typeface="Meiryo UI" panose="020B0604030504040204" pitchFamily="50" charset="-128"/>
              </a:rPr>
              <a:t>97-22,    ISO Standard 15489-1, </a:t>
            </a:r>
            <a:r>
              <a:rPr lang="en-US" altLang="ja-JP" sz="1100" dirty="0" err="1">
                <a:latin typeface="Meiryo UI" panose="020B0604030504040204" pitchFamily="50" charset="-128"/>
                <a:ea typeface="Meiryo UI" panose="020B0604030504040204" pitchFamily="50" charset="-128"/>
              </a:rPr>
              <a:t>MoREQ</a:t>
            </a:r>
            <a:r>
              <a:rPr lang="en-US" altLang="ja-JP" sz="1100" dirty="0">
                <a:latin typeface="Meiryo UI" panose="020B0604030504040204" pitchFamily="50" charset="-128"/>
                <a:ea typeface="Meiryo UI" panose="020B0604030504040204" pitchFamily="50" charset="-128"/>
              </a:rPr>
              <a:t> 2010</a:t>
            </a:r>
          </a:p>
          <a:p>
            <a:pPr marL="285750" indent="-285750">
              <a:buClr>
                <a:schemeClr val="tx1"/>
              </a:buClr>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rPr>
              <a:t>コンプライアンス・アーカイブデータとバックアップデータを同じ </a:t>
            </a:r>
            <a:r>
              <a:rPr lang="en-US" altLang="ja-JP" sz="1400" dirty="0">
                <a:latin typeface="Meiryo UI" panose="020B0604030504040204" pitchFamily="50" charset="-128"/>
                <a:ea typeface="Meiryo UI" panose="020B0604030504040204" pitchFamily="50" charset="-128"/>
              </a:rPr>
              <a:t>DD</a:t>
            </a:r>
            <a:r>
              <a:rPr lang="ja-JP" altLang="en-US" sz="1400" dirty="0">
                <a:latin typeface="Meiryo UI" panose="020B0604030504040204" pitchFamily="50" charset="-128"/>
                <a:ea typeface="Meiryo UI" panose="020B0604030504040204" pitchFamily="50" charset="-128"/>
              </a:rPr>
              <a:t>システムに共存可能</a:t>
            </a:r>
          </a:p>
          <a:p>
            <a:pPr marL="285750" indent="-285750">
              <a:buClr>
                <a:schemeClr val="tx1"/>
              </a:buClr>
              <a:buFont typeface="Arial" panose="020B0604020202020204" pitchFamily="34" charset="0"/>
              <a:buChar char="•"/>
            </a:pPr>
            <a:r>
              <a:rPr lang="en-US" altLang="ja-JP" sz="1400" dirty="0">
                <a:latin typeface="Meiryo UI" panose="020B0604030504040204" pitchFamily="50" charset="-128"/>
                <a:ea typeface="Meiryo UI" panose="020B0604030504040204" pitchFamily="50" charset="-128"/>
              </a:rPr>
              <a:t>Security Officer</a:t>
            </a:r>
            <a:r>
              <a:rPr lang="ja-JP" altLang="en-US" sz="1400" dirty="0">
                <a:latin typeface="Meiryo UI" panose="020B0604030504040204" pitchFamily="50" charset="-128"/>
                <a:ea typeface="Meiryo UI" panose="020B0604030504040204" pitchFamily="50" charset="-128"/>
              </a:rPr>
              <a:t>の管理者権限によるデュアル・サイン・  オン　メカニズムで管理</a:t>
            </a:r>
          </a:p>
        </p:txBody>
      </p:sp>
      <p:pic>
        <p:nvPicPr>
          <p:cNvPr id="16" name="Picture 2">
            <a:extLst>
              <a:ext uri="{FF2B5EF4-FFF2-40B4-BE49-F238E27FC236}">
                <a16:creationId xmlns:a16="http://schemas.microsoft.com/office/drawing/2014/main" id="{A3504CFA-0CDC-433B-AF2B-FFF3E0D62328}"/>
              </a:ext>
            </a:extLst>
          </p:cNvPr>
          <p:cNvPicPr>
            <a:picLocks noChangeAspect="1" noChangeArrowheads="1"/>
          </p:cNvPicPr>
          <p:nvPr/>
        </p:nvPicPr>
        <p:blipFill>
          <a:blip r:embed="rId3" cstate="print"/>
          <a:srcRect/>
          <a:stretch>
            <a:fillRect/>
          </a:stretch>
        </p:blipFill>
        <p:spPr bwMode="auto">
          <a:xfrm>
            <a:off x="737918" y="5435791"/>
            <a:ext cx="1630245" cy="1028700"/>
          </a:xfrm>
          <a:prstGeom prst="rect">
            <a:avLst/>
          </a:prstGeom>
          <a:noFill/>
          <a:ln w="9525">
            <a:noFill/>
            <a:miter lim="800000"/>
            <a:headEnd/>
            <a:tailEnd/>
          </a:ln>
        </p:spPr>
      </p:pic>
      <p:sp>
        <p:nvSpPr>
          <p:cNvPr id="17" name="Plus 7">
            <a:extLst>
              <a:ext uri="{FF2B5EF4-FFF2-40B4-BE49-F238E27FC236}">
                <a16:creationId xmlns:a16="http://schemas.microsoft.com/office/drawing/2014/main" id="{2C584F47-6BA3-492E-9332-FC81114FC137}"/>
              </a:ext>
            </a:extLst>
          </p:cNvPr>
          <p:cNvSpPr/>
          <p:nvPr/>
        </p:nvSpPr>
        <p:spPr>
          <a:xfrm>
            <a:off x="2338117" y="5651030"/>
            <a:ext cx="610821" cy="510514"/>
          </a:xfrm>
          <a:prstGeom prst="mathPlus">
            <a:avLst/>
          </a:prstGeom>
          <a:gradFill rotWithShape="1">
            <a:gsLst>
              <a:gs pos="0">
                <a:srgbClr val="2C95DD">
                  <a:tint val="100000"/>
                  <a:shade val="100000"/>
                  <a:satMod val="130000"/>
                </a:srgbClr>
              </a:gs>
              <a:gs pos="100000">
                <a:srgbClr val="2C95DD">
                  <a:tint val="50000"/>
                  <a:shade val="100000"/>
                  <a:satMod val="350000"/>
                </a:srgbClr>
              </a:gs>
            </a:gsLst>
            <a:lin ang="16200000" scaled="0"/>
          </a:gradFill>
          <a:ln w="9525" cap="flat" cmpd="sng" algn="ctr">
            <a:solidFill>
              <a:srgbClr val="2C95DD">
                <a:shade val="95000"/>
                <a:satMod val="105000"/>
              </a:srgbClr>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noProof="0">
              <a:ln>
                <a:noFill/>
              </a:ln>
              <a:solidFill>
                <a:srgbClr val="FFFFFF"/>
              </a:solidFill>
              <a:effectLst/>
              <a:uLnTx/>
              <a:uFillTx/>
              <a:latin typeface="Arial" panose="020B0604020202020204" pitchFamily="34" charset="0"/>
              <a:ea typeface="Meiryo UI" panose="020B0604030504040204" pitchFamily="50" charset="-128"/>
              <a:cs typeface="+mn-cs"/>
            </a:endParaRPr>
          </a:p>
        </p:txBody>
      </p:sp>
      <p:pic>
        <p:nvPicPr>
          <p:cNvPr id="18" name="Picture 8" descr="people1.png">
            <a:extLst>
              <a:ext uri="{FF2B5EF4-FFF2-40B4-BE49-F238E27FC236}">
                <a16:creationId xmlns:a16="http://schemas.microsoft.com/office/drawing/2014/main" id="{84B7D57E-CE50-4807-81F9-FA50E5B5385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81018" y="5450481"/>
            <a:ext cx="1877265" cy="1068533"/>
          </a:xfrm>
          <a:prstGeom prst="rect">
            <a:avLst/>
          </a:prstGeom>
        </p:spPr>
      </p:pic>
      <p:sp>
        <p:nvSpPr>
          <p:cNvPr id="19" name="TextBox 53">
            <a:extLst>
              <a:ext uri="{FF2B5EF4-FFF2-40B4-BE49-F238E27FC236}">
                <a16:creationId xmlns:a16="http://schemas.microsoft.com/office/drawing/2014/main" id="{614D59ED-C5DE-4CEA-8CEF-3CFC1E9E49F8}"/>
              </a:ext>
            </a:extLst>
          </p:cNvPr>
          <p:cNvSpPr txBox="1">
            <a:spLocks noChangeArrowheads="1"/>
          </p:cNvSpPr>
          <p:nvPr/>
        </p:nvSpPr>
        <p:spPr bwMode="auto">
          <a:xfrm>
            <a:off x="623617" y="6293042"/>
            <a:ext cx="1801932" cy="230832"/>
          </a:xfrm>
          <a:prstGeom prst="rect">
            <a:avLst/>
          </a:prstGeom>
          <a:noFill/>
          <a:ln w="9525">
            <a:noFill/>
            <a:miter lim="800000"/>
            <a:headEnd/>
            <a:tailEnd/>
          </a:ln>
        </p:spPr>
        <p:txBody>
          <a:bodyPr wrap="square">
            <a:spAutoFit/>
          </a:bodyPr>
          <a:lstStyle/>
          <a:p>
            <a:pPr algn="ctr" defTabSz="457200" fontAlgn="auto">
              <a:spcBef>
                <a:spcPts val="0"/>
              </a:spcBef>
              <a:spcAft>
                <a:spcPts val="0"/>
              </a:spcAft>
            </a:pPr>
            <a:r>
              <a:rPr lang="ja-JP" altLang="en-US" sz="900" b="1" dirty="0">
                <a:solidFill>
                  <a:srgbClr val="000000"/>
                </a:solidFill>
                <a:latin typeface="Meiryo UI" panose="020B0604030504040204" pitchFamily="50" charset="-128"/>
                <a:ea typeface="Meiryo UI" panose="020B0604030504040204" pitchFamily="50" charset="-128"/>
                <a:cs typeface="Verdana"/>
              </a:rPr>
              <a:t>システム管理者</a:t>
            </a:r>
            <a:endParaRPr lang="en-US" sz="900" b="1" dirty="0">
              <a:solidFill>
                <a:srgbClr val="000000"/>
              </a:solidFill>
              <a:latin typeface="Meiryo UI" panose="020B0604030504040204" pitchFamily="50" charset="-128"/>
              <a:ea typeface="Meiryo UI" panose="020B0604030504040204" pitchFamily="50" charset="-128"/>
              <a:cs typeface="Verdana"/>
            </a:endParaRPr>
          </a:p>
        </p:txBody>
      </p:sp>
      <p:sp>
        <p:nvSpPr>
          <p:cNvPr id="20" name="TextBox 53">
            <a:extLst>
              <a:ext uri="{FF2B5EF4-FFF2-40B4-BE49-F238E27FC236}">
                <a16:creationId xmlns:a16="http://schemas.microsoft.com/office/drawing/2014/main" id="{6222E75D-80D7-40E0-8B78-2DE066320F4D}"/>
              </a:ext>
            </a:extLst>
          </p:cNvPr>
          <p:cNvSpPr txBox="1">
            <a:spLocks noChangeArrowheads="1"/>
          </p:cNvSpPr>
          <p:nvPr/>
        </p:nvSpPr>
        <p:spPr bwMode="auto">
          <a:xfrm>
            <a:off x="2681017" y="6293042"/>
            <a:ext cx="1801932" cy="369332"/>
          </a:xfrm>
          <a:prstGeom prst="rect">
            <a:avLst/>
          </a:prstGeom>
          <a:noFill/>
          <a:ln w="9525">
            <a:noFill/>
            <a:miter lim="800000"/>
            <a:headEnd/>
            <a:tailEnd/>
          </a:ln>
        </p:spPr>
        <p:txBody>
          <a:bodyPr wrap="square">
            <a:spAutoFit/>
          </a:bodyPr>
          <a:lstStyle/>
          <a:p>
            <a:pPr algn="ctr" defTabSz="457200" fontAlgn="auto">
              <a:spcBef>
                <a:spcPts val="0"/>
              </a:spcBef>
              <a:spcAft>
                <a:spcPts val="0"/>
              </a:spcAft>
            </a:pPr>
            <a:r>
              <a:rPr lang="ja-JP" altLang="en-US" sz="900" b="1" dirty="0">
                <a:solidFill>
                  <a:srgbClr val="000000"/>
                </a:solidFill>
                <a:latin typeface="Meiryo UI" panose="020B0604030504040204" pitchFamily="50" charset="-128"/>
                <a:ea typeface="Meiryo UI" panose="020B0604030504040204" pitchFamily="50" charset="-128"/>
                <a:cs typeface="Verdana"/>
              </a:rPr>
              <a:t>指定された</a:t>
            </a:r>
            <a:endParaRPr lang="en-US" altLang="ja-JP" sz="900" b="1" dirty="0">
              <a:solidFill>
                <a:srgbClr val="000000"/>
              </a:solidFill>
              <a:latin typeface="Meiryo UI" panose="020B0604030504040204" pitchFamily="50" charset="-128"/>
              <a:ea typeface="Meiryo UI" panose="020B0604030504040204" pitchFamily="50" charset="-128"/>
              <a:cs typeface="Verdana"/>
            </a:endParaRPr>
          </a:p>
          <a:p>
            <a:pPr algn="ctr" defTabSz="457200" fontAlgn="auto">
              <a:spcBef>
                <a:spcPts val="0"/>
              </a:spcBef>
              <a:spcAft>
                <a:spcPts val="0"/>
              </a:spcAft>
            </a:pPr>
            <a:r>
              <a:rPr lang="en-US" sz="900" b="1" dirty="0">
                <a:solidFill>
                  <a:srgbClr val="000000"/>
                </a:solidFill>
                <a:latin typeface="Meiryo UI" panose="020B0604030504040204" pitchFamily="50" charset="-128"/>
                <a:ea typeface="Meiryo UI" panose="020B0604030504040204" pitchFamily="50" charset="-128"/>
                <a:cs typeface="Verdana"/>
              </a:rPr>
              <a:t>“</a:t>
            </a:r>
            <a:r>
              <a:rPr lang="en-US" altLang="ja-JP" sz="900" b="1" dirty="0">
                <a:solidFill>
                  <a:srgbClr val="000000"/>
                </a:solidFill>
                <a:latin typeface="Meiryo UI" panose="020B0604030504040204" pitchFamily="50" charset="-128"/>
                <a:ea typeface="Meiryo UI" panose="020B0604030504040204" pitchFamily="50" charset="-128"/>
                <a:cs typeface="Verdana"/>
              </a:rPr>
              <a:t>Security Officer</a:t>
            </a:r>
            <a:r>
              <a:rPr lang="en-US" sz="900" b="1" dirty="0">
                <a:solidFill>
                  <a:srgbClr val="000000"/>
                </a:solidFill>
                <a:latin typeface="Meiryo UI" panose="020B0604030504040204" pitchFamily="50" charset="-128"/>
                <a:ea typeface="Meiryo UI" panose="020B0604030504040204" pitchFamily="50" charset="-128"/>
                <a:cs typeface="Verdana"/>
              </a:rPr>
              <a:t>”</a:t>
            </a:r>
          </a:p>
        </p:txBody>
      </p:sp>
      <p:sp>
        <p:nvSpPr>
          <p:cNvPr id="21" name="テキスト ボックス 20">
            <a:extLst>
              <a:ext uri="{FF2B5EF4-FFF2-40B4-BE49-F238E27FC236}">
                <a16:creationId xmlns:a16="http://schemas.microsoft.com/office/drawing/2014/main" id="{97068E8A-FF8A-4937-90F2-8495038BE3E4}"/>
              </a:ext>
            </a:extLst>
          </p:cNvPr>
          <p:cNvSpPr txBox="1"/>
          <p:nvPr/>
        </p:nvSpPr>
        <p:spPr>
          <a:xfrm>
            <a:off x="4394484" y="5403425"/>
            <a:ext cx="7173899" cy="954107"/>
          </a:xfrm>
          <a:prstGeom prst="rect">
            <a:avLst/>
          </a:prstGeom>
          <a:solidFill>
            <a:schemeClr val="accent1">
              <a:lumMod val="20000"/>
              <a:lumOff val="80000"/>
            </a:schemeClr>
          </a:solidFill>
        </p:spPr>
        <p:txBody>
          <a:bodyPr wrap="square">
            <a:spAutoFit/>
          </a:bodyPr>
          <a:lstStyle/>
          <a:p>
            <a:pPr marL="285750" indent="-285750">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システム管理者は、より高い権限の監視の元で管理業務を行う</a:t>
            </a:r>
            <a:endParaRPr lang="en-US" altLang="ja-JP" sz="1600" dirty="0">
              <a:latin typeface="Meiryo UI" panose="020B0604030504040204" pitchFamily="50" charset="-128"/>
              <a:ea typeface="Meiryo UI" panose="020B0604030504040204" pitchFamily="50" charset="-128"/>
            </a:endParaRPr>
          </a:p>
          <a:p>
            <a:pPr marL="285750" indent="-285750">
              <a:buFont typeface="Arial" panose="020B0604020202020204" pitchFamily="34" charset="0"/>
              <a:buChar char="•"/>
            </a:pPr>
            <a:r>
              <a:rPr lang="en-US" altLang="ja-JP" sz="16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つの</a:t>
            </a:r>
            <a:r>
              <a:rPr lang="en-US" altLang="ja-JP" sz="1600" dirty="0">
                <a:latin typeface="Meiryo UI" panose="020B0604030504040204" pitchFamily="50" charset="-128"/>
                <a:ea typeface="Meiryo UI" panose="020B0604030504040204" pitchFamily="50" charset="-128"/>
              </a:rPr>
              <a:t>DD</a:t>
            </a:r>
            <a:r>
              <a:rPr lang="ja-JP" altLang="en-US" sz="1600" dirty="0">
                <a:latin typeface="Meiryo UI" panose="020B0604030504040204" pitchFamily="50" charset="-128"/>
                <a:ea typeface="Meiryo UI" panose="020B0604030504040204" pitchFamily="50" charset="-128"/>
              </a:rPr>
              <a:t>システム上で複数の</a:t>
            </a:r>
            <a:r>
              <a:rPr lang="en-US" altLang="ja-JP" sz="1600" dirty="0">
                <a:latin typeface="Meiryo UI" panose="020B0604030504040204" pitchFamily="50" charset="-128"/>
                <a:ea typeface="Meiryo UI" panose="020B0604030504040204" pitchFamily="50" charset="-128"/>
              </a:rPr>
              <a:t>” Security Officer”</a:t>
            </a:r>
            <a:r>
              <a:rPr lang="ja-JP" altLang="en-US" sz="1600" dirty="0">
                <a:latin typeface="Meiryo UI" panose="020B0604030504040204" pitchFamily="50" charset="-128"/>
                <a:ea typeface="Meiryo UI" panose="020B0604030504040204" pitchFamily="50" charset="-128"/>
              </a:rPr>
              <a:t>を指定可能</a:t>
            </a:r>
            <a:endParaRPr lang="en-US" altLang="ja-JP" sz="1600" dirty="0">
              <a:latin typeface="Meiryo UI" panose="020B0604030504040204" pitchFamily="50" charset="-128"/>
              <a:ea typeface="Meiryo UI" panose="020B0604030504040204" pitchFamily="50" charset="-128"/>
            </a:endParaRPr>
          </a:p>
          <a:p>
            <a:pPr lvl="1">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最初の</a:t>
            </a:r>
            <a:r>
              <a:rPr lang="en-US" altLang="ja-JP" sz="1200" dirty="0">
                <a:latin typeface="Meiryo UI" panose="020B0604030504040204" pitchFamily="50" charset="-128"/>
                <a:ea typeface="Meiryo UI" panose="020B0604030504040204" pitchFamily="50" charset="-128"/>
              </a:rPr>
              <a:t>Security Officer</a:t>
            </a:r>
            <a:r>
              <a:rPr lang="ja-JP" altLang="en-US" sz="1200" dirty="0">
                <a:latin typeface="Meiryo UI" panose="020B0604030504040204" pitchFamily="50" charset="-128"/>
                <a:ea typeface="Meiryo UI" panose="020B0604030504040204" pitchFamily="50" charset="-128"/>
              </a:rPr>
              <a:t>は、システム管理者のみで作成可能</a:t>
            </a:r>
            <a:endParaRPr lang="en-US" altLang="ja-JP" sz="1200" dirty="0">
              <a:latin typeface="Meiryo UI" panose="020B0604030504040204" pitchFamily="50" charset="-128"/>
              <a:ea typeface="Meiryo UI" panose="020B0604030504040204" pitchFamily="50" charset="-128"/>
            </a:endParaRPr>
          </a:p>
          <a:p>
            <a:pPr lvl="1">
              <a:buFont typeface="Arial" panose="020B0604020202020204" pitchFamily="34" charset="0"/>
              <a:buChar char="–"/>
            </a:pPr>
            <a:r>
              <a:rPr lang="ja-JP" altLang="en-US" sz="1200" dirty="0">
                <a:latin typeface="Meiryo UI" panose="020B0604030504040204" pitchFamily="50" charset="-128"/>
                <a:ea typeface="Meiryo UI" panose="020B0604030504040204" pitchFamily="50" charset="-128"/>
              </a:rPr>
              <a:t>以後、</a:t>
            </a:r>
            <a:r>
              <a:rPr lang="en-US" altLang="ja-JP" sz="1200" dirty="0">
                <a:latin typeface="Meiryo UI" panose="020B0604030504040204" pitchFamily="50" charset="-128"/>
                <a:ea typeface="Meiryo UI" panose="020B0604030504040204" pitchFamily="50" charset="-128"/>
              </a:rPr>
              <a:t>Security Officer</a:t>
            </a:r>
            <a:r>
              <a:rPr lang="ja-JP" altLang="en-US" sz="1200" dirty="0">
                <a:latin typeface="Meiryo UI" panose="020B0604030504040204" pitchFamily="50" charset="-128"/>
                <a:ea typeface="Meiryo UI" panose="020B0604030504040204" pitchFamily="50" charset="-128"/>
              </a:rPr>
              <a:t>の作成は、別のセキュリティ・オフィサーの承認の元にのみ追加可能</a:t>
            </a:r>
            <a:endParaRPr lang="en-US" altLang="ja-JP" sz="1200" dirty="0">
              <a:latin typeface="Meiryo UI" panose="020B0604030504040204" pitchFamily="50" charset="-128"/>
              <a:ea typeface="Meiryo UI" panose="020B0604030504040204" pitchFamily="50" charset="-128"/>
            </a:endParaRPr>
          </a:p>
        </p:txBody>
      </p:sp>
      <p:cxnSp>
        <p:nvCxnSpPr>
          <p:cNvPr id="22" name="直線コネクタ 21">
            <a:extLst>
              <a:ext uri="{FF2B5EF4-FFF2-40B4-BE49-F238E27FC236}">
                <a16:creationId xmlns:a16="http://schemas.microsoft.com/office/drawing/2014/main" id="{33125EAA-8539-4ECD-BC4C-D345453B13CC}"/>
              </a:ext>
            </a:extLst>
          </p:cNvPr>
          <p:cNvCxnSpPr>
            <a:cxnSpLocks/>
          </p:cNvCxnSpPr>
          <p:nvPr/>
        </p:nvCxnSpPr>
        <p:spPr>
          <a:xfrm>
            <a:off x="6096000" y="2387542"/>
            <a:ext cx="0" cy="2667166"/>
          </a:xfrm>
          <a:prstGeom prst="line">
            <a:avLst/>
          </a:prstGeom>
          <a:ln w="19050">
            <a:solidFill>
              <a:schemeClr val="tx1">
                <a:lumMod val="20000"/>
                <a:lumOff val="8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23" name="テキスト ボックス 22">
            <a:extLst>
              <a:ext uri="{FF2B5EF4-FFF2-40B4-BE49-F238E27FC236}">
                <a16:creationId xmlns:a16="http://schemas.microsoft.com/office/drawing/2014/main" id="{FB613266-3CB3-40A3-8634-2FE99B6E896F}"/>
              </a:ext>
            </a:extLst>
          </p:cNvPr>
          <p:cNvSpPr txBox="1"/>
          <p:nvPr/>
        </p:nvSpPr>
        <p:spPr>
          <a:xfrm>
            <a:off x="480190" y="2438370"/>
            <a:ext cx="4078093" cy="369332"/>
          </a:xfrm>
          <a:prstGeom prst="rect">
            <a:avLst/>
          </a:prstGeom>
          <a:noFill/>
        </p:spPr>
        <p:txBody>
          <a:bodyPr wrap="square">
            <a:spAutoFit/>
          </a:bodyPr>
          <a:lstStyle/>
          <a:p>
            <a:r>
              <a:rPr lang="en-US" altLang="ja-JP" sz="1800" b="1" dirty="0">
                <a:latin typeface="Meiryo UI" panose="020B0604030504040204" pitchFamily="50" charset="-128"/>
                <a:ea typeface="Meiryo UI" panose="020B0604030504040204" pitchFamily="50" charset="-128"/>
              </a:rPr>
              <a:t>DD Retention Lock Governance</a:t>
            </a:r>
            <a:endParaRPr lang="ja-JP" altLang="en-US" b="1" dirty="0">
              <a:latin typeface="Meiryo UI" panose="020B0604030504040204" pitchFamily="50" charset="-128"/>
              <a:ea typeface="Meiryo UI" panose="020B0604030504040204" pitchFamily="50" charset="-128"/>
            </a:endParaRPr>
          </a:p>
        </p:txBody>
      </p:sp>
      <p:sp>
        <p:nvSpPr>
          <p:cNvPr id="24" name="テキスト ボックス 23">
            <a:extLst>
              <a:ext uri="{FF2B5EF4-FFF2-40B4-BE49-F238E27FC236}">
                <a16:creationId xmlns:a16="http://schemas.microsoft.com/office/drawing/2014/main" id="{0B8BC7B7-D609-49C6-A1AC-91546F498175}"/>
              </a:ext>
            </a:extLst>
          </p:cNvPr>
          <p:cNvSpPr txBox="1"/>
          <p:nvPr/>
        </p:nvSpPr>
        <p:spPr>
          <a:xfrm>
            <a:off x="7063649" y="2438370"/>
            <a:ext cx="4129501" cy="369332"/>
          </a:xfrm>
          <a:prstGeom prst="rect">
            <a:avLst/>
          </a:prstGeom>
          <a:noFill/>
        </p:spPr>
        <p:txBody>
          <a:bodyPr wrap="square">
            <a:spAutoFit/>
          </a:bodyPr>
          <a:lstStyle/>
          <a:p>
            <a:r>
              <a:rPr lang="en-US" altLang="ja-JP" sz="1800" b="1" dirty="0">
                <a:latin typeface="Meiryo UI" panose="020B0604030504040204" pitchFamily="50" charset="-128"/>
                <a:ea typeface="Meiryo UI" panose="020B0604030504040204" pitchFamily="50" charset="-128"/>
              </a:rPr>
              <a:t>DD Retention Lock Compliance</a:t>
            </a:r>
            <a:endParaRPr lang="ja-JP" altLang="en-US" b="1" dirty="0">
              <a:latin typeface="Meiryo UI" panose="020B0604030504040204" pitchFamily="50" charset="-128"/>
              <a:ea typeface="Meiryo UI" panose="020B0604030504040204" pitchFamily="50" charset="-128"/>
            </a:endParaRPr>
          </a:p>
        </p:txBody>
      </p:sp>
      <p:pic>
        <p:nvPicPr>
          <p:cNvPr id="25" name="Picture 34" descr="EMC-RetentionLockCompliance.png">
            <a:extLst>
              <a:ext uri="{FF2B5EF4-FFF2-40B4-BE49-F238E27FC236}">
                <a16:creationId xmlns:a16="http://schemas.microsoft.com/office/drawing/2014/main" id="{CFE72C0D-68EE-45E3-A4AC-73AC56A4EB7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972799" y="2357817"/>
            <a:ext cx="504008" cy="504008"/>
          </a:xfrm>
          <a:prstGeom prst="rect">
            <a:avLst/>
          </a:prstGeom>
        </p:spPr>
      </p:pic>
      <p:pic>
        <p:nvPicPr>
          <p:cNvPr id="26" name="Picture 38" descr="EMC-RetentionLockGovernance-1.png">
            <a:extLst>
              <a:ext uri="{FF2B5EF4-FFF2-40B4-BE49-F238E27FC236}">
                <a16:creationId xmlns:a16="http://schemas.microsoft.com/office/drawing/2014/main" id="{AF305BE0-E6C7-48FF-B412-9D48506F65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433992" y="2357817"/>
            <a:ext cx="504008" cy="489798"/>
          </a:xfrm>
          <a:prstGeom prst="rect">
            <a:avLst/>
          </a:prstGeom>
        </p:spPr>
      </p:pic>
      <p:sp>
        <p:nvSpPr>
          <p:cNvPr id="27" name="テキスト ボックス 26">
            <a:extLst>
              <a:ext uri="{FF2B5EF4-FFF2-40B4-BE49-F238E27FC236}">
                <a16:creationId xmlns:a16="http://schemas.microsoft.com/office/drawing/2014/main" id="{77864607-9767-4332-B6A5-396A19B840F6}"/>
              </a:ext>
            </a:extLst>
          </p:cNvPr>
          <p:cNvSpPr txBox="1"/>
          <p:nvPr/>
        </p:nvSpPr>
        <p:spPr>
          <a:xfrm>
            <a:off x="2253902" y="1966311"/>
            <a:ext cx="8576410" cy="307777"/>
          </a:xfrm>
          <a:prstGeom prst="rect">
            <a:avLst/>
          </a:prstGeom>
          <a:noFill/>
        </p:spPr>
        <p:txBody>
          <a:bodyPr wrap="square">
            <a:spAutoFit/>
          </a:bodyPr>
          <a:lstStyle/>
          <a:p>
            <a:pPr marL="285750" indent="-285750">
              <a:buClr>
                <a:schemeClr val="bg2"/>
              </a:buClr>
              <a:buFont typeface="Wingdings" panose="05000000000000000000" pitchFamily="2" charset="2"/>
              <a:buChar char="ü"/>
            </a:pPr>
            <a:r>
              <a:rPr lang="en-US" altLang="ja-JP" sz="1400" dirty="0">
                <a:highlight>
                  <a:srgbClr val="FFFF00"/>
                </a:highlight>
                <a:latin typeface="Meiryo UI" panose="020B0604030504040204" pitchFamily="50" charset="-128"/>
                <a:ea typeface="Meiryo UI" panose="020B0604030504040204" pitchFamily="50" charset="-128"/>
              </a:rPr>
              <a:t>DD</a:t>
            </a:r>
            <a:r>
              <a:rPr lang="ja-JP" altLang="en-US" sz="1400" dirty="0">
                <a:highlight>
                  <a:srgbClr val="FFFF00"/>
                </a:highlight>
                <a:latin typeface="Meiryo UI" panose="020B0604030504040204" pitchFamily="50" charset="-128"/>
                <a:ea typeface="Meiryo UI" panose="020B0604030504040204" pitchFamily="50" charset="-128"/>
              </a:rPr>
              <a:t>システムに格納されたファイルに対して保持期間を設定し、その期間のファイル変更と削除を制限</a:t>
            </a:r>
            <a:r>
              <a:rPr lang="ja-JP" altLang="en-US" sz="1100" dirty="0">
                <a:latin typeface="Meiryo UI" panose="020B0604030504040204" pitchFamily="50" charset="-128"/>
                <a:ea typeface="Meiryo UI" panose="020B0604030504040204" pitchFamily="50" charset="-128"/>
              </a:rPr>
              <a:t>（最大</a:t>
            </a:r>
            <a:r>
              <a:rPr lang="en-US" altLang="ja-JP" sz="1100" dirty="0">
                <a:latin typeface="Meiryo UI" panose="020B0604030504040204" pitchFamily="50" charset="-128"/>
                <a:ea typeface="Meiryo UI" panose="020B0604030504040204" pitchFamily="50" charset="-128"/>
              </a:rPr>
              <a:t>70</a:t>
            </a:r>
            <a:r>
              <a:rPr lang="ja-JP" altLang="en-US" sz="1100" dirty="0">
                <a:latin typeface="Meiryo UI" panose="020B0604030504040204" pitchFamily="50" charset="-128"/>
                <a:ea typeface="Meiryo UI" panose="020B0604030504040204" pitchFamily="50" charset="-128"/>
              </a:rPr>
              <a:t>年</a:t>
            </a:r>
            <a:r>
              <a:rPr lang="en-US" altLang="ja-JP" sz="1100" dirty="0">
                <a:latin typeface="Meiryo UI" panose="020B0604030504040204" pitchFamily="50" charset="-128"/>
                <a:ea typeface="Meiryo UI" panose="020B0604030504040204" pitchFamily="50" charset="-128"/>
              </a:rPr>
              <a:t>)</a:t>
            </a:r>
            <a:endParaRPr lang="ja-JP" altLang="en-US" sz="14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E73DC659-70A4-4695-82E4-11A8B2436A5B}"/>
              </a:ext>
            </a:extLst>
          </p:cNvPr>
          <p:cNvSpPr txBox="1"/>
          <p:nvPr/>
        </p:nvSpPr>
        <p:spPr>
          <a:xfrm>
            <a:off x="3482076" y="4836521"/>
            <a:ext cx="2513509" cy="169277"/>
          </a:xfrm>
          <a:prstGeom prst="rect">
            <a:avLst/>
          </a:prstGeom>
          <a:noFill/>
        </p:spPr>
        <p:txBody>
          <a:bodyPr wrap="none" lIns="0" tIns="0" rIns="0" bIns="0" rtlCol="0">
            <a:spAutoFit/>
          </a:bodyPr>
          <a:lstStyle/>
          <a:p>
            <a:r>
              <a:rPr kumimoji="1" lang="en-US" altLang="ja-JP" sz="1100" dirty="0">
                <a:solidFill>
                  <a:schemeClr val="accent5">
                    <a:lumMod val="40000"/>
                    <a:lumOff val="60000"/>
                  </a:schemeClr>
                </a:solidFill>
                <a:latin typeface="Meiryo UI" panose="020B0604030504040204" pitchFamily="50" charset="-128"/>
                <a:ea typeface="Meiryo UI" panose="020B0604030504040204" pitchFamily="50" charset="-128"/>
              </a:rPr>
              <a:t>*DDVE,DD3300</a:t>
            </a:r>
            <a:r>
              <a:rPr kumimoji="1" lang="ja-JP" altLang="en-US" sz="1100" dirty="0">
                <a:solidFill>
                  <a:schemeClr val="accent5">
                    <a:lumMod val="40000"/>
                    <a:lumOff val="60000"/>
                  </a:schemeClr>
                </a:solidFill>
                <a:latin typeface="Meiryo UI" panose="020B0604030504040204" pitchFamily="50" charset="-128"/>
                <a:ea typeface="Meiryo UI" panose="020B0604030504040204" pitchFamily="50" charset="-128"/>
              </a:rPr>
              <a:t>は</a:t>
            </a:r>
            <a:r>
              <a:rPr kumimoji="1" lang="en-US" altLang="ja-JP" sz="1100" dirty="0" err="1">
                <a:solidFill>
                  <a:schemeClr val="accent5">
                    <a:lumMod val="40000"/>
                    <a:lumOff val="60000"/>
                  </a:schemeClr>
                </a:solidFill>
                <a:latin typeface="Meiryo UI" panose="020B0604030504040204" pitchFamily="50" charset="-128"/>
                <a:ea typeface="Meiryo UI" panose="020B0604030504040204" pitchFamily="50" charset="-128"/>
              </a:rPr>
              <a:t>Governace</a:t>
            </a:r>
            <a:r>
              <a:rPr kumimoji="1" lang="ja-JP" altLang="en-US" sz="1100" dirty="0">
                <a:solidFill>
                  <a:schemeClr val="accent5">
                    <a:lumMod val="40000"/>
                    <a:lumOff val="60000"/>
                  </a:schemeClr>
                </a:solidFill>
                <a:latin typeface="Meiryo UI" panose="020B0604030504040204" pitchFamily="50" charset="-128"/>
                <a:ea typeface="Meiryo UI" panose="020B0604030504040204" pitchFamily="50" charset="-128"/>
              </a:rPr>
              <a:t>のみです</a:t>
            </a:r>
          </a:p>
        </p:txBody>
      </p:sp>
    </p:spTree>
    <p:extLst>
      <p:ext uri="{BB962C8B-B14F-4D97-AF65-F5344CB8AC3E}">
        <p14:creationId xmlns:p14="http://schemas.microsoft.com/office/powerpoint/2010/main" val="2541363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22D75-8A4B-49C9-91D3-EB129249A1B7}"/>
              </a:ext>
            </a:extLst>
          </p:cNvPr>
          <p:cNvSpPr>
            <a:spLocks noGrp="1"/>
          </p:cNvSpPr>
          <p:nvPr>
            <p:ph type="title"/>
          </p:nvPr>
        </p:nvSpPr>
        <p:spPr/>
        <p:txBody>
          <a:bodyPr/>
          <a:lstStyle/>
          <a:p>
            <a:r>
              <a:rPr lang="en-US" altLang="ja-JP" sz="2800" dirty="0">
                <a:latin typeface="Meiryo UI" panose="020B0604030504040204" pitchFamily="50" charset="-128"/>
                <a:ea typeface="Meiryo UI" panose="020B0604030504040204" pitchFamily="50" charset="-128"/>
              </a:rPr>
              <a:t>DD Retention Lock</a:t>
            </a:r>
            <a:r>
              <a:rPr lang="ja-JP" altLang="en-US" sz="2800" dirty="0">
                <a:latin typeface="Meiryo UI" panose="020B0604030504040204" pitchFamily="50" charset="-128"/>
                <a:ea typeface="Meiryo UI" panose="020B0604030504040204" pitchFamily="50" charset="-128"/>
              </a:rPr>
              <a:t>　</a:t>
            </a:r>
            <a:r>
              <a:rPr lang="en-US" altLang="ja-JP" sz="2800" dirty="0">
                <a:latin typeface="Meiryo UI" panose="020B0604030504040204" pitchFamily="50" charset="-128"/>
                <a:ea typeface="Meiryo UI" panose="020B0604030504040204" pitchFamily="50" charset="-128"/>
              </a:rPr>
              <a:t>–</a:t>
            </a:r>
            <a:r>
              <a:rPr lang="ja-JP" altLang="en-US" sz="2800" dirty="0">
                <a:latin typeface="Meiryo UI" panose="020B0604030504040204" pitchFamily="50" charset="-128"/>
                <a:ea typeface="Meiryo UI" panose="020B0604030504040204" pitchFamily="50" charset="-128"/>
              </a:rPr>
              <a:t>注意事項とソフト比較</a:t>
            </a:r>
            <a:r>
              <a:rPr lang="en-US" altLang="ja-JP" sz="2800" dirty="0">
                <a:latin typeface="Meiryo UI" panose="020B0604030504040204" pitchFamily="50" charset="-128"/>
                <a:ea typeface="Meiryo UI" panose="020B0604030504040204" pitchFamily="50" charset="-128"/>
              </a:rPr>
              <a:t>-</a:t>
            </a:r>
            <a:endParaRPr kumimoji="1" lang="ja-JP" altLang="en-US" dirty="0">
              <a:latin typeface="Meiryo UI" panose="020B0604030504040204" pitchFamily="50" charset="-128"/>
              <a:ea typeface="Meiryo UI" panose="020B0604030504040204" pitchFamily="50" charset="-128"/>
            </a:endParaRPr>
          </a:p>
        </p:txBody>
      </p:sp>
      <p:graphicFrame>
        <p:nvGraphicFramePr>
          <p:cNvPr id="29" name="Content Placeholder 3">
            <a:extLst>
              <a:ext uri="{FF2B5EF4-FFF2-40B4-BE49-F238E27FC236}">
                <a16:creationId xmlns:a16="http://schemas.microsoft.com/office/drawing/2014/main" id="{C82F27BE-46E5-4D69-A371-BF8913285EE9}"/>
              </a:ext>
            </a:extLst>
          </p:cNvPr>
          <p:cNvGraphicFramePr>
            <a:graphicFrameLocks/>
          </p:cNvGraphicFramePr>
          <p:nvPr>
            <p:extLst>
              <p:ext uri="{D42A27DB-BD31-4B8C-83A1-F6EECF244321}">
                <p14:modId xmlns:p14="http://schemas.microsoft.com/office/powerpoint/2010/main" val="2197179725"/>
              </p:ext>
            </p:extLst>
          </p:nvPr>
        </p:nvGraphicFramePr>
        <p:xfrm>
          <a:off x="361951" y="2647863"/>
          <a:ext cx="11499310" cy="3861683"/>
        </p:xfrm>
        <a:graphic>
          <a:graphicData uri="http://schemas.openxmlformats.org/drawingml/2006/table">
            <a:tbl>
              <a:tblPr firstRow="1" bandRow="1"/>
              <a:tblGrid>
                <a:gridCol w="4133849">
                  <a:extLst>
                    <a:ext uri="{9D8B030D-6E8A-4147-A177-3AD203B41FA5}">
                      <a16:colId xmlns:a16="http://schemas.microsoft.com/office/drawing/2014/main" val="20001"/>
                    </a:ext>
                  </a:extLst>
                </a:gridCol>
                <a:gridCol w="2908300">
                  <a:extLst>
                    <a:ext uri="{9D8B030D-6E8A-4147-A177-3AD203B41FA5}">
                      <a16:colId xmlns:a16="http://schemas.microsoft.com/office/drawing/2014/main" val="20002"/>
                    </a:ext>
                  </a:extLst>
                </a:gridCol>
                <a:gridCol w="4457161">
                  <a:extLst>
                    <a:ext uri="{9D8B030D-6E8A-4147-A177-3AD203B41FA5}">
                      <a16:colId xmlns:a16="http://schemas.microsoft.com/office/drawing/2014/main" val="1397847232"/>
                    </a:ext>
                  </a:extLst>
                </a:gridCol>
              </a:tblGrid>
              <a:tr h="490943">
                <a:tc>
                  <a:txBody>
                    <a:bodyPr/>
                    <a:lstStyle>
                      <a:lvl1pPr marL="0" algn="l" defTabSz="914400" rtl="0" eaLnBrk="1" latinLnBrk="0" hangingPunct="1">
                        <a:defRPr kumimoji="1" sz="1800" b="1" kern="1200">
                          <a:solidFill>
                            <a:schemeClr val="lt1"/>
                          </a:solidFill>
                          <a:latin typeface="Verdana"/>
                        </a:defRPr>
                      </a:lvl1pPr>
                      <a:lvl2pPr marL="457200" algn="l" defTabSz="914400" rtl="0" eaLnBrk="1" latinLnBrk="0" hangingPunct="1">
                        <a:defRPr kumimoji="1" sz="1800" b="1" kern="1200">
                          <a:solidFill>
                            <a:schemeClr val="lt1"/>
                          </a:solidFill>
                          <a:latin typeface="Verdana"/>
                        </a:defRPr>
                      </a:lvl2pPr>
                      <a:lvl3pPr marL="914400" algn="l" defTabSz="914400" rtl="0" eaLnBrk="1" latinLnBrk="0" hangingPunct="1">
                        <a:defRPr kumimoji="1" sz="1800" b="1" kern="1200">
                          <a:solidFill>
                            <a:schemeClr val="lt1"/>
                          </a:solidFill>
                          <a:latin typeface="Verdana"/>
                        </a:defRPr>
                      </a:lvl3pPr>
                      <a:lvl4pPr marL="1371600" algn="l" defTabSz="914400" rtl="0" eaLnBrk="1" latinLnBrk="0" hangingPunct="1">
                        <a:defRPr kumimoji="1" sz="1800" b="1" kern="1200">
                          <a:solidFill>
                            <a:schemeClr val="lt1"/>
                          </a:solidFill>
                          <a:latin typeface="Verdana"/>
                        </a:defRPr>
                      </a:lvl4pPr>
                      <a:lvl5pPr marL="1828800" algn="l" defTabSz="914400" rtl="0" eaLnBrk="1" latinLnBrk="0" hangingPunct="1">
                        <a:defRPr kumimoji="1" sz="1800" b="1" kern="1200">
                          <a:solidFill>
                            <a:schemeClr val="lt1"/>
                          </a:solidFill>
                          <a:latin typeface="Verdana"/>
                        </a:defRPr>
                      </a:lvl5pPr>
                      <a:lvl6pPr marL="2286000" algn="l" defTabSz="914400" rtl="0" eaLnBrk="1" latinLnBrk="0" hangingPunct="1">
                        <a:defRPr kumimoji="1" sz="1800" b="1" kern="1200">
                          <a:solidFill>
                            <a:schemeClr val="lt1"/>
                          </a:solidFill>
                          <a:latin typeface="Verdana"/>
                        </a:defRPr>
                      </a:lvl6pPr>
                      <a:lvl7pPr marL="2743200" algn="l" defTabSz="914400" rtl="0" eaLnBrk="1" latinLnBrk="0" hangingPunct="1">
                        <a:defRPr kumimoji="1" sz="1800" b="1" kern="1200">
                          <a:solidFill>
                            <a:schemeClr val="lt1"/>
                          </a:solidFill>
                          <a:latin typeface="Verdana"/>
                        </a:defRPr>
                      </a:lvl7pPr>
                      <a:lvl8pPr marL="3200400" algn="l" defTabSz="914400" rtl="0" eaLnBrk="1" latinLnBrk="0" hangingPunct="1">
                        <a:defRPr kumimoji="1" sz="1800" b="1" kern="1200">
                          <a:solidFill>
                            <a:schemeClr val="lt1"/>
                          </a:solidFill>
                          <a:latin typeface="Verdana"/>
                        </a:defRPr>
                      </a:lvl8pPr>
                      <a:lvl9pPr marL="3657600" algn="l" defTabSz="914400" rtl="0" eaLnBrk="1" latinLnBrk="0" hangingPunct="1">
                        <a:defRPr kumimoji="1" sz="1800" b="1" kern="1200">
                          <a:solidFill>
                            <a:schemeClr val="lt1"/>
                          </a:solidFill>
                          <a:latin typeface="Verdana"/>
                        </a:defRPr>
                      </a:lvl9pPr>
                    </a:lstStyle>
                    <a:p>
                      <a:pPr algn="ctr"/>
                      <a:r>
                        <a:rPr lang="en-US" sz="1400" b="1" dirty="0">
                          <a:solidFill>
                            <a:srgbClr val="FFFFFF"/>
                          </a:solidFill>
                          <a:latin typeface="Meiryo UI" panose="020B0604030504040204" pitchFamily="50" charset="-128"/>
                          <a:ea typeface="Meiryo UI" panose="020B0604030504040204" pitchFamily="50" charset="-128"/>
                        </a:rPr>
                        <a:t>Retention Lock</a:t>
                      </a:r>
                      <a:r>
                        <a:rPr lang="ja-JP" altLang="en-US" sz="1400" b="1" dirty="0">
                          <a:solidFill>
                            <a:srgbClr val="FFFFFF"/>
                          </a:solidFill>
                          <a:latin typeface="Meiryo UI" panose="020B0604030504040204" pitchFamily="50" charset="-128"/>
                          <a:ea typeface="Meiryo UI" panose="020B0604030504040204" pitchFamily="50" charset="-128"/>
                        </a:rPr>
                        <a:t>　　</a:t>
                      </a:r>
                      <a:r>
                        <a:rPr lang="en-US" sz="1400" b="1" dirty="0">
                          <a:solidFill>
                            <a:srgbClr val="FFFFFF"/>
                          </a:solidFill>
                          <a:latin typeface="Meiryo UI" panose="020B0604030504040204" pitchFamily="50" charset="-128"/>
                          <a:ea typeface="Meiryo UI" panose="020B0604030504040204" pitchFamily="50" charset="-128"/>
                        </a:rPr>
                        <a:t>Governance</a:t>
                      </a: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w="25400" cmpd="sng">
                      <a:solidFill>
                        <a:srgbClr val="000000"/>
                      </a:solidFill>
                    </a:lnT>
                    <a:lnB w="254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C95DD"/>
                    </a:solidFill>
                  </a:tcPr>
                </a:tc>
                <a:tc>
                  <a:txBody>
                    <a:bodyPr/>
                    <a:lstStyle>
                      <a:lvl1pPr marL="0" algn="l" defTabSz="914400" rtl="0" eaLnBrk="1" latinLnBrk="0" hangingPunct="1">
                        <a:defRPr kumimoji="1" sz="1800" b="1" kern="1200">
                          <a:solidFill>
                            <a:schemeClr val="lt1"/>
                          </a:solidFill>
                          <a:latin typeface="Verdana"/>
                        </a:defRPr>
                      </a:lvl1pPr>
                      <a:lvl2pPr marL="457200" algn="l" defTabSz="914400" rtl="0" eaLnBrk="1" latinLnBrk="0" hangingPunct="1">
                        <a:defRPr kumimoji="1" sz="1800" b="1" kern="1200">
                          <a:solidFill>
                            <a:schemeClr val="lt1"/>
                          </a:solidFill>
                          <a:latin typeface="Verdana"/>
                        </a:defRPr>
                      </a:lvl2pPr>
                      <a:lvl3pPr marL="914400" algn="l" defTabSz="914400" rtl="0" eaLnBrk="1" latinLnBrk="0" hangingPunct="1">
                        <a:defRPr kumimoji="1" sz="1800" b="1" kern="1200">
                          <a:solidFill>
                            <a:schemeClr val="lt1"/>
                          </a:solidFill>
                          <a:latin typeface="Verdana"/>
                        </a:defRPr>
                      </a:lvl3pPr>
                      <a:lvl4pPr marL="1371600" algn="l" defTabSz="914400" rtl="0" eaLnBrk="1" latinLnBrk="0" hangingPunct="1">
                        <a:defRPr kumimoji="1" sz="1800" b="1" kern="1200">
                          <a:solidFill>
                            <a:schemeClr val="lt1"/>
                          </a:solidFill>
                          <a:latin typeface="Verdana"/>
                        </a:defRPr>
                      </a:lvl4pPr>
                      <a:lvl5pPr marL="1828800" algn="l" defTabSz="914400" rtl="0" eaLnBrk="1" latinLnBrk="0" hangingPunct="1">
                        <a:defRPr kumimoji="1" sz="1800" b="1" kern="1200">
                          <a:solidFill>
                            <a:schemeClr val="lt1"/>
                          </a:solidFill>
                          <a:latin typeface="Verdana"/>
                        </a:defRPr>
                      </a:lvl5pPr>
                      <a:lvl6pPr marL="2286000" algn="l" defTabSz="914400" rtl="0" eaLnBrk="1" latinLnBrk="0" hangingPunct="1">
                        <a:defRPr kumimoji="1" sz="1800" b="1" kern="1200">
                          <a:solidFill>
                            <a:schemeClr val="lt1"/>
                          </a:solidFill>
                          <a:latin typeface="Verdana"/>
                        </a:defRPr>
                      </a:lvl6pPr>
                      <a:lvl7pPr marL="2743200" algn="l" defTabSz="914400" rtl="0" eaLnBrk="1" latinLnBrk="0" hangingPunct="1">
                        <a:defRPr kumimoji="1" sz="1800" b="1" kern="1200">
                          <a:solidFill>
                            <a:schemeClr val="lt1"/>
                          </a:solidFill>
                          <a:latin typeface="Verdana"/>
                        </a:defRPr>
                      </a:lvl7pPr>
                      <a:lvl8pPr marL="3200400" algn="l" defTabSz="914400" rtl="0" eaLnBrk="1" latinLnBrk="0" hangingPunct="1">
                        <a:defRPr kumimoji="1" sz="1800" b="1" kern="1200">
                          <a:solidFill>
                            <a:schemeClr val="lt1"/>
                          </a:solidFill>
                          <a:latin typeface="Verdana"/>
                        </a:defRPr>
                      </a:lvl8pPr>
                      <a:lvl9pPr marL="3657600" algn="l" defTabSz="914400" rtl="0" eaLnBrk="1" latinLnBrk="0" hangingPunct="1">
                        <a:defRPr kumimoji="1" sz="1800" b="1" kern="1200">
                          <a:solidFill>
                            <a:schemeClr val="lt1"/>
                          </a:solidFill>
                          <a:latin typeface="Verdana"/>
                        </a:defRPr>
                      </a:lvl9pPr>
                    </a:lstStyle>
                    <a:p>
                      <a:pPr algn="ctr"/>
                      <a:r>
                        <a:rPr lang="ja-JP" altLang="en-US" sz="1200" b="1" dirty="0">
                          <a:solidFill>
                            <a:srgbClr val="FFFFFF"/>
                          </a:solidFill>
                          <a:latin typeface="Meiryo UI" panose="020B0604030504040204" pitchFamily="50" charset="-128"/>
                          <a:ea typeface="Meiryo UI" panose="020B0604030504040204" pitchFamily="50" charset="-128"/>
                        </a:rPr>
                        <a:t>機能</a:t>
                      </a:r>
                      <a:endParaRPr lang="en-US" sz="1200" b="1" dirty="0">
                        <a:solidFill>
                          <a:srgbClr val="FFFFFF"/>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w="25400" cmpd="sng">
                      <a:solidFill>
                        <a:srgbClr val="000000"/>
                      </a:solidFill>
                    </a:lnT>
                    <a:lnB w="25400" cmpd="sng">
                      <a:solidFill>
                        <a:srgbClr val="000000"/>
                      </a:solidFill>
                    </a:lnB>
                    <a:lnTlToBr w="12700" cmpd="sng">
                      <a:noFill/>
                      <a:prstDash val="solid"/>
                    </a:lnTlToBr>
                    <a:lnBlToTr w="12700" cmpd="sng">
                      <a:noFill/>
                      <a:prstDash val="solid"/>
                    </a:lnBlToTr>
                    <a:solidFill>
                      <a:srgbClr val="2C95DD"/>
                    </a:solidFill>
                  </a:tcPr>
                </a:tc>
                <a:tc>
                  <a:txBody>
                    <a:bodyPr/>
                    <a:lstStyle>
                      <a:lvl1pPr marL="0" algn="l" defTabSz="914400" rtl="0" eaLnBrk="1" latinLnBrk="0" hangingPunct="1">
                        <a:defRPr kumimoji="1" sz="1800" b="1" kern="1200">
                          <a:solidFill>
                            <a:schemeClr val="lt1"/>
                          </a:solidFill>
                          <a:latin typeface="Verdana"/>
                        </a:defRPr>
                      </a:lvl1pPr>
                      <a:lvl2pPr marL="457200" algn="l" defTabSz="914400" rtl="0" eaLnBrk="1" latinLnBrk="0" hangingPunct="1">
                        <a:defRPr kumimoji="1" sz="1800" b="1" kern="1200">
                          <a:solidFill>
                            <a:schemeClr val="lt1"/>
                          </a:solidFill>
                          <a:latin typeface="Verdana"/>
                        </a:defRPr>
                      </a:lvl2pPr>
                      <a:lvl3pPr marL="914400" algn="l" defTabSz="914400" rtl="0" eaLnBrk="1" latinLnBrk="0" hangingPunct="1">
                        <a:defRPr kumimoji="1" sz="1800" b="1" kern="1200">
                          <a:solidFill>
                            <a:schemeClr val="lt1"/>
                          </a:solidFill>
                          <a:latin typeface="Verdana"/>
                        </a:defRPr>
                      </a:lvl3pPr>
                      <a:lvl4pPr marL="1371600" algn="l" defTabSz="914400" rtl="0" eaLnBrk="1" latinLnBrk="0" hangingPunct="1">
                        <a:defRPr kumimoji="1" sz="1800" b="1" kern="1200">
                          <a:solidFill>
                            <a:schemeClr val="lt1"/>
                          </a:solidFill>
                          <a:latin typeface="Verdana"/>
                        </a:defRPr>
                      </a:lvl4pPr>
                      <a:lvl5pPr marL="1828800" algn="l" defTabSz="914400" rtl="0" eaLnBrk="1" latinLnBrk="0" hangingPunct="1">
                        <a:defRPr kumimoji="1" sz="1800" b="1" kern="1200">
                          <a:solidFill>
                            <a:schemeClr val="lt1"/>
                          </a:solidFill>
                          <a:latin typeface="Verdana"/>
                        </a:defRPr>
                      </a:lvl5pPr>
                      <a:lvl6pPr marL="2286000" algn="l" defTabSz="914400" rtl="0" eaLnBrk="1" latinLnBrk="0" hangingPunct="1">
                        <a:defRPr kumimoji="1" sz="1800" b="1" kern="1200">
                          <a:solidFill>
                            <a:schemeClr val="lt1"/>
                          </a:solidFill>
                          <a:latin typeface="Verdana"/>
                        </a:defRPr>
                      </a:lvl6pPr>
                      <a:lvl7pPr marL="2743200" algn="l" defTabSz="914400" rtl="0" eaLnBrk="1" latinLnBrk="0" hangingPunct="1">
                        <a:defRPr kumimoji="1" sz="1800" b="1" kern="1200">
                          <a:solidFill>
                            <a:schemeClr val="lt1"/>
                          </a:solidFill>
                          <a:latin typeface="Verdana"/>
                        </a:defRPr>
                      </a:lvl7pPr>
                      <a:lvl8pPr marL="3200400" algn="l" defTabSz="914400" rtl="0" eaLnBrk="1" latinLnBrk="0" hangingPunct="1">
                        <a:defRPr kumimoji="1" sz="1800" b="1" kern="1200">
                          <a:solidFill>
                            <a:schemeClr val="lt1"/>
                          </a:solidFill>
                          <a:latin typeface="Verdana"/>
                        </a:defRPr>
                      </a:lvl8pPr>
                      <a:lvl9pPr marL="3657600" algn="l" defTabSz="914400" rtl="0" eaLnBrk="1" latinLnBrk="0" hangingPunct="1">
                        <a:defRPr kumimoji="1" sz="1800" b="1" kern="1200">
                          <a:solidFill>
                            <a:schemeClr val="lt1"/>
                          </a:solidFill>
                          <a:latin typeface="Verdana"/>
                        </a:defRPr>
                      </a:lvl9pPr>
                    </a:lstStyle>
                    <a:p>
                      <a:pPr algn="ctr"/>
                      <a:r>
                        <a:rPr lang="en-US" sz="1400" b="1" dirty="0">
                          <a:solidFill>
                            <a:srgbClr val="FFFFFF"/>
                          </a:solidFill>
                          <a:latin typeface="Meiryo UI" panose="020B0604030504040204" pitchFamily="50" charset="-128"/>
                          <a:ea typeface="Meiryo UI" panose="020B0604030504040204" pitchFamily="50" charset="-128"/>
                        </a:rPr>
                        <a:t>Retention Lock </a:t>
                      </a:r>
                      <a:r>
                        <a:rPr lang="ja-JP" altLang="en-US" sz="1400" b="1" dirty="0">
                          <a:solidFill>
                            <a:srgbClr val="FFFFFF"/>
                          </a:solidFill>
                          <a:latin typeface="Meiryo UI" panose="020B0604030504040204" pitchFamily="50" charset="-128"/>
                          <a:ea typeface="Meiryo UI" panose="020B0604030504040204" pitchFamily="50" charset="-128"/>
                        </a:rPr>
                        <a:t>　　</a:t>
                      </a:r>
                      <a:r>
                        <a:rPr lang="en-US" sz="1400" b="1" dirty="0">
                          <a:solidFill>
                            <a:srgbClr val="FFFFFF"/>
                          </a:solidFill>
                          <a:latin typeface="Meiryo UI" panose="020B0604030504040204" pitchFamily="50" charset="-128"/>
                          <a:ea typeface="Meiryo UI" panose="020B0604030504040204" pitchFamily="50" charset="-128"/>
                        </a:rPr>
                        <a:t>Compliance</a:t>
                      </a: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w="25400" cmpd="sng">
                      <a:solidFill>
                        <a:srgbClr val="000000"/>
                      </a:solidFill>
                    </a:lnT>
                    <a:lnB w="254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2C95DD"/>
                    </a:solidFill>
                  </a:tcPr>
                </a:tc>
                <a:extLst>
                  <a:ext uri="{0D108BD9-81ED-4DB2-BD59-A6C34878D82A}">
                    <a16:rowId xmlns:a16="http://schemas.microsoft.com/office/drawing/2014/main" val="10000"/>
                  </a:ext>
                </a:extLst>
              </a:tr>
              <a:tr h="333522">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w="254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dirty="0">
                          <a:solidFill>
                            <a:schemeClr val="bg2"/>
                          </a:solidFill>
                          <a:latin typeface="Meiryo UI" panose="020B0604030504040204" pitchFamily="50" charset="-128"/>
                          <a:ea typeface="Meiryo UI" panose="020B0604030504040204" pitchFamily="50" charset="-128"/>
                        </a:rPr>
                        <a:t>ファイルレベルのリテンション設定</a:t>
                      </a:r>
                      <a:endParaRPr lang="en-US" sz="11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w="25400" cmpd="sng">
                      <a:solidFill>
                        <a:srgbClr val="000000"/>
                      </a:solid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w="254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1"/>
                  </a:ext>
                </a:extLst>
              </a:tr>
              <a:tr h="333522">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altLang="ja-JP" sz="1100" dirty="0" err="1">
                          <a:solidFill>
                            <a:schemeClr val="bg2"/>
                          </a:solidFill>
                          <a:latin typeface="Meiryo UI" panose="020B0604030504040204" pitchFamily="50" charset="-128"/>
                          <a:ea typeface="Meiryo UI" panose="020B0604030504040204" pitchFamily="50" charset="-128"/>
                        </a:rPr>
                        <a:t>MTree</a:t>
                      </a:r>
                      <a:r>
                        <a:rPr lang="ja-JP" altLang="en-US" sz="1100" dirty="0">
                          <a:solidFill>
                            <a:schemeClr val="bg2"/>
                          </a:solidFill>
                          <a:latin typeface="Meiryo UI" panose="020B0604030504040204" pitchFamily="50" charset="-128"/>
                          <a:ea typeface="Meiryo UI" panose="020B0604030504040204" pitchFamily="50" charset="-128"/>
                        </a:rPr>
                        <a:t>に対して最短・最長期間の更新</a:t>
                      </a:r>
                      <a:endParaRPr lang="en-US" sz="11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r>
                        <a:rPr lang="en-US" sz="1400" baseline="0" dirty="0">
                          <a:solidFill>
                            <a:schemeClr val="bg2"/>
                          </a:solidFill>
                          <a:latin typeface="Meiryo UI" panose="020B0604030504040204" pitchFamily="50" charset="-128"/>
                          <a:ea typeface="Meiryo UI" panose="020B0604030504040204" pitchFamily="50" charset="-128"/>
                        </a:rPr>
                        <a:t> with Security Officer authorization</a:t>
                      </a:r>
                      <a:endParaRPr lang="en-US" sz="14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333522">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altLang="ja-JP" sz="1100" dirty="0" err="1">
                          <a:solidFill>
                            <a:schemeClr val="bg2"/>
                          </a:solidFill>
                          <a:latin typeface="Meiryo UI" panose="020B0604030504040204" pitchFamily="50" charset="-128"/>
                          <a:ea typeface="Meiryo UI" panose="020B0604030504040204" pitchFamily="50" charset="-128"/>
                        </a:rPr>
                        <a:t>MTree</a:t>
                      </a:r>
                      <a:r>
                        <a:rPr lang="ja-JP" altLang="en-US" sz="1100" dirty="0">
                          <a:solidFill>
                            <a:schemeClr val="bg2"/>
                          </a:solidFill>
                          <a:latin typeface="Meiryo UI" panose="020B0604030504040204" pitchFamily="50" charset="-128"/>
                          <a:ea typeface="Meiryo UI" panose="020B0604030504040204" pitchFamily="50" charset="-128"/>
                        </a:rPr>
                        <a:t>名の変更</a:t>
                      </a:r>
                      <a:endParaRPr lang="en-US" sz="11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 with Security Officer authorization</a:t>
                      </a: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3"/>
                  </a:ext>
                </a:extLst>
              </a:tr>
              <a:tr h="333522">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dirty="0">
                          <a:solidFill>
                            <a:schemeClr val="bg2"/>
                          </a:solidFill>
                          <a:latin typeface="Meiryo UI" panose="020B0604030504040204" pitchFamily="50" charset="-128"/>
                          <a:ea typeface="Meiryo UI" panose="020B0604030504040204" pitchFamily="50" charset="-128"/>
                        </a:rPr>
                        <a:t>ファイルに対して最短・最長期間の延長</a:t>
                      </a:r>
                      <a:endParaRPr lang="en-US" sz="11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2"/>
                          </a:solidFill>
                          <a:latin typeface="Meiryo UI" panose="020B0604030504040204" pitchFamily="50" charset="-128"/>
                          <a:ea typeface="Meiryo UI" panose="020B0604030504040204" pitchFamily="50" charset="-128"/>
                        </a:rPr>
                        <a:t>Yes, with Security Officer authorization</a:t>
                      </a: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354978">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Collection, Directory,</a:t>
                      </a:r>
                      <a:r>
                        <a:rPr lang="en-US" sz="1400" baseline="0" dirty="0">
                          <a:solidFill>
                            <a:schemeClr val="bg2"/>
                          </a:solidFill>
                          <a:latin typeface="Meiryo UI" panose="020B0604030504040204" pitchFamily="50" charset="-128"/>
                          <a:ea typeface="Meiryo UI" panose="020B0604030504040204" pitchFamily="50" charset="-128"/>
                        </a:rPr>
                        <a:t> MTree Replication</a:t>
                      </a:r>
                      <a:endParaRPr lang="en-US" sz="14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dirty="0">
                          <a:solidFill>
                            <a:schemeClr val="bg2"/>
                          </a:solidFill>
                          <a:latin typeface="Meiryo UI" panose="020B0604030504040204" pitchFamily="50" charset="-128"/>
                          <a:ea typeface="Meiryo UI" panose="020B0604030504040204" pitchFamily="50" charset="-128"/>
                        </a:rPr>
                        <a:t>レプリケーションの対応</a:t>
                      </a:r>
                      <a:endParaRPr lang="en-US" sz="11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Collection, MTree Replication</a:t>
                      </a: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5"/>
                  </a:ext>
                </a:extLst>
              </a:tr>
              <a:tr h="333522">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No</a:t>
                      </a: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dirty="0">
                          <a:solidFill>
                            <a:schemeClr val="bg2"/>
                          </a:solidFill>
                          <a:latin typeface="Meiryo UI" panose="020B0604030504040204" pitchFamily="50" charset="-128"/>
                          <a:ea typeface="Meiryo UI" panose="020B0604030504040204" pitchFamily="50" charset="-128"/>
                        </a:rPr>
                        <a:t>セキュア・システム時計</a:t>
                      </a:r>
                      <a:endParaRPr lang="en-US" sz="11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333522">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No</a:t>
                      </a: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dirty="0">
                          <a:solidFill>
                            <a:schemeClr val="bg2"/>
                          </a:solidFill>
                          <a:latin typeface="Meiryo UI" panose="020B0604030504040204" pitchFamily="50" charset="-128"/>
                          <a:ea typeface="Meiryo UI" panose="020B0604030504040204" pitchFamily="50" charset="-128"/>
                        </a:rPr>
                        <a:t>監査ログ</a:t>
                      </a:r>
                      <a:endParaRPr lang="en-US" sz="11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7"/>
                  </a:ext>
                </a:extLst>
              </a:tr>
              <a:tr h="333522">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100" dirty="0">
                          <a:solidFill>
                            <a:schemeClr val="bg2"/>
                          </a:solidFill>
                          <a:latin typeface="Meiryo UI" panose="020B0604030504040204" pitchFamily="50" charset="-128"/>
                          <a:ea typeface="Meiryo UI" panose="020B0604030504040204" pitchFamily="50" charset="-128"/>
                        </a:rPr>
                        <a:t>CLI</a:t>
                      </a:r>
                      <a:r>
                        <a:rPr lang="ja-JP" altLang="en-US" sz="1100" dirty="0">
                          <a:solidFill>
                            <a:schemeClr val="bg2"/>
                          </a:solidFill>
                          <a:latin typeface="Meiryo UI" panose="020B0604030504040204" pitchFamily="50" charset="-128"/>
                          <a:ea typeface="Meiryo UI" panose="020B0604030504040204" pitchFamily="50" charset="-128"/>
                        </a:rPr>
                        <a:t>対応</a:t>
                      </a:r>
                      <a:endParaRPr lang="en-US" sz="11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333522">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Yes</a:t>
                      </a: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100" dirty="0">
                          <a:solidFill>
                            <a:schemeClr val="bg2"/>
                          </a:solidFill>
                          <a:latin typeface="Meiryo UI" panose="020B0604030504040204" pitchFamily="50" charset="-128"/>
                          <a:ea typeface="Meiryo UI" panose="020B0604030504040204" pitchFamily="50" charset="-128"/>
                        </a:rPr>
                        <a:t>DD</a:t>
                      </a:r>
                      <a:r>
                        <a:rPr lang="en-US" sz="1100" baseline="0" dirty="0">
                          <a:solidFill>
                            <a:schemeClr val="bg2"/>
                          </a:solidFill>
                          <a:latin typeface="Meiryo UI" panose="020B0604030504040204" pitchFamily="50" charset="-128"/>
                          <a:ea typeface="Meiryo UI" panose="020B0604030504040204" pitchFamily="50" charset="-128"/>
                        </a:rPr>
                        <a:t> System Manager</a:t>
                      </a:r>
                      <a:r>
                        <a:rPr lang="en-US" altLang="ja-JP" sz="1100" baseline="0" dirty="0">
                          <a:solidFill>
                            <a:schemeClr val="bg2"/>
                          </a:solidFill>
                          <a:latin typeface="Meiryo UI" panose="020B0604030504040204" pitchFamily="50" charset="-128"/>
                          <a:ea typeface="Meiryo UI" panose="020B0604030504040204" pitchFamily="50" charset="-128"/>
                        </a:rPr>
                        <a:t>(GUI)</a:t>
                      </a:r>
                      <a:r>
                        <a:rPr lang="ja-JP" altLang="en-US" sz="1100" baseline="0" dirty="0">
                          <a:solidFill>
                            <a:schemeClr val="bg2"/>
                          </a:solidFill>
                          <a:latin typeface="Meiryo UI" panose="020B0604030504040204" pitchFamily="50" charset="-128"/>
                          <a:ea typeface="Meiryo UI" panose="020B0604030504040204" pitchFamily="50" charset="-128"/>
                        </a:rPr>
                        <a:t>経由の設定</a:t>
                      </a:r>
                      <a:endParaRPr lang="en-US" sz="11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a:noFill/>
                    </a:lnT>
                    <a:lnB>
                      <a:noFill/>
                    </a:lnB>
                    <a:lnTlToBr w="12700" cmpd="sng">
                      <a:noFill/>
                      <a:prstDash val="solid"/>
                    </a:lnTlToBr>
                    <a:lnBlToTr w="12700" cmpd="sng">
                      <a:noFill/>
                      <a:prstDash val="solid"/>
                    </a:lnBlToTr>
                    <a:solidFill>
                      <a:srgbClr val="000000">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400" dirty="0">
                          <a:solidFill>
                            <a:schemeClr val="bg2"/>
                          </a:solidFill>
                          <a:latin typeface="Meiryo UI" panose="020B0604030504040204" pitchFamily="50" charset="-128"/>
                          <a:ea typeface="Meiryo UI" panose="020B0604030504040204" pitchFamily="50" charset="-128"/>
                        </a:rPr>
                        <a:t>No</a:t>
                      </a: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rgbClr val="000000">
                        <a:tint val="20000"/>
                      </a:srgbClr>
                    </a:solidFill>
                  </a:tcPr>
                </a:tc>
                <a:extLst>
                  <a:ext uri="{0D108BD9-81ED-4DB2-BD59-A6C34878D82A}">
                    <a16:rowId xmlns:a16="http://schemas.microsoft.com/office/drawing/2014/main" val="10009"/>
                  </a:ext>
                </a:extLst>
              </a:tr>
              <a:tr h="333522">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200" dirty="0">
                          <a:solidFill>
                            <a:schemeClr val="bg2"/>
                          </a:solidFill>
                          <a:latin typeface="Meiryo UI" panose="020B0604030504040204" pitchFamily="50" charset="-128"/>
                          <a:ea typeface="Meiryo UI" panose="020B0604030504040204" pitchFamily="50" charset="-128"/>
                        </a:rPr>
                        <a:t>Yes (CIFS,</a:t>
                      </a:r>
                      <a:r>
                        <a:rPr lang="en-US" sz="1200" baseline="0" dirty="0">
                          <a:solidFill>
                            <a:schemeClr val="bg2"/>
                          </a:solidFill>
                          <a:latin typeface="Meiryo UI" panose="020B0604030504040204" pitchFamily="50" charset="-128"/>
                          <a:ea typeface="Meiryo UI" panose="020B0604030504040204" pitchFamily="50" charset="-128"/>
                        </a:rPr>
                        <a:t> NFS, VTL)</a:t>
                      </a:r>
                      <a:endParaRPr lang="en-US" sz="12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a:noFill/>
                    </a:lnL>
                    <a:lnR w="12700" cap="flat" cmpd="sng" algn="ctr">
                      <a:solidFill>
                        <a:schemeClr val="bg1">
                          <a:lumMod val="40000"/>
                          <a:lumOff val="60000"/>
                        </a:schemeClr>
                      </a:solidFill>
                      <a:prstDash val="solid"/>
                      <a:round/>
                      <a:headEnd type="none" w="med" len="med"/>
                      <a:tailEnd type="none" w="med" len="med"/>
                    </a:lnR>
                    <a:lnT>
                      <a:noFill/>
                    </a:lnT>
                    <a:lnB w="254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dirty="0">
                          <a:solidFill>
                            <a:schemeClr val="bg2"/>
                          </a:solidFill>
                          <a:latin typeface="Meiryo UI" panose="020B0604030504040204" pitchFamily="50" charset="-128"/>
                          <a:ea typeface="Meiryo UI" panose="020B0604030504040204" pitchFamily="50" charset="-128"/>
                        </a:rPr>
                        <a:t>対応プロトコル</a:t>
                      </a:r>
                      <a:endParaRPr lang="en-US" sz="1100" dirty="0">
                        <a:solidFill>
                          <a:schemeClr val="bg2"/>
                        </a:solidFill>
                        <a:latin typeface="Meiryo UI" panose="020B0604030504040204" pitchFamily="50" charset="-128"/>
                        <a:ea typeface="Meiryo UI" panose="020B0604030504040204" pitchFamily="50" charset="-128"/>
                      </a:endParaRP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w="12700" cap="flat" cmpd="sng" algn="ctr">
                      <a:solidFill>
                        <a:schemeClr val="bg1">
                          <a:lumMod val="40000"/>
                          <a:lumOff val="60000"/>
                        </a:schemeClr>
                      </a:solidFill>
                      <a:prstDash val="solid"/>
                      <a:round/>
                      <a:headEnd type="none" w="med" len="med"/>
                      <a:tailEnd type="none" w="med" len="med"/>
                    </a:lnR>
                    <a:lnT>
                      <a:noFill/>
                    </a:lnT>
                    <a:lnB w="25400" cmpd="sng">
                      <a:solidFill>
                        <a:srgbClr val="000000"/>
                      </a:solidFill>
                    </a:lnB>
                    <a:lnTlToBr w="12700" cmpd="sng">
                      <a:noFill/>
                      <a:prstDash val="solid"/>
                    </a:lnTlToBr>
                    <a:lnBlToTr w="12700" cmpd="sng">
                      <a:noFill/>
                      <a:prstDash val="solid"/>
                    </a:lnBlToTr>
                    <a:solidFill>
                      <a:srgbClr val="FFFFFF"/>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200" dirty="0">
                          <a:solidFill>
                            <a:schemeClr val="bg2"/>
                          </a:solidFill>
                          <a:latin typeface="Meiryo UI" panose="020B0604030504040204" pitchFamily="50" charset="-128"/>
                          <a:ea typeface="Meiryo UI" panose="020B0604030504040204" pitchFamily="50" charset="-128"/>
                        </a:rPr>
                        <a:t>Yes (CIFS, NFS)</a:t>
                      </a:r>
                    </a:p>
                  </a:txBody>
                  <a:tcPr marL="121920" marR="121920" marT="60960" marB="60960" anchor="ctr">
                    <a:lnL w="12700" cap="flat" cmpd="sng" algn="ctr">
                      <a:solidFill>
                        <a:schemeClr val="bg1">
                          <a:lumMod val="40000"/>
                          <a:lumOff val="60000"/>
                        </a:schemeClr>
                      </a:solidFill>
                      <a:prstDash val="solid"/>
                      <a:round/>
                      <a:headEnd type="none" w="med" len="med"/>
                      <a:tailEnd type="none" w="med" len="med"/>
                    </a:lnL>
                    <a:lnR>
                      <a:noFill/>
                    </a:lnR>
                    <a:lnT>
                      <a:noFill/>
                    </a:lnT>
                    <a:lnB w="25400" cmpd="sng">
                      <a:solidFill>
                        <a:srgbClr val="000000"/>
                      </a:solidFill>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10"/>
                  </a:ext>
                </a:extLst>
              </a:tr>
            </a:tbl>
          </a:graphicData>
        </a:graphic>
      </p:graphicFrame>
      <p:sp>
        <p:nvSpPr>
          <p:cNvPr id="30" name="テキスト ボックス 29">
            <a:extLst>
              <a:ext uri="{FF2B5EF4-FFF2-40B4-BE49-F238E27FC236}">
                <a16:creationId xmlns:a16="http://schemas.microsoft.com/office/drawing/2014/main" id="{A8672ECA-A77E-45AA-B011-41B0C620BBD5}"/>
              </a:ext>
            </a:extLst>
          </p:cNvPr>
          <p:cNvSpPr txBox="1"/>
          <p:nvPr/>
        </p:nvSpPr>
        <p:spPr>
          <a:xfrm>
            <a:off x="150220" y="1007174"/>
            <a:ext cx="12041780" cy="984885"/>
          </a:xfrm>
          <a:prstGeom prst="rect">
            <a:avLst/>
          </a:prstGeom>
          <a:noFill/>
        </p:spPr>
        <p:txBody>
          <a:bodyPr wrap="square">
            <a:spAutoFit/>
          </a:bodyPr>
          <a:lstStyle/>
          <a:p>
            <a:pPr>
              <a:buClr>
                <a:schemeClr val="bg2"/>
              </a:buClr>
            </a:pPr>
            <a:r>
              <a:rPr lang="ja-JP" altLang="en-US" sz="1600" b="1" dirty="0">
                <a:latin typeface="Arial" panose="020B0604020202020204" pitchFamily="34" charset="0"/>
                <a:ea typeface="Meiryo UI" panose="020B0604030504040204" pitchFamily="50" charset="-128"/>
              </a:rPr>
              <a:t>注意事項</a:t>
            </a:r>
            <a:endParaRPr lang="en-US" altLang="ja-JP" sz="1400" b="1" dirty="0">
              <a:latin typeface="Arial" panose="020B0604020202020204" pitchFamily="34" charset="0"/>
              <a:ea typeface="Meiryo UI" panose="020B0604030504040204" pitchFamily="50" charset="-128"/>
            </a:endParaRPr>
          </a:p>
          <a:p>
            <a:pPr marL="285750" indent="-285750">
              <a:buClr>
                <a:schemeClr val="bg2"/>
              </a:buClr>
              <a:buFont typeface="Arial" panose="020B0604020202020204" pitchFamily="34" charset="0"/>
              <a:buChar char="•"/>
            </a:pPr>
            <a:r>
              <a:rPr lang="en-US" altLang="ja-JP" sz="1400" dirty="0">
                <a:latin typeface="Meiryo UI" panose="020B0604030504040204" pitchFamily="50" charset="-128"/>
                <a:ea typeface="Meiryo UI" panose="020B0604030504040204" pitchFamily="50" charset="-128"/>
              </a:rPr>
              <a:t>Compliance Edition</a:t>
            </a:r>
            <a:r>
              <a:rPr lang="ja-JP" altLang="en-US" sz="1400" dirty="0">
                <a:latin typeface="Meiryo UI" panose="020B0604030504040204" pitchFamily="50" charset="-128"/>
                <a:ea typeface="Meiryo UI" panose="020B0604030504040204" pitchFamily="50" charset="-128"/>
              </a:rPr>
              <a:t>で利用するデータの重要度は極めて高いものになるため、長期的なデータ保護の観点から別サイトへのレプリケーション構成とすることを強く推奨</a:t>
            </a:r>
          </a:p>
          <a:p>
            <a:pPr marL="285750" indent="-285750">
              <a:buClr>
                <a:schemeClr val="bg2"/>
              </a:buClr>
              <a:buFont typeface="Arial" panose="020B0604020202020204" pitchFamily="34" charset="0"/>
              <a:buChar char="•"/>
            </a:pPr>
            <a:r>
              <a:rPr lang="en-US" altLang="ja-JP" sz="1400" dirty="0" err="1">
                <a:latin typeface="Meiryo UI" panose="020B0604030504040204" pitchFamily="50" charset="-128"/>
                <a:ea typeface="Meiryo UI" panose="020B0604030504040204" pitchFamily="50" charset="-128"/>
              </a:rPr>
              <a:t>MyQuotes</a:t>
            </a:r>
            <a:r>
              <a:rPr lang="ja-JP" altLang="en-US" sz="1400" dirty="0">
                <a:latin typeface="Meiryo UI" panose="020B0604030504040204" pitchFamily="50" charset="-128"/>
                <a:ea typeface="Meiryo UI" panose="020B0604030504040204" pitchFamily="50" charset="-128"/>
              </a:rPr>
              <a:t>で見積もりを行う際は、</a:t>
            </a:r>
            <a:r>
              <a:rPr lang="en-US" altLang="ja-JP" sz="1400" dirty="0">
                <a:latin typeface="Meiryo UI" panose="020B0604030504040204" pitchFamily="50" charset="-128"/>
                <a:ea typeface="Meiryo UI" panose="020B0604030504040204" pitchFamily="50" charset="-128"/>
              </a:rPr>
              <a:t>Retention Lock Compliance Edition</a:t>
            </a:r>
            <a:r>
              <a:rPr lang="ja-JP" altLang="en-US" sz="1400" dirty="0">
                <a:latin typeface="Meiryo UI" panose="020B0604030504040204" pitchFamily="50" charset="-128"/>
                <a:ea typeface="Meiryo UI" panose="020B0604030504040204" pitchFamily="50" charset="-128"/>
              </a:rPr>
              <a:t>を選択すると</a:t>
            </a:r>
            <a:r>
              <a:rPr lang="en-US" altLang="ja-JP" sz="1400" dirty="0">
                <a:latin typeface="Meiryo UI" panose="020B0604030504040204" pitchFamily="50" charset="-128"/>
                <a:ea typeface="Meiryo UI" panose="020B0604030504040204" pitchFamily="50" charset="-128"/>
              </a:rPr>
              <a:t>DD Replicator</a:t>
            </a:r>
            <a:r>
              <a:rPr lang="ja-JP" altLang="en-US" sz="1400" dirty="0">
                <a:latin typeface="Meiryo UI" panose="020B0604030504040204" pitchFamily="50" charset="-128"/>
                <a:ea typeface="Meiryo UI" panose="020B0604030504040204" pitchFamily="50" charset="-128"/>
              </a:rPr>
              <a:t>ライセンスも自動的に付加されるようになっている</a:t>
            </a:r>
            <a:endParaRPr lang="en-US" altLang="ja-JP" sz="1400" dirty="0">
              <a:latin typeface="Meiryo UI" panose="020B0604030504040204" pitchFamily="50" charset="-128"/>
              <a:ea typeface="Meiryo UI" panose="020B0604030504040204" pitchFamily="50" charset="-128"/>
            </a:endParaRPr>
          </a:p>
          <a:p>
            <a:pPr marL="285750" indent="-285750">
              <a:buClr>
                <a:schemeClr val="bg2"/>
              </a:buClr>
              <a:buFont typeface="Arial" panose="020B0604020202020204" pitchFamily="34" charset="0"/>
              <a:buChar char="•"/>
            </a:pPr>
            <a:r>
              <a:rPr lang="en-US" altLang="ja-JP" sz="1400" dirty="0">
                <a:latin typeface="Meiryo UI" panose="020B0604030504040204" pitchFamily="50" charset="-128"/>
                <a:ea typeface="Meiryo UI" panose="020B0604030504040204" pitchFamily="50" charset="-128"/>
              </a:rPr>
              <a:t>DD6400</a:t>
            </a:r>
            <a:r>
              <a:rPr lang="ja-JP" altLang="en-US" sz="1400" dirty="0">
                <a:latin typeface="Meiryo UI" panose="020B0604030504040204" pitchFamily="50" charset="-128"/>
                <a:ea typeface="Meiryo UI" panose="020B0604030504040204" pitchFamily="50" charset="-128"/>
              </a:rPr>
              <a:t>システム以上では</a:t>
            </a:r>
            <a:r>
              <a:rPr lang="en-US" altLang="ja-JP" sz="1400" dirty="0">
                <a:latin typeface="Meiryo UI" panose="020B0604030504040204" pitchFamily="50" charset="-128"/>
                <a:ea typeface="Meiryo UI" panose="020B0604030504040204" pitchFamily="50" charset="-128"/>
              </a:rPr>
              <a:t>Retention Lock Compliance</a:t>
            </a:r>
            <a:r>
              <a:rPr lang="ja-JP" altLang="en-US" sz="1400" dirty="0">
                <a:latin typeface="Meiryo UI" panose="020B0604030504040204" pitchFamily="50" charset="-128"/>
                <a:ea typeface="Meiryo UI" panose="020B0604030504040204" pitchFamily="50" charset="-128"/>
              </a:rPr>
              <a:t>を構成する前に</a:t>
            </a:r>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iDRAC</a:t>
            </a:r>
            <a:r>
              <a:rPr lang="ja-JP" altLang="en-US" sz="1400" dirty="0">
                <a:latin typeface="Meiryo UI" panose="020B0604030504040204" pitchFamily="50" charset="-128"/>
                <a:ea typeface="Meiryo UI" panose="020B0604030504040204" pitchFamily="50" charset="-128"/>
              </a:rPr>
              <a:t>でコンプライアンスモードを有効にする必要があります</a:t>
            </a:r>
            <a:endParaRPr lang="en-US" altLang="ja-JP" sz="1400" dirty="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90AE1BD1-082E-4C76-AC11-271BCFE6DE01}"/>
              </a:ext>
            </a:extLst>
          </p:cNvPr>
          <p:cNvSpPr txBox="1"/>
          <p:nvPr/>
        </p:nvSpPr>
        <p:spPr>
          <a:xfrm>
            <a:off x="150220" y="2215570"/>
            <a:ext cx="1767840" cy="338554"/>
          </a:xfrm>
          <a:prstGeom prst="rect">
            <a:avLst/>
          </a:prstGeom>
          <a:noFill/>
        </p:spPr>
        <p:txBody>
          <a:bodyPr wrap="square">
            <a:spAutoFit/>
          </a:bodyPr>
          <a:lstStyle/>
          <a:p>
            <a:r>
              <a:rPr lang="ja-JP" altLang="en-US" sz="1600" b="1" dirty="0">
                <a:latin typeface="Arial" panose="020B0604020202020204" pitchFamily="34" charset="0"/>
                <a:ea typeface="Meiryo UI" panose="020B0604030504040204" pitchFamily="50" charset="-128"/>
              </a:rPr>
              <a:t>ソフトウェア比較</a:t>
            </a:r>
            <a:endParaRPr lang="ja-JP" altLang="en-US" sz="1600" b="1" dirty="0"/>
          </a:p>
        </p:txBody>
      </p:sp>
      <p:sp>
        <p:nvSpPr>
          <p:cNvPr id="32" name="テキスト ボックス 31">
            <a:extLst>
              <a:ext uri="{FF2B5EF4-FFF2-40B4-BE49-F238E27FC236}">
                <a16:creationId xmlns:a16="http://schemas.microsoft.com/office/drawing/2014/main" id="{10685DB4-6CCE-426D-B405-D38F8FB4E4D8}"/>
              </a:ext>
            </a:extLst>
          </p:cNvPr>
          <p:cNvSpPr txBox="1"/>
          <p:nvPr/>
        </p:nvSpPr>
        <p:spPr>
          <a:xfrm>
            <a:off x="275580" y="6603285"/>
            <a:ext cx="2513509" cy="169277"/>
          </a:xfrm>
          <a:prstGeom prst="rect">
            <a:avLst/>
          </a:prstGeom>
          <a:noFill/>
        </p:spPr>
        <p:txBody>
          <a:bodyPr wrap="none" lIns="0" tIns="0" rIns="0" bIns="0" rtlCol="0">
            <a:spAutoFit/>
          </a:bodyPr>
          <a:lstStyle/>
          <a:p>
            <a:r>
              <a:rPr kumimoji="1" lang="en-US" altLang="ja-JP" sz="1100" dirty="0">
                <a:solidFill>
                  <a:schemeClr val="accent5">
                    <a:lumMod val="60000"/>
                    <a:lumOff val="40000"/>
                  </a:schemeClr>
                </a:solidFill>
                <a:latin typeface="Meiryo UI" panose="020B0604030504040204" pitchFamily="50" charset="-128"/>
                <a:ea typeface="Meiryo UI" panose="020B0604030504040204" pitchFamily="50" charset="-128"/>
              </a:rPr>
              <a:t>*DDVE,DD3300</a:t>
            </a:r>
            <a:r>
              <a:rPr kumimoji="1" lang="ja-JP" altLang="en-US" sz="1100" dirty="0">
                <a:solidFill>
                  <a:schemeClr val="accent5">
                    <a:lumMod val="60000"/>
                    <a:lumOff val="40000"/>
                  </a:schemeClr>
                </a:solidFill>
                <a:latin typeface="Meiryo UI" panose="020B0604030504040204" pitchFamily="50" charset="-128"/>
                <a:ea typeface="Meiryo UI" panose="020B0604030504040204" pitchFamily="50" charset="-128"/>
              </a:rPr>
              <a:t>は</a:t>
            </a:r>
            <a:r>
              <a:rPr kumimoji="1" lang="en-US" altLang="ja-JP" sz="1100" dirty="0" err="1">
                <a:solidFill>
                  <a:schemeClr val="accent5">
                    <a:lumMod val="60000"/>
                    <a:lumOff val="40000"/>
                  </a:schemeClr>
                </a:solidFill>
                <a:latin typeface="Meiryo UI" panose="020B0604030504040204" pitchFamily="50" charset="-128"/>
                <a:ea typeface="Meiryo UI" panose="020B0604030504040204" pitchFamily="50" charset="-128"/>
              </a:rPr>
              <a:t>Governace</a:t>
            </a:r>
            <a:r>
              <a:rPr kumimoji="1" lang="ja-JP" altLang="en-US" sz="1100" dirty="0">
                <a:solidFill>
                  <a:schemeClr val="accent5">
                    <a:lumMod val="60000"/>
                    <a:lumOff val="40000"/>
                  </a:schemeClr>
                </a:solidFill>
                <a:latin typeface="Meiryo UI" panose="020B0604030504040204" pitchFamily="50" charset="-128"/>
                <a:ea typeface="Meiryo UI" panose="020B0604030504040204" pitchFamily="50" charset="-128"/>
              </a:rPr>
              <a:t>のみです</a:t>
            </a:r>
          </a:p>
        </p:txBody>
      </p:sp>
      <p:sp>
        <p:nvSpPr>
          <p:cNvPr id="33" name="テキスト ボックス 32">
            <a:extLst>
              <a:ext uri="{FF2B5EF4-FFF2-40B4-BE49-F238E27FC236}">
                <a16:creationId xmlns:a16="http://schemas.microsoft.com/office/drawing/2014/main" id="{2B240E4B-09D3-438F-8009-BFF72676D4AA}"/>
              </a:ext>
            </a:extLst>
          </p:cNvPr>
          <p:cNvSpPr txBox="1"/>
          <p:nvPr/>
        </p:nvSpPr>
        <p:spPr>
          <a:xfrm>
            <a:off x="4978401" y="1892031"/>
            <a:ext cx="6152443" cy="207702"/>
          </a:xfrm>
          <a:prstGeom prst="rect">
            <a:avLst/>
          </a:prstGeom>
          <a:noFill/>
        </p:spPr>
        <p:txBody>
          <a:bodyPr wrap="square">
            <a:spAutoFit/>
          </a:bodyPr>
          <a:lstStyle/>
          <a:p>
            <a:r>
              <a:rPr lang="ja-JP" altLang="en-US" sz="700" dirty="0">
                <a:solidFill>
                  <a:schemeClr val="bg1"/>
                </a:solidFill>
                <a:latin typeface="Meiryo UI" panose="020B0604030504040204" pitchFamily="50" charset="-128"/>
                <a:ea typeface="Meiryo UI" panose="020B0604030504040204" pitchFamily="50" charset="-128"/>
              </a:rPr>
              <a:t>参考サイト</a:t>
            </a:r>
            <a:r>
              <a:rPr lang="en-US" altLang="ja-JP" sz="700" dirty="0">
                <a:solidFill>
                  <a:schemeClr val="bg1"/>
                </a:solidFill>
                <a:latin typeface="Meiryo UI" panose="020B0604030504040204" pitchFamily="50" charset="-128"/>
                <a:ea typeface="Meiryo UI" panose="020B0604030504040204" pitchFamily="50" charset="-128"/>
              </a:rPr>
              <a:t>:</a:t>
            </a:r>
            <a:r>
              <a:rPr lang="ja-JP" altLang="en-US" sz="700" dirty="0">
                <a:solidFill>
                  <a:schemeClr val="bg1"/>
                </a:solidFill>
                <a:latin typeface="Meiryo UI" panose="020B0604030504040204" pitchFamily="50" charset="-128"/>
                <a:ea typeface="Meiryo UI" panose="020B0604030504040204" pitchFamily="50" charset="-128"/>
              </a:rPr>
              <a:t>https://www.delltechnologies.com/asset/en-us/products/data-protection/technical-support/docu97051.pdf</a:t>
            </a:r>
          </a:p>
        </p:txBody>
      </p:sp>
    </p:spTree>
    <p:extLst>
      <p:ext uri="{BB962C8B-B14F-4D97-AF65-F5344CB8AC3E}">
        <p14:creationId xmlns:p14="http://schemas.microsoft.com/office/powerpoint/2010/main" val="1313015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22D75-8A4B-49C9-91D3-EB129249A1B7}"/>
              </a:ext>
            </a:extLst>
          </p:cNvPr>
          <p:cNvSpPr>
            <a:spLocks noGrp="1"/>
          </p:cNvSpPr>
          <p:nvPr>
            <p:ph type="title"/>
          </p:nvPr>
        </p:nvSpPr>
        <p:spPr/>
        <p:txBody>
          <a:bodyPr/>
          <a:lstStyle/>
          <a:p>
            <a:r>
              <a:rPr lang="ja-JP" altLang="en-US" sz="2800" dirty="0">
                <a:latin typeface="Meiryo UI" panose="020B0604030504040204" pitchFamily="50" charset="-128"/>
                <a:ea typeface="Meiryo UI" panose="020B0604030504040204" pitchFamily="50" charset="-128"/>
              </a:rPr>
              <a:t>格納データの改ざん防止機能</a:t>
            </a:r>
            <a:endParaRPr kumimoji="1" lang="ja-JP" altLang="en-US" dirty="0">
              <a:latin typeface="Meiryo UI" panose="020B0604030504040204" pitchFamily="50" charset="-128"/>
              <a:ea typeface="Meiryo UI" panose="020B0604030504040204" pitchFamily="50" charset="-128"/>
            </a:endParaRPr>
          </a:p>
        </p:txBody>
      </p:sp>
      <p:sp>
        <p:nvSpPr>
          <p:cNvPr id="8" name="サブタイトル 4">
            <a:extLst>
              <a:ext uri="{FF2B5EF4-FFF2-40B4-BE49-F238E27FC236}">
                <a16:creationId xmlns:a16="http://schemas.microsoft.com/office/drawing/2014/main" id="{BF5D0688-DE65-4534-988B-21229B0740C2}"/>
              </a:ext>
            </a:extLst>
          </p:cNvPr>
          <p:cNvSpPr txBox="1">
            <a:spLocks/>
          </p:cNvSpPr>
          <p:nvPr/>
        </p:nvSpPr>
        <p:spPr>
          <a:xfrm>
            <a:off x="355600" y="1217929"/>
            <a:ext cx="10613896" cy="417689"/>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en-US" altLang="ja-JP">
                <a:latin typeface="Meiryo UI" panose="020B0604030504040204" pitchFamily="50" charset="-128"/>
                <a:ea typeface="Meiryo UI" panose="020B0604030504040204" pitchFamily="50" charset="-128"/>
              </a:rPr>
              <a:t>DD Retention Lock</a:t>
            </a:r>
            <a:r>
              <a:rPr lang="ja-JP" altLang="en-US">
                <a:latin typeface="Meiryo UI" panose="020B0604030504040204" pitchFamily="50" charset="-128"/>
                <a:ea typeface="Meiryo UI" panose="020B0604030504040204" pitchFamily="50" charset="-128"/>
              </a:rPr>
              <a:t>ソフトウェアライセンス</a:t>
            </a:r>
            <a:endParaRPr lang="ja-JP" altLang="en-US" dirty="0">
              <a:latin typeface="Meiryo UI" panose="020B0604030504040204" pitchFamily="50" charset="-128"/>
              <a:ea typeface="Meiryo UI" panose="020B0604030504040204" pitchFamily="50" charset="-128"/>
            </a:endParaRPr>
          </a:p>
        </p:txBody>
      </p:sp>
      <p:sp>
        <p:nvSpPr>
          <p:cNvPr id="9" name="コンテンツ プレースホルダー 3">
            <a:extLst>
              <a:ext uri="{FF2B5EF4-FFF2-40B4-BE49-F238E27FC236}">
                <a16:creationId xmlns:a16="http://schemas.microsoft.com/office/drawing/2014/main" id="{B02B5F90-C19D-4720-9241-BE60DF175489}"/>
              </a:ext>
            </a:extLst>
          </p:cNvPr>
          <p:cNvSpPr txBox="1">
            <a:spLocks/>
          </p:cNvSpPr>
          <p:nvPr/>
        </p:nvSpPr>
        <p:spPr>
          <a:xfrm>
            <a:off x="527382" y="2001230"/>
            <a:ext cx="11442700" cy="4223173"/>
          </a:xfrm>
          <a:prstGeom prst="rect">
            <a:avLst/>
          </a:prstGeom>
        </p:spPr>
        <p:txBody>
          <a:bodyPr numCol="2"/>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Clr>
                <a:schemeClr val="bg2"/>
              </a:buClr>
            </a:pPr>
            <a:r>
              <a:rPr lang="en-US" altLang="ja-JP" sz="1600" dirty="0">
                <a:highlight>
                  <a:srgbClr val="FFFF00"/>
                </a:highlight>
                <a:latin typeface="Meiryo UI" panose="020B0604030504040204" pitchFamily="50" charset="-128"/>
                <a:ea typeface="Meiryo UI" panose="020B0604030504040204" pitchFamily="50" charset="-128"/>
              </a:rPr>
              <a:t>DD</a:t>
            </a:r>
            <a:r>
              <a:rPr lang="ja-JP" altLang="en-US" sz="1600" dirty="0">
                <a:highlight>
                  <a:srgbClr val="FFFF00"/>
                </a:highlight>
                <a:latin typeface="Meiryo UI" panose="020B0604030504040204" pitchFamily="50" charset="-128"/>
                <a:ea typeface="Meiryo UI" panose="020B0604030504040204" pitchFamily="50" charset="-128"/>
              </a:rPr>
              <a:t>システムに格納されたファイルに対して保持期間を設定し、</a:t>
            </a:r>
            <a:br>
              <a:rPr lang="en-US" altLang="ja-JP" sz="1600" dirty="0">
                <a:highlight>
                  <a:srgbClr val="FFFF00"/>
                </a:highlight>
                <a:latin typeface="Meiryo UI" panose="020B0604030504040204" pitchFamily="50" charset="-128"/>
                <a:ea typeface="Meiryo UI" panose="020B0604030504040204" pitchFamily="50" charset="-128"/>
              </a:rPr>
            </a:br>
            <a:r>
              <a:rPr lang="ja-JP" altLang="en-US" sz="1600" dirty="0">
                <a:highlight>
                  <a:srgbClr val="FFFF00"/>
                </a:highlight>
                <a:latin typeface="Meiryo UI" panose="020B0604030504040204" pitchFamily="50" charset="-128"/>
                <a:ea typeface="Meiryo UI" panose="020B0604030504040204" pitchFamily="50" charset="-128"/>
              </a:rPr>
              <a:t>その期間のファイル変更と削除を制限する</a:t>
            </a:r>
          </a:p>
          <a:p>
            <a:pPr>
              <a:buClr>
                <a:schemeClr val="bg2"/>
              </a:buClr>
            </a:pPr>
            <a:r>
              <a:rPr lang="en-US" altLang="ja-JP" sz="1600" dirty="0" err="1">
                <a:latin typeface="Meiryo UI" panose="020B0604030504040204" pitchFamily="50" charset="-128"/>
                <a:ea typeface="Meiryo UI" panose="020B0604030504040204" pitchFamily="50" charset="-128"/>
              </a:rPr>
              <a:t>MTree</a:t>
            </a:r>
            <a:r>
              <a:rPr lang="ja-JP" altLang="en-US" sz="1600" dirty="0">
                <a:latin typeface="Meiryo UI" panose="020B0604030504040204" pitchFamily="50" charset="-128"/>
                <a:ea typeface="Meiryo UI" panose="020B0604030504040204" pitchFamily="50" charset="-128"/>
              </a:rPr>
              <a:t>毎に期間の設定が可能</a:t>
            </a:r>
          </a:p>
          <a:p>
            <a:pPr>
              <a:buClr>
                <a:schemeClr val="bg2"/>
              </a:buClr>
            </a:pPr>
            <a:r>
              <a:rPr lang="ja-JP" altLang="en-US" sz="1600" dirty="0">
                <a:latin typeface="Meiryo UI" panose="020B0604030504040204" pitchFamily="50" charset="-128"/>
                <a:ea typeface="Meiryo UI" panose="020B0604030504040204" pitchFamily="50" charset="-128"/>
              </a:rPr>
              <a:t>ロック済ファイルに対して許可される操作</a:t>
            </a:r>
          </a:p>
          <a:p>
            <a:pPr lvl="1">
              <a:buClr>
                <a:schemeClr val="tx1"/>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保持期限の延長</a:t>
            </a:r>
          </a:p>
          <a:p>
            <a:pPr lvl="1">
              <a:buClr>
                <a:schemeClr val="tx1"/>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ロック済ファイルのパーミッションの変更</a:t>
            </a:r>
          </a:p>
          <a:p>
            <a:pPr lvl="1">
              <a:buClr>
                <a:schemeClr val="tx1"/>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保持期限を経過したファイルの削除</a:t>
            </a:r>
          </a:p>
          <a:p>
            <a:pPr lvl="1">
              <a:buClr>
                <a:schemeClr val="tx1"/>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許可されるディレクトリへの操作</a:t>
            </a:r>
          </a:p>
          <a:p>
            <a:pPr lvl="1">
              <a:buClr>
                <a:schemeClr val="tx1"/>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空のディレクトリは削除可能</a:t>
            </a:r>
          </a:p>
          <a:p>
            <a:pPr lvl="1">
              <a:buClr>
                <a:schemeClr val="tx1"/>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新しいディレクトリ作成</a:t>
            </a:r>
          </a:p>
          <a:p>
            <a:pPr>
              <a:buClr>
                <a:schemeClr val="bg1"/>
              </a:buClr>
            </a:pPr>
            <a:endParaRPr lang="en-US" altLang="ja-JP" sz="1600" dirty="0">
              <a:latin typeface="Meiryo UI" panose="020B0604030504040204" pitchFamily="50" charset="-128"/>
              <a:ea typeface="Meiryo UI" panose="020B0604030504040204" pitchFamily="50" charset="-128"/>
            </a:endParaRPr>
          </a:p>
          <a:p>
            <a:pPr>
              <a:buClr>
                <a:schemeClr val="bg1"/>
              </a:buClr>
            </a:pPr>
            <a:endParaRPr lang="en-US" altLang="ja-JP" sz="1600" dirty="0">
              <a:latin typeface="Meiryo UI" panose="020B0604030504040204" pitchFamily="50" charset="-128"/>
              <a:ea typeface="Meiryo UI" panose="020B0604030504040204" pitchFamily="50" charset="-128"/>
            </a:endParaRPr>
          </a:p>
          <a:p>
            <a:pPr>
              <a:buClr>
                <a:schemeClr val="tx1"/>
              </a:buClr>
            </a:pPr>
            <a:r>
              <a:rPr lang="ja-JP" altLang="en-US" sz="1600" dirty="0">
                <a:latin typeface="Meiryo UI" panose="020B0604030504040204" pitchFamily="50" charset="-128"/>
                <a:ea typeface="Meiryo UI" panose="020B0604030504040204" pitchFamily="50" charset="-128"/>
              </a:rPr>
              <a:t>最少保持期限の設定</a:t>
            </a:r>
          </a:p>
          <a:p>
            <a:pPr lvl="1">
              <a:buClr>
                <a:schemeClr val="tx1"/>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ファイルのアクセスタイム </a:t>
            </a:r>
            <a:r>
              <a:rPr lang="en-US" altLang="ja-JP" sz="1600" dirty="0">
                <a:latin typeface="Meiryo UI" panose="020B0604030504040204" pitchFamily="50" charset="-128"/>
                <a:ea typeface="Meiryo UI" panose="020B0604030504040204" pitchFamily="50" charset="-128"/>
              </a:rPr>
              <a:t>(“</a:t>
            </a:r>
            <a:r>
              <a:rPr lang="en-US" altLang="ja-JP" sz="1600" dirty="0" err="1">
                <a:latin typeface="Meiryo UI" panose="020B0604030504040204" pitchFamily="50" charset="-128"/>
                <a:ea typeface="Meiryo UI" panose="020B0604030504040204" pitchFamily="50" charset="-128"/>
              </a:rPr>
              <a:t>atime</a:t>
            </a:r>
            <a:r>
              <a:rPr lang="en-US" altLang="ja-JP" sz="1600" dirty="0">
                <a:latin typeface="Meiryo UI" panose="020B0604030504040204" pitchFamily="50" charset="-128"/>
                <a:ea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rPr>
              <a:t>から制限を有効にするまでの猶予期間</a:t>
            </a:r>
          </a:p>
          <a:p>
            <a:pPr lvl="1">
              <a:buClr>
                <a:schemeClr val="tx1"/>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デフォルト値： </a:t>
            </a:r>
            <a:r>
              <a:rPr lang="en-US" altLang="ja-JP" sz="1600" dirty="0">
                <a:latin typeface="Meiryo UI" panose="020B0604030504040204" pitchFamily="50" charset="-128"/>
                <a:ea typeface="Meiryo UI" panose="020B0604030504040204" pitchFamily="50" charset="-128"/>
              </a:rPr>
              <a:t>12 </a:t>
            </a:r>
            <a:r>
              <a:rPr lang="ja-JP" altLang="en-US" sz="1600" dirty="0">
                <a:latin typeface="Meiryo UI" panose="020B0604030504040204" pitchFamily="50" charset="-128"/>
                <a:ea typeface="Meiryo UI" panose="020B0604030504040204" pitchFamily="50" charset="-128"/>
              </a:rPr>
              <a:t>時間</a:t>
            </a:r>
          </a:p>
          <a:p>
            <a:pPr>
              <a:buClr>
                <a:schemeClr val="tx1"/>
              </a:buClr>
            </a:pPr>
            <a:r>
              <a:rPr lang="ja-JP" altLang="en-US" sz="1600" dirty="0">
                <a:latin typeface="Meiryo UI" panose="020B0604030504040204" pitchFamily="50" charset="-128"/>
                <a:ea typeface="Meiryo UI" panose="020B0604030504040204" pitchFamily="50" charset="-128"/>
              </a:rPr>
              <a:t>最大保持期間</a:t>
            </a:r>
          </a:p>
          <a:p>
            <a:pPr marL="719649" lvl="1" indent="-262460">
              <a:buClr>
                <a:schemeClr val="bg1"/>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ファイル変更と削除を禁止する期間</a:t>
            </a:r>
          </a:p>
          <a:p>
            <a:pPr marL="719649" lvl="1" indent="-262460">
              <a:buClr>
                <a:schemeClr val="bg1"/>
              </a:buClr>
              <a:buFont typeface="Arial" panose="020B0604020202020204" pitchFamily="34" charset="0"/>
              <a:buChar char="–"/>
            </a:pPr>
            <a:r>
              <a:rPr lang="ja-JP" altLang="en-US" sz="1600" dirty="0">
                <a:latin typeface="Meiryo UI" panose="020B0604030504040204" pitchFamily="50" charset="-128"/>
                <a:ea typeface="Meiryo UI" panose="020B0604030504040204" pitchFamily="50" charset="-128"/>
              </a:rPr>
              <a:t>設定可能最大値： </a:t>
            </a:r>
            <a:r>
              <a:rPr lang="en-US" altLang="ja-JP" sz="1600" dirty="0">
                <a:latin typeface="Meiryo UI" panose="020B0604030504040204" pitchFamily="50" charset="-128"/>
                <a:ea typeface="Meiryo UI" panose="020B0604030504040204" pitchFamily="50" charset="-128"/>
              </a:rPr>
              <a:t>70 </a:t>
            </a:r>
            <a:r>
              <a:rPr lang="ja-JP" altLang="en-US" sz="1600" dirty="0">
                <a:latin typeface="Meiryo UI" panose="020B0604030504040204" pitchFamily="50" charset="-128"/>
                <a:ea typeface="Meiryo UI" panose="020B0604030504040204" pitchFamily="50" charset="-128"/>
              </a:rPr>
              <a:t>年</a:t>
            </a:r>
          </a:p>
          <a:p>
            <a:pPr>
              <a:buClr>
                <a:schemeClr val="bg1"/>
              </a:buClr>
            </a:pPr>
            <a:endParaRPr lang="ja-JP" altLang="en-US" sz="1600" dirty="0">
              <a:latin typeface="Meiryo UI" panose="020B0604030504040204" pitchFamily="50" charset="-128"/>
              <a:ea typeface="Meiryo UI" panose="020B0604030504040204" pitchFamily="50" charset="-128"/>
            </a:endParaRPr>
          </a:p>
          <a:p>
            <a:pPr>
              <a:buClr>
                <a:schemeClr val="bg1"/>
              </a:buClr>
            </a:pPr>
            <a:endParaRPr lang="ja-JP" altLang="en-US" sz="1600" dirty="0">
              <a:latin typeface="Meiryo UI" panose="020B0604030504040204" pitchFamily="50" charset="-128"/>
              <a:ea typeface="Meiryo UI" panose="020B0604030504040204" pitchFamily="50" charset="-128"/>
            </a:endParaRPr>
          </a:p>
          <a:p>
            <a:pPr>
              <a:buClr>
                <a:schemeClr val="bg1"/>
              </a:buClr>
            </a:pPr>
            <a:endParaRPr lang="en-US" altLang="ja-JP" sz="1600" dirty="0">
              <a:latin typeface="Meiryo UI" panose="020B0604030504040204" pitchFamily="50" charset="-128"/>
              <a:ea typeface="Meiryo UI" panose="020B0604030504040204" pitchFamily="50" charset="-128"/>
            </a:endParaRPr>
          </a:p>
        </p:txBody>
      </p:sp>
      <p:grpSp>
        <p:nvGrpSpPr>
          <p:cNvPr id="10" name="グループ化 9">
            <a:extLst>
              <a:ext uri="{FF2B5EF4-FFF2-40B4-BE49-F238E27FC236}">
                <a16:creationId xmlns:a16="http://schemas.microsoft.com/office/drawing/2014/main" id="{7BB32503-6436-4658-9FC2-5FCDFBB18F63}"/>
              </a:ext>
            </a:extLst>
          </p:cNvPr>
          <p:cNvGrpSpPr/>
          <p:nvPr/>
        </p:nvGrpSpPr>
        <p:grpSpPr>
          <a:xfrm>
            <a:off x="6366974" y="4429814"/>
            <a:ext cx="5119845" cy="2065671"/>
            <a:chOff x="4908580" y="3095845"/>
            <a:chExt cx="3839884" cy="1549253"/>
          </a:xfrm>
        </p:grpSpPr>
        <p:sp>
          <p:nvSpPr>
            <p:cNvPr id="11" name="Line 4">
              <a:extLst>
                <a:ext uri="{FF2B5EF4-FFF2-40B4-BE49-F238E27FC236}">
                  <a16:creationId xmlns:a16="http://schemas.microsoft.com/office/drawing/2014/main" id="{32D9A9D2-2BE4-45BD-B9BB-C203A1B482C3}"/>
                </a:ext>
              </a:extLst>
            </p:cNvPr>
            <p:cNvSpPr>
              <a:spLocks noChangeShapeType="1"/>
            </p:cNvSpPr>
            <p:nvPr/>
          </p:nvSpPr>
          <p:spPr bwMode="auto">
            <a:xfrm>
              <a:off x="4908580" y="3903451"/>
              <a:ext cx="3658024" cy="0"/>
            </a:xfrm>
            <a:prstGeom prst="line">
              <a:avLst/>
            </a:prstGeom>
            <a:noFill/>
            <a:ln w="28575">
              <a:solidFill>
                <a:srgbClr val="000000"/>
              </a:solidFill>
              <a:round/>
              <a:headEnd/>
              <a:tailEnd type="triangle" w="med" len="med"/>
            </a:ln>
          </p:spPr>
          <p:txBody>
            <a:bodyPr/>
            <a:lstStyle/>
            <a:p>
              <a:pPr defTabSz="609585">
                <a:defRPr/>
              </a:pPr>
              <a:endParaRPr kumimoji="0" lang="en-US" sz="1600" kern="0">
                <a:solidFill>
                  <a:srgbClr val="000000"/>
                </a:solidFill>
                <a:latin typeface="Meiryo UI" panose="020B0604030504040204" pitchFamily="50" charset="-128"/>
                <a:ea typeface="Meiryo UI" panose="020B0604030504040204" pitchFamily="50" charset="-128"/>
              </a:endParaRPr>
            </a:p>
          </p:txBody>
        </p:sp>
        <p:sp>
          <p:nvSpPr>
            <p:cNvPr id="12" name="Line 5">
              <a:extLst>
                <a:ext uri="{FF2B5EF4-FFF2-40B4-BE49-F238E27FC236}">
                  <a16:creationId xmlns:a16="http://schemas.microsoft.com/office/drawing/2014/main" id="{4C1A4490-AFD0-4C0B-B2C9-E1C636BA6B1F}"/>
                </a:ext>
              </a:extLst>
            </p:cNvPr>
            <p:cNvSpPr>
              <a:spLocks noChangeShapeType="1"/>
            </p:cNvSpPr>
            <p:nvPr/>
          </p:nvSpPr>
          <p:spPr bwMode="auto">
            <a:xfrm flipV="1">
              <a:off x="6346430" y="3903451"/>
              <a:ext cx="0" cy="456060"/>
            </a:xfrm>
            <a:prstGeom prst="line">
              <a:avLst/>
            </a:prstGeom>
            <a:noFill/>
            <a:ln w="19050">
              <a:solidFill>
                <a:srgbClr val="000000"/>
              </a:solidFill>
              <a:round/>
              <a:headEnd/>
              <a:tailEnd type="oval" w="med" len="med"/>
            </a:ln>
          </p:spPr>
          <p:txBody>
            <a:bodyPr/>
            <a:lstStyle/>
            <a:p>
              <a:pPr defTabSz="609585">
                <a:defRPr/>
              </a:pPr>
              <a:endParaRPr kumimoji="0" lang="en-US" sz="1600" kern="0">
                <a:solidFill>
                  <a:srgbClr val="000000"/>
                </a:solidFill>
                <a:latin typeface="Meiryo UI" panose="020B0604030504040204" pitchFamily="50" charset="-128"/>
                <a:ea typeface="Meiryo UI" panose="020B0604030504040204" pitchFamily="50" charset="-128"/>
              </a:endParaRPr>
            </a:p>
          </p:txBody>
        </p:sp>
        <p:sp>
          <p:nvSpPr>
            <p:cNvPr id="13" name="Text Box 6">
              <a:extLst>
                <a:ext uri="{FF2B5EF4-FFF2-40B4-BE49-F238E27FC236}">
                  <a16:creationId xmlns:a16="http://schemas.microsoft.com/office/drawing/2014/main" id="{5A70EBEE-443A-470C-BAC2-2DAAC0E69B17}"/>
                </a:ext>
              </a:extLst>
            </p:cNvPr>
            <p:cNvSpPr txBox="1">
              <a:spLocks noChangeArrowheads="1"/>
            </p:cNvSpPr>
            <p:nvPr/>
          </p:nvSpPr>
          <p:spPr bwMode="auto">
            <a:xfrm>
              <a:off x="5899046" y="4391182"/>
              <a:ext cx="800268" cy="253916"/>
            </a:xfrm>
            <a:prstGeom prst="rect">
              <a:avLst/>
            </a:prstGeom>
            <a:noFill/>
            <a:ln w="9525">
              <a:noFill/>
              <a:miter lim="800000"/>
              <a:headEnd/>
              <a:tailEnd/>
            </a:ln>
          </p:spPr>
          <p:txBody>
            <a:bodyPr wrap="square">
              <a:spAutoFit/>
            </a:bodyPr>
            <a:lstStyle/>
            <a:p>
              <a:pPr defTabSz="609585">
                <a:defRPr/>
              </a:pPr>
              <a:r>
                <a:rPr kumimoji="0" lang="ja-JP" altLang="en-US" sz="1600" kern="0" dirty="0">
                  <a:solidFill>
                    <a:srgbClr val="000000"/>
                  </a:solidFill>
                  <a:latin typeface="Meiryo UI" panose="020B0604030504040204" pitchFamily="50" charset="-128"/>
                  <a:ea typeface="Meiryo UI" panose="020B0604030504040204" pitchFamily="50" charset="-128"/>
                </a:rPr>
                <a:t>現在時刻</a:t>
              </a:r>
              <a:endParaRPr kumimoji="0" lang="en-US" altLang="ja-JP" sz="1600" kern="0" dirty="0">
                <a:solidFill>
                  <a:srgbClr val="000000"/>
                </a:solidFill>
                <a:latin typeface="Meiryo UI" panose="020B0604030504040204" pitchFamily="50" charset="-128"/>
                <a:ea typeface="Meiryo UI" panose="020B0604030504040204" pitchFamily="50" charset="-128"/>
              </a:endParaRPr>
            </a:p>
          </p:txBody>
        </p:sp>
        <p:sp>
          <p:nvSpPr>
            <p:cNvPr id="14" name="Line 7">
              <a:extLst>
                <a:ext uri="{FF2B5EF4-FFF2-40B4-BE49-F238E27FC236}">
                  <a16:creationId xmlns:a16="http://schemas.microsoft.com/office/drawing/2014/main" id="{212EEF9C-A645-4B6D-9AA9-6720191833F6}"/>
                </a:ext>
              </a:extLst>
            </p:cNvPr>
            <p:cNvSpPr>
              <a:spLocks noChangeShapeType="1"/>
            </p:cNvSpPr>
            <p:nvPr/>
          </p:nvSpPr>
          <p:spPr bwMode="auto">
            <a:xfrm>
              <a:off x="6737592" y="3095845"/>
              <a:ext cx="10766" cy="807606"/>
            </a:xfrm>
            <a:prstGeom prst="line">
              <a:avLst/>
            </a:prstGeom>
            <a:noFill/>
            <a:ln w="19050">
              <a:solidFill>
                <a:srgbClr val="000000"/>
              </a:solidFill>
              <a:round/>
              <a:headEnd/>
              <a:tailEnd type="oval" w="med" len="med"/>
            </a:ln>
          </p:spPr>
          <p:txBody>
            <a:bodyPr/>
            <a:lstStyle/>
            <a:p>
              <a:pPr defTabSz="609585">
                <a:defRPr/>
              </a:pPr>
              <a:endParaRPr kumimoji="0" lang="en-US" sz="1600" kern="0">
                <a:solidFill>
                  <a:srgbClr val="000000"/>
                </a:solidFill>
                <a:latin typeface="Meiryo UI" panose="020B0604030504040204" pitchFamily="50" charset="-128"/>
                <a:ea typeface="Meiryo UI" panose="020B0604030504040204" pitchFamily="50" charset="-128"/>
              </a:endParaRPr>
            </a:p>
          </p:txBody>
        </p:sp>
        <p:sp>
          <p:nvSpPr>
            <p:cNvPr id="15" name="Text Box 9">
              <a:extLst>
                <a:ext uri="{FF2B5EF4-FFF2-40B4-BE49-F238E27FC236}">
                  <a16:creationId xmlns:a16="http://schemas.microsoft.com/office/drawing/2014/main" id="{902FCC29-2381-405F-A044-190D1FA4C8C2}"/>
                </a:ext>
              </a:extLst>
            </p:cNvPr>
            <p:cNvSpPr txBox="1">
              <a:spLocks noChangeArrowheads="1"/>
            </p:cNvSpPr>
            <p:nvPr/>
          </p:nvSpPr>
          <p:spPr bwMode="auto">
            <a:xfrm>
              <a:off x="5922154" y="3095845"/>
              <a:ext cx="754052" cy="253916"/>
            </a:xfrm>
            <a:prstGeom prst="rect">
              <a:avLst/>
            </a:prstGeom>
            <a:noFill/>
            <a:ln w="9525">
              <a:noFill/>
              <a:miter lim="800000"/>
              <a:headEnd/>
              <a:tailEnd/>
            </a:ln>
          </p:spPr>
          <p:txBody>
            <a:bodyPr wrap="none">
              <a:spAutoFit/>
            </a:bodyPr>
            <a:lstStyle/>
            <a:p>
              <a:pPr algn="ctr" defTabSz="609585">
                <a:defRPr/>
              </a:pPr>
              <a:r>
                <a:rPr kumimoji="0" lang="ja-JP" altLang="en-US" sz="1600" kern="0" dirty="0">
                  <a:solidFill>
                    <a:srgbClr val="000000"/>
                  </a:solidFill>
                  <a:latin typeface="Meiryo UI" panose="020B0604030504040204" pitchFamily="50" charset="-128"/>
                  <a:ea typeface="Meiryo UI" panose="020B0604030504040204" pitchFamily="50" charset="-128"/>
                </a:rPr>
                <a:t>猶予期間</a:t>
              </a:r>
              <a:endParaRPr kumimoji="0" lang="en-US" altLang="ja-JP" sz="1600" kern="0" dirty="0">
                <a:solidFill>
                  <a:srgbClr val="000000"/>
                </a:solidFill>
                <a:latin typeface="Meiryo UI" panose="020B0604030504040204" pitchFamily="50" charset="-128"/>
                <a:ea typeface="Meiryo UI" panose="020B0604030504040204" pitchFamily="50" charset="-128"/>
              </a:endParaRPr>
            </a:p>
          </p:txBody>
        </p:sp>
        <p:sp>
          <p:nvSpPr>
            <p:cNvPr id="16" name="Line 10">
              <a:extLst>
                <a:ext uri="{FF2B5EF4-FFF2-40B4-BE49-F238E27FC236}">
                  <a16:creationId xmlns:a16="http://schemas.microsoft.com/office/drawing/2014/main" id="{03699971-5771-4FDF-8E66-6DA9428C274D}"/>
                </a:ext>
              </a:extLst>
            </p:cNvPr>
            <p:cNvSpPr>
              <a:spLocks noChangeShapeType="1"/>
            </p:cNvSpPr>
            <p:nvPr/>
          </p:nvSpPr>
          <p:spPr bwMode="auto">
            <a:xfrm>
              <a:off x="6750750" y="3599411"/>
              <a:ext cx="1739296" cy="3167"/>
            </a:xfrm>
            <a:prstGeom prst="line">
              <a:avLst/>
            </a:prstGeom>
            <a:noFill/>
            <a:ln w="28575">
              <a:solidFill>
                <a:srgbClr val="3366FF"/>
              </a:solidFill>
              <a:round/>
              <a:headEnd/>
              <a:tailEnd type="triangle" w="med" len="med"/>
            </a:ln>
          </p:spPr>
          <p:txBody>
            <a:bodyPr/>
            <a:lstStyle/>
            <a:p>
              <a:pPr defTabSz="609585">
                <a:defRPr/>
              </a:pPr>
              <a:endParaRPr kumimoji="0" lang="en-US" sz="1600" kern="0">
                <a:solidFill>
                  <a:srgbClr val="000000"/>
                </a:solidFill>
                <a:latin typeface="Meiryo UI" panose="020B0604030504040204" pitchFamily="50" charset="-128"/>
                <a:ea typeface="Meiryo UI" panose="020B0604030504040204" pitchFamily="50" charset="-128"/>
              </a:endParaRPr>
            </a:p>
          </p:txBody>
        </p:sp>
        <p:sp>
          <p:nvSpPr>
            <p:cNvPr id="17" name="Line 11">
              <a:extLst>
                <a:ext uri="{FF2B5EF4-FFF2-40B4-BE49-F238E27FC236}">
                  <a16:creationId xmlns:a16="http://schemas.microsoft.com/office/drawing/2014/main" id="{57265B42-B4FA-4171-A4B9-D4A62AFCAD0C}"/>
                </a:ext>
              </a:extLst>
            </p:cNvPr>
            <p:cNvSpPr>
              <a:spLocks noChangeShapeType="1"/>
            </p:cNvSpPr>
            <p:nvPr/>
          </p:nvSpPr>
          <p:spPr bwMode="auto">
            <a:xfrm flipH="1">
              <a:off x="5025809" y="4207491"/>
              <a:ext cx="1320621" cy="0"/>
            </a:xfrm>
            <a:prstGeom prst="line">
              <a:avLst/>
            </a:prstGeom>
            <a:noFill/>
            <a:ln w="28575">
              <a:solidFill>
                <a:srgbClr val="FF0000"/>
              </a:solidFill>
              <a:round/>
              <a:headEnd/>
              <a:tailEnd type="triangle" w="med" len="med"/>
            </a:ln>
          </p:spPr>
          <p:txBody>
            <a:bodyPr/>
            <a:lstStyle/>
            <a:p>
              <a:pPr defTabSz="609585">
                <a:defRPr/>
              </a:pPr>
              <a:endParaRPr kumimoji="0" lang="en-US" sz="1600" kern="0">
                <a:solidFill>
                  <a:srgbClr val="000000"/>
                </a:solidFill>
                <a:latin typeface="Meiryo UI" panose="020B0604030504040204" pitchFamily="50" charset="-128"/>
                <a:ea typeface="Meiryo UI" panose="020B0604030504040204" pitchFamily="50" charset="-128"/>
              </a:endParaRPr>
            </a:p>
          </p:txBody>
        </p:sp>
        <p:sp>
          <p:nvSpPr>
            <p:cNvPr id="18" name="Text Box 12">
              <a:extLst>
                <a:ext uri="{FF2B5EF4-FFF2-40B4-BE49-F238E27FC236}">
                  <a16:creationId xmlns:a16="http://schemas.microsoft.com/office/drawing/2014/main" id="{97297512-62C0-4BE7-A7E9-22D22C713CB6}"/>
                </a:ext>
              </a:extLst>
            </p:cNvPr>
            <p:cNvSpPr txBox="1">
              <a:spLocks noChangeArrowheads="1"/>
            </p:cNvSpPr>
            <p:nvPr/>
          </p:nvSpPr>
          <p:spPr bwMode="auto">
            <a:xfrm>
              <a:off x="4993502" y="3871780"/>
              <a:ext cx="1385235" cy="253915"/>
            </a:xfrm>
            <a:prstGeom prst="rect">
              <a:avLst/>
            </a:prstGeom>
            <a:noFill/>
            <a:ln w="9525">
              <a:noFill/>
              <a:miter lim="800000"/>
              <a:headEnd/>
              <a:tailEnd/>
            </a:ln>
          </p:spPr>
          <p:txBody>
            <a:bodyPr wrap="none">
              <a:spAutoFit/>
            </a:bodyPr>
            <a:lstStyle/>
            <a:p>
              <a:pPr defTabSz="609585">
                <a:defRPr/>
              </a:pPr>
              <a:r>
                <a:rPr kumimoji="0" lang="ja-JP" altLang="en-US" sz="1600" kern="0" dirty="0">
                  <a:solidFill>
                    <a:srgbClr val="000000"/>
                  </a:solidFill>
                  <a:latin typeface="Meiryo UI" panose="020B0604030504040204" pitchFamily="50" charset="-128"/>
                  <a:ea typeface="Meiryo UI" panose="020B0604030504040204" pitchFamily="50" charset="-128"/>
                </a:rPr>
                <a:t>実際のアクセスタイム</a:t>
              </a:r>
              <a:endParaRPr kumimoji="0" lang="en-US" altLang="ja-JP" sz="1600" kern="0" dirty="0">
                <a:solidFill>
                  <a:srgbClr val="000000"/>
                </a:solidFill>
                <a:latin typeface="Meiryo UI" panose="020B0604030504040204" pitchFamily="50" charset="-128"/>
                <a:ea typeface="Meiryo UI" panose="020B0604030504040204" pitchFamily="50" charset="-128"/>
              </a:endParaRPr>
            </a:p>
          </p:txBody>
        </p:sp>
        <p:sp>
          <p:nvSpPr>
            <p:cNvPr id="19" name="Text Box 13">
              <a:extLst>
                <a:ext uri="{FF2B5EF4-FFF2-40B4-BE49-F238E27FC236}">
                  <a16:creationId xmlns:a16="http://schemas.microsoft.com/office/drawing/2014/main" id="{565E8262-7A0D-40A7-A866-72A2E208807E}"/>
                </a:ext>
              </a:extLst>
            </p:cNvPr>
            <p:cNvSpPr txBox="1">
              <a:spLocks noChangeArrowheads="1"/>
            </p:cNvSpPr>
            <p:nvPr/>
          </p:nvSpPr>
          <p:spPr bwMode="auto">
            <a:xfrm>
              <a:off x="7346465" y="3095845"/>
              <a:ext cx="1061829" cy="253916"/>
            </a:xfrm>
            <a:prstGeom prst="rect">
              <a:avLst/>
            </a:prstGeom>
            <a:noFill/>
            <a:ln w="9525">
              <a:noFill/>
              <a:miter lim="800000"/>
              <a:headEnd/>
              <a:tailEnd/>
            </a:ln>
          </p:spPr>
          <p:txBody>
            <a:bodyPr wrap="none">
              <a:spAutoFit/>
            </a:bodyPr>
            <a:lstStyle/>
            <a:p>
              <a:pPr defTabSz="609585">
                <a:defRPr/>
              </a:pPr>
              <a:r>
                <a:rPr kumimoji="0" lang="ja-JP" altLang="en-US" sz="1600" kern="0" dirty="0">
                  <a:solidFill>
                    <a:srgbClr val="000000"/>
                  </a:solidFill>
                  <a:latin typeface="Meiryo UI" panose="020B0604030504040204" pitchFamily="50" charset="-128"/>
                  <a:ea typeface="Meiryo UI" panose="020B0604030504040204" pitchFamily="50" charset="-128"/>
                </a:rPr>
                <a:t>最大保持期間</a:t>
              </a:r>
              <a:endParaRPr kumimoji="0" lang="en-US" altLang="ja-JP" sz="1600" kern="0" dirty="0">
                <a:solidFill>
                  <a:srgbClr val="000000"/>
                </a:solidFill>
                <a:latin typeface="Meiryo UI" panose="020B0604030504040204" pitchFamily="50" charset="-128"/>
                <a:ea typeface="Meiryo UI" panose="020B0604030504040204" pitchFamily="50" charset="-128"/>
              </a:endParaRPr>
            </a:p>
          </p:txBody>
        </p:sp>
        <p:sp>
          <p:nvSpPr>
            <p:cNvPr id="20" name="AutoShape 16">
              <a:extLst>
                <a:ext uri="{FF2B5EF4-FFF2-40B4-BE49-F238E27FC236}">
                  <a16:creationId xmlns:a16="http://schemas.microsoft.com/office/drawing/2014/main" id="{DBF35756-85B4-4F7D-B8DC-4F7FCFF3E6F6}"/>
                </a:ext>
              </a:extLst>
            </p:cNvPr>
            <p:cNvSpPr>
              <a:spLocks noChangeArrowheads="1"/>
            </p:cNvSpPr>
            <p:nvPr/>
          </p:nvSpPr>
          <p:spPr bwMode="auto">
            <a:xfrm>
              <a:off x="6353607" y="3447391"/>
              <a:ext cx="380396" cy="304040"/>
            </a:xfrm>
            <a:prstGeom prst="leftRightArrow">
              <a:avLst>
                <a:gd name="adj1" fmla="val 50000"/>
                <a:gd name="adj2" fmla="val 33125"/>
              </a:avLst>
            </a:prstGeom>
            <a:gradFill rotWithShape="1">
              <a:gsLst>
                <a:gs pos="0">
                  <a:srgbClr val="FF0000"/>
                </a:gs>
                <a:gs pos="100000">
                  <a:srgbClr val="0000FF"/>
                </a:gs>
              </a:gsLst>
              <a:lin ang="0" scaled="1"/>
            </a:gradFill>
            <a:ln w="9525">
              <a:solidFill>
                <a:srgbClr val="000000"/>
              </a:solidFill>
              <a:miter lim="800000"/>
              <a:headEnd/>
              <a:tailEnd/>
            </a:ln>
          </p:spPr>
          <p:txBody>
            <a:bodyPr wrap="none" anchor="ctr"/>
            <a:lstStyle/>
            <a:p>
              <a:pPr defTabSz="609585">
                <a:defRPr/>
              </a:pPr>
              <a:endParaRPr kumimoji="0" lang="ja-JP" altLang="en-US" sz="1600" kern="0">
                <a:solidFill>
                  <a:srgbClr val="000000"/>
                </a:solidFill>
                <a:latin typeface="Meiryo UI" panose="020B0604030504040204" pitchFamily="50" charset="-128"/>
                <a:ea typeface="Meiryo UI" panose="020B0604030504040204" pitchFamily="50" charset="-128"/>
              </a:endParaRPr>
            </a:p>
          </p:txBody>
        </p:sp>
        <p:sp>
          <p:nvSpPr>
            <p:cNvPr id="21" name="Line 5">
              <a:extLst>
                <a:ext uri="{FF2B5EF4-FFF2-40B4-BE49-F238E27FC236}">
                  <a16:creationId xmlns:a16="http://schemas.microsoft.com/office/drawing/2014/main" id="{F861B9D5-608A-4B47-A96D-F3FA82AE676B}"/>
                </a:ext>
              </a:extLst>
            </p:cNvPr>
            <p:cNvSpPr>
              <a:spLocks noChangeShapeType="1"/>
            </p:cNvSpPr>
            <p:nvPr/>
          </p:nvSpPr>
          <p:spPr bwMode="auto">
            <a:xfrm flipV="1">
              <a:off x="8237316" y="3903451"/>
              <a:ext cx="0" cy="456060"/>
            </a:xfrm>
            <a:prstGeom prst="line">
              <a:avLst/>
            </a:prstGeom>
            <a:noFill/>
            <a:ln w="19050">
              <a:solidFill>
                <a:srgbClr val="000000"/>
              </a:solidFill>
              <a:round/>
              <a:headEnd/>
              <a:tailEnd type="oval" w="med" len="med"/>
            </a:ln>
          </p:spPr>
          <p:txBody>
            <a:bodyPr/>
            <a:lstStyle/>
            <a:p>
              <a:pPr defTabSz="609585">
                <a:defRPr/>
              </a:pPr>
              <a:endParaRPr kumimoji="0" lang="en-US" sz="1600" kern="0">
                <a:solidFill>
                  <a:srgbClr val="000000"/>
                </a:solidFill>
                <a:latin typeface="Meiryo UI" panose="020B0604030504040204" pitchFamily="50" charset="-128"/>
                <a:ea typeface="Meiryo UI" panose="020B0604030504040204" pitchFamily="50" charset="-128"/>
              </a:endParaRPr>
            </a:p>
          </p:txBody>
        </p:sp>
        <p:sp>
          <p:nvSpPr>
            <p:cNvPr id="22" name="Text Box 6">
              <a:extLst>
                <a:ext uri="{FF2B5EF4-FFF2-40B4-BE49-F238E27FC236}">
                  <a16:creationId xmlns:a16="http://schemas.microsoft.com/office/drawing/2014/main" id="{5E77B03F-0F8B-4BD0-8BEA-6F5BA6535F9E}"/>
                </a:ext>
              </a:extLst>
            </p:cNvPr>
            <p:cNvSpPr txBox="1">
              <a:spLocks noChangeArrowheads="1"/>
            </p:cNvSpPr>
            <p:nvPr/>
          </p:nvSpPr>
          <p:spPr bwMode="auto">
            <a:xfrm>
              <a:off x="7740352" y="4315045"/>
              <a:ext cx="1008112" cy="253916"/>
            </a:xfrm>
            <a:prstGeom prst="rect">
              <a:avLst/>
            </a:prstGeom>
            <a:noFill/>
            <a:ln w="9525">
              <a:noFill/>
              <a:miter lim="800000"/>
              <a:headEnd/>
              <a:tailEnd/>
            </a:ln>
          </p:spPr>
          <p:txBody>
            <a:bodyPr wrap="square">
              <a:spAutoFit/>
            </a:bodyPr>
            <a:lstStyle/>
            <a:p>
              <a:pPr algn="ctr" defTabSz="609585"/>
              <a:r>
                <a:rPr lang="ja-JP" altLang="en-US" sz="1600" dirty="0">
                  <a:solidFill>
                    <a:srgbClr val="000000"/>
                  </a:solidFill>
                  <a:latin typeface="Meiryo UI" panose="020B0604030504040204" pitchFamily="50" charset="-128"/>
                  <a:ea typeface="Meiryo UI" panose="020B0604030504040204" pitchFamily="50" charset="-128"/>
                </a:rPr>
                <a:t>最大</a:t>
              </a:r>
              <a:r>
                <a:rPr lang="en-US" altLang="ja-JP" sz="1600" dirty="0">
                  <a:solidFill>
                    <a:srgbClr val="000000"/>
                  </a:solidFill>
                  <a:latin typeface="Meiryo UI" panose="020B0604030504040204" pitchFamily="50" charset="-128"/>
                  <a:ea typeface="Meiryo UI" panose="020B0604030504040204" pitchFamily="50" charset="-128"/>
                </a:rPr>
                <a:t>70</a:t>
              </a:r>
              <a:r>
                <a:rPr lang="ja-JP" altLang="en-US" sz="1600" dirty="0">
                  <a:solidFill>
                    <a:srgbClr val="000000"/>
                  </a:solidFill>
                  <a:latin typeface="Meiryo UI" panose="020B0604030504040204" pitchFamily="50" charset="-128"/>
                  <a:ea typeface="Meiryo UI" panose="020B0604030504040204" pitchFamily="50" charset="-128"/>
                </a:rPr>
                <a:t>年間</a:t>
              </a:r>
              <a:endParaRPr lang="en-US" altLang="ja-JP" sz="1600" dirty="0">
                <a:solidFill>
                  <a:srgbClr val="000000"/>
                </a:solidFill>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2236380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22D75-8A4B-49C9-91D3-EB129249A1B7}"/>
              </a:ext>
            </a:extLst>
          </p:cNvPr>
          <p:cNvSpPr>
            <a:spLocks noGrp="1"/>
          </p:cNvSpPr>
          <p:nvPr>
            <p:ph type="title"/>
          </p:nvPr>
        </p:nvSpPr>
        <p:spPr/>
        <p:txBody>
          <a:bodyPr/>
          <a:lstStyle/>
          <a:p>
            <a:r>
              <a:rPr lang="ja-JP" altLang="en-US" sz="2800" dirty="0">
                <a:latin typeface="Arial" panose="020B0604020202020204" pitchFamily="34" charset="0"/>
                <a:ea typeface="Meiryo UI" panose="020B0604030504040204" pitchFamily="50" charset="-128"/>
              </a:rPr>
              <a:t>災害対策コストを最小化</a:t>
            </a:r>
            <a:endParaRPr kumimoji="1" lang="ja-JP" altLang="en-US" dirty="0">
              <a:latin typeface="Meiryo UI" panose="020B0604030504040204" pitchFamily="50" charset="-128"/>
              <a:ea typeface="Meiryo UI" panose="020B0604030504040204" pitchFamily="50" charset="-128"/>
            </a:endParaRPr>
          </a:p>
        </p:txBody>
      </p:sp>
      <p:sp>
        <p:nvSpPr>
          <p:cNvPr id="23" name="コンテンツ プレースホルダー 5">
            <a:extLst>
              <a:ext uri="{FF2B5EF4-FFF2-40B4-BE49-F238E27FC236}">
                <a16:creationId xmlns:a16="http://schemas.microsoft.com/office/drawing/2014/main" id="{30D4AFAC-745C-4A1F-B7F1-7BBC29048A59}"/>
              </a:ext>
            </a:extLst>
          </p:cNvPr>
          <p:cNvSpPr txBox="1">
            <a:spLocks/>
          </p:cNvSpPr>
          <p:nvPr/>
        </p:nvSpPr>
        <p:spPr>
          <a:xfrm>
            <a:off x="361951" y="1301059"/>
            <a:ext cx="11296649" cy="732662"/>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spcBef>
                <a:spcPts val="800"/>
              </a:spcBef>
              <a:buClr>
                <a:schemeClr val="bg2"/>
              </a:buClr>
            </a:pPr>
            <a:r>
              <a:rPr lang="ja-JP" altLang="en-US" sz="1867" dirty="0">
                <a:latin typeface="Arial" panose="020B0604020202020204" pitchFamily="34" charset="0"/>
                <a:ea typeface="Meiryo UI" panose="020B0604030504040204" pitchFamily="50" charset="-128"/>
              </a:rPr>
              <a:t>非同期</a:t>
            </a:r>
            <a:r>
              <a:rPr lang="en-US" altLang="ja-JP" sz="1867" dirty="0">
                <a:latin typeface="Arial" panose="020B0604020202020204" pitchFamily="34" charset="0"/>
                <a:ea typeface="Meiryo UI" panose="020B0604030504040204" pitchFamily="50" charset="-128"/>
              </a:rPr>
              <a:t>IP</a:t>
            </a:r>
            <a:r>
              <a:rPr lang="ja-JP" altLang="en-US" sz="1867" dirty="0">
                <a:latin typeface="Arial" panose="020B0604020202020204" pitchFamily="34" charset="0"/>
                <a:ea typeface="Meiryo UI" panose="020B0604030504040204" pitchFamily="50" charset="-128"/>
              </a:rPr>
              <a:t>レプリケーション：スタンダードな</a:t>
            </a:r>
            <a:r>
              <a:rPr lang="en-US" altLang="ja-JP" sz="1867" dirty="0">
                <a:latin typeface="Arial" panose="020B0604020202020204" pitchFamily="34" charset="0"/>
                <a:ea typeface="Meiryo UI" panose="020B0604030504040204" pitchFamily="50" charset="-128"/>
              </a:rPr>
              <a:t>IP</a:t>
            </a:r>
            <a:r>
              <a:rPr lang="ja-JP" altLang="en-US" sz="1867" dirty="0">
                <a:latin typeface="Arial" panose="020B0604020202020204" pitchFamily="34" charset="0"/>
                <a:ea typeface="Meiryo UI" panose="020B0604030504040204" pitchFamily="50" charset="-128"/>
              </a:rPr>
              <a:t>インフラ環境で動作可能 </a:t>
            </a:r>
          </a:p>
          <a:p>
            <a:pPr>
              <a:spcBef>
                <a:spcPts val="800"/>
              </a:spcBef>
              <a:buClr>
                <a:schemeClr val="bg2"/>
              </a:buClr>
            </a:pPr>
            <a:r>
              <a:rPr lang="ja-JP" altLang="en-US" sz="1867" dirty="0">
                <a:latin typeface="Arial" panose="020B0604020202020204" pitchFamily="34" charset="0"/>
                <a:ea typeface="Meiryo UI" panose="020B0604030504040204" pitchFamily="50" charset="-128"/>
              </a:rPr>
              <a:t>ネットワークの効率化：重複排除かつ圧縮済みのデータのみ転送する事によりネットワーク使用率を最小化</a:t>
            </a:r>
          </a:p>
        </p:txBody>
      </p:sp>
      <p:grpSp>
        <p:nvGrpSpPr>
          <p:cNvPr id="24" name="グループ化 23">
            <a:extLst>
              <a:ext uri="{FF2B5EF4-FFF2-40B4-BE49-F238E27FC236}">
                <a16:creationId xmlns:a16="http://schemas.microsoft.com/office/drawing/2014/main" id="{F80E5BED-3548-4C1D-A050-6A45F806BFA1}"/>
              </a:ext>
            </a:extLst>
          </p:cNvPr>
          <p:cNvGrpSpPr/>
          <p:nvPr/>
        </p:nvGrpSpPr>
        <p:grpSpPr>
          <a:xfrm>
            <a:off x="492211" y="2120451"/>
            <a:ext cx="10265648" cy="4651017"/>
            <a:chOff x="309082" y="2534396"/>
            <a:chExt cx="7699236" cy="3610728"/>
          </a:xfrm>
        </p:grpSpPr>
        <p:sp>
          <p:nvSpPr>
            <p:cNvPr id="25" name="Trapezoid 3">
              <a:extLst>
                <a:ext uri="{FF2B5EF4-FFF2-40B4-BE49-F238E27FC236}">
                  <a16:creationId xmlns:a16="http://schemas.microsoft.com/office/drawing/2014/main" id="{7D284672-171F-41BC-BDC2-443BD43E3DF6}"/>
                </a:ext>
              </a:extLst>
            </p:cNvPr>
            <p:cNvSpPr/>
            <p:nvPr/>
          </p:nvSpPr>
          <p:spPr bwMode="gray">
            <a:xfrm rot="10800000">
              <a:off x="2325327" y="4292574"/>
              <a:ext cx="1728210" cy="1225993"/>
            </a:xfrm>
            <a:prstGeom prst="trapezoid">
              <a:avLst>
                <a:gd name="adj" fmla="val 53789"/>
              </a:avLst>
            </a:prstGeom>
            <a:solidFill>
              <a:srgbClr val="E8E8E8"/>
            </a:solidFill>
            <a:ln w="9525" cap="flat" cmpd="sng" algn="ctr">
              <a:noFill/>
              <a:prstDash val="solid"/>
              <a:round/>
              <a:headEnd type="none" w="med" len="med"/>
              <a:tailEnd type="none" w="med" len="med"/>
            </a:ln>
            <a:effectLst/>
          </p:spPr>
          <p:txBody>
            <a:bodyPr/>
            <a:lstStyle/>
            <a:p>
              <a:pPr algn="ctr" defTabSz="1217054" eaLnBrk="0" hangingPunct="0">
                <a:defRPr/>
              </a:pPr>
              <a:endParaRPr kumimoji="0" lang="en-US" sz="2133" kern="0" dirty="0">
                <a:solidFill>
                  <a:srgbClr val="000000"/>
                </a:solidFill>
                <a:latin typeface="Arial" panose="020B0604020202020204" pitchFamily="34" charset="0"/>
                <a:ea typeface="Meiryo UI" panose="020B0604030504040204" pitchFamily="50" charset="-128"/>
                <a:cs typeface="Arial" pitchFamily="34" charset="0"/>
              </a:endParaRPr>
            </a:p>
          </p:txBody>
        </p:sp>
        <p:pic>
          <p:nvPicPr>
            <p:cNvPr id="26" name="Picture 7" descr="db-1-grey">
              <a:extLst>
                <a:ext uri="{FF2B5EF4-FFF2-40B4-BE49-F238E27FC236}">
                  <a16:creationId xmlns:a16="http://schemas.microsoft.com/office/drawing/2014/main" id="{ED0BC477-3016-4C4F-823F-5A857211A1F0}"/>
                </a:ext>
              </a:extLst>
            </p:cNvPr>
            <p:cNvPicPr>
              <a:picLocks noChangeAspect="1" noChangeArrowheads="1"/>
            </p:cNvPicPr>
            <p:nvPr/>
          </p:nvPicPr>
          <p:blipFill>
            <a:blip r:embed="rId3" cstate="screen"/>
            <a:stretch>
              <a:fillRect/>
            </a:stretch>
          </p:blipFill>
          <p:spPr bwMode="gray">
            <a:xfrm>
              <a:off x="2855913" y="5353842"/>
              <a:ext cx="663575" cy="464038"/>
            </a:xfrm>
            <a:prstGeom prst="rect">
              <a:avLst/>
            </a:prstGeom>
            <a:noFill/>
            <a:ln w="9525">
              <a:noFill/>
              <a:miter lim="800000"/>
              <a:headEnd/>
              <a:tailEnd/>
            </a:ln>
          </p:spPr>
        </p:pic>
        <p:pic>
          <p:nvPicPr>
            <p:cNvPr id="27" name="Picture 6" descr="db-1-blue">
              <a:extLst>
                <a:ext uri="{FF2B5EF4-FFF2-40B4-BE49-F238E27FC236}">
                  <a16:creationId xmlns:a16="http://schemas.microsoft.com/office/drawing/2014/main" id="{B1C885C4-349D-4B28-AF29-D48D2312DFFA}"/>
                </a:ext>
              </a:extLst>
            </p:cNvPr>
            <p:cNvPicPr>
              <a:picLocks noChangeAspect="1" noChangeArrowheads="1"/>
            </p:cNvPicPr>
            <p:nvPr/>
          </p:nvPicPr>
          <p:blipFill>
            <a:blip r:embed="rId4" cstate="screen"/>
            <a:stretch>
              <a:fillRect/>
            </a:stretch>
          </p:blipFill>
          <p:spPr bwMode="gray">
            <a:xfrm>
              <a:off x="2321306" y="3303110"/>
              <a:ext cx="1734375" cy="1212850"/>
            </a:xfrm>
            <a:prstGeom prst="rect">
              <a:avLst/>
            </a:prstGeom>
            <a:noFill/>
            <a:ln w="9525">
              <a:noFill/>
              <a:miter lim="800000"/>
              <a:headEnd/>
              <a:tailEnd/>
            </a:ln>
          </p:spPr>
        </p:pic>
        <p:pic>
          <p:nvPicPr>
            <p:cNvPr id="28" name="Picture 7" descr="db-1-grey">
              <a:extLst>
                <a:ext uri="{FF2B5EF4-FFF2-40B4-BE49-F238E27FC236}">
                  <a16:creationId xmlns:a16="http://schemas.microsoft.com/office/drawing/2014/main" id="{7C051F73-B367-44CA-A19D-41FC8F51A1C0}"/>
                </a:ext>
              </a:extLst>
            </p:cNvPr>
            <p:cNvPicPr>
              <a:picLocks noChangeAspect="1" noChangeArrowheads="1"/>
            </p:cNvPicPr>
            <p:nvPr/>
          </p:nvPicPr>
          <p:blipFill>
            <a:blip r:embed="rId3" cstate="screen"/>
            <a:stretch>
              <a:fillRect/>
            </a:stretch>
          </p:blipFill>
          <p:spPr bwMode="gray">
            <a:xfrm>
              <a:off x="7258050" y="5353842"/>
              <a:ext cx="663575" cy="464038"/>
            </a:xfrm>
            <a:prstGeom prst="rect">
              <a:avLst/>
            </a:prstGeom>
            <a:noFill/>
            <a:ln w="9525">
              <a:noFill/>
              <a:miter lim="800000"/>
              <a:headEnd/>
              <a:tailEnd/>
            </a:ln>
          </p:spPr>
        </p:pic>
        <p:sp>
          <p:nvSpPr>
            <p:cNvPr id="29" name="Text Box 86">
              <a:extLst>
                <a:ext uri="{FF2B5EF4-FFF2-40B4-BE49-F238E27FC236}">
                  <a16:creationId xmlns:a16="http://schemas.microsoft.com/office/drawing/2014/main" id="{8A17E723-94E1-4746-9F0E-D3312E96A55C}"/>
                </a:ext>
              </a:extLst>
            </p:cNvPr>
            <p:cNvSpPr txBox="1">
              <a:spLocks noChangeArrowheads="1"/>
            </p:cNvSpPr>
            <p:nvPr/>
          </p:nvSpPr>
          <p:spPr bwMode="gray">
            <a:xfrm>
              <a:off x="539510" y="3513715"/>
              <a:ext cx="1260673" cy="382299"/>
            </a:xfrm>
            <a:prstGeom prst="rect">
              <a:avLst/>
            </a:prstGeom>
            <a:noFill/>
            <a:ln w="9525">
              <a:noFill/>
              <a:miter lim="800000"/>
              <a:headEnd/>
              <a:tailEnd/>
            </a:ln>
          </p:spPr>
          <p:txBody>
            <a:bodyPr wrap="square" lIns="0" tIns="0" rIns="0" bIns="0">
              <a:prstTxWarp prst="textNoShape">
                <a:avLst/>
              </a:prstTxWarp>
              <a:spAutoFit/>
            </a:bodyPr>
            <a:lstStyle/>
            <a:p>
              <a:pPr algn="ct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バックアップ・</a:t>
              </a:r>
              <a:endParaRPr kumimoji="0" lang="en-US" altLang="ja-JP" sz="1600" kern="0" dirty="0">
                <a:solidFill>
                  <a:srgbClr val="000000"/>
                </a:solidFill>
                <a:latin typeface="Arial" panose="020B0604020202020204" pitchFamily="34" charset="0"/>
                <a:ea typeface="Meiryo UI" panose="020B0604030504040204" pitchFamily="50" charset="-128"/>
              </a:endParaRPr>
            </a:p>
            <a:p>
              <a:pPr algn="ct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アーカイブサーバ</a:t>
              </a:r>
              <a:endParaRPr kumimoji="0" lang="en-US" sz="1600" kern="0" dirty="0">
                <a:solidFill>
                  <a:srgbClr val="000000"/>
                </a:solidFill>
                <a:latin typeface="Arial" panose="020B0604020202020204" pitchFamily="34" charset="0"/>
                <a:ea typeface="Meiryo UI" panose="020B0604030504040204" pitchFamily="50" charset="-128"/>
              </a:endParaRPr>
            </a:p>
          </p:txBody>
        </p:sp>
        <p:sp>
          <p:nvSpPr>
            <p:cNvPr id="30" name="Text Box 86">
              <a:extLst>
                <a:ext uri="{FF2B5EF4-FFF2-40B4-BE49-F238E27FC236}">
                  <a16:creationId xmlns:a16="http://schemas.microsoft.com/office/drawing/2014/main" id="{B935B5C3-631D-4874-91BF-D1E0FAEA4706}"/>
                </a:ext>
              </a:extLst>
            </p:cNvPr>
            <p:cNvSpPr txBox="1">
              <a:spLocks noChangeArrowheads="1"/>
            </p:cNvSpPr>
            <p:nvPr/>
          </p:nvSpPr>
          <p:spPr bwMode="gray">
            <a:xfrm>
              <a:off x="4803365" y="3922662"/>
              <a:ext cx="1438298" cy="382299"/>
            </a:xfrm>
            <a:prstGeom prst="rect">
              <a:avLst/>
            </a:prstGeom>
            <a:noFill/>
            <a:ln w="9525">
              <a:noFill/>
              <a:miter lim="800000"/>
              <a:headEnd/>
              <a:tailEnd/>
            </a:ln>
          </p:spPr>
          <p:txBody>
            <a:bodyPr wrap="square" lIns="0" tIns="0" rIns="0" bIns="0">
              <a:prstTxWarp prst="textNoShape">
                <a:avLst/>
              </a:prstTxWarp>
              <a:spAutoFit/>
            </a:bodyPr>
            <a:lstStyle/>
            <a:p>
              <a:pPr algn="ctr" defTabSz="609585">
                <a:defRPr/>
              </a:pPr>
              <a:r>
                <a:rPr kumimoji="0" lang="ja-JP" altLang="en-US" sz="1600" kern="0" dirty="0">
                  <a:solidFill>
                    <a:srgbClr val="339933"/>
                  </a:solidFill>
                  <a:latin typeface="Arial" panose="020B0604020202020204" pitchFamily="34" charset="0"/>
                  <a:ea typeface="Meiryo UI" panose="020B0604030504040204" pitchFamily="50" charset="-128"/>
                </a:rPr>
                <a:t>オリジナルデータサイズの</a:t>
              </a:r>
              <a:r>
                <a:rPr kumimoji="0" lang="en-US" sz="1600" kern="0" dirty="0">
                  <a:solidFill>
                    <a:srgbClr val="339933"/>
                  </a:solidFill>
                  <a:latin typeface="Arial" panose="020B0604020202020204" pitchFamily="34" charset="0"/>
                  <a:ea typeface="Meiryo UI" panose="020B0604030504040204" pitchFamily="50" charset="-128"/>
                </a:rPr>
                <a:t>1</a:t>
              </a:r>
              <a:r>
                <a:rPr kumimoji="0" lang="ja-JP" altLang="en-US" sz="1600" kern="0" dirty="0">
                  <a:solidFill>
                    <a:srgbClr val="339933"/>
                  </a:solidFill>
                  <a:latin typeface="Arial" panose="020B0604020202020204" pitchFamily="34" charset="0"/>
                  <a:ea typeface="Meiryo UI" panose="020B0604030504040204" pitchFamily="50" charset="-128"/>
                </a:rPr>
                <a:t>～</a:t>
              </a:r>
              <a:r>
                <a:rPr kumimoji="0" lang="en-US" sz="1600" kern="0" dirty="0">
                  <a:solidFill>
                    <a:srgbClr val="339933"/>
                  </a:solidFill>
                  <a:latin typeface="Arial" panose="020B0604020202020204" pitchFamily="34" charset="0"/>
                  <a:ea typeface="Meiryo UI" panose="020B0604030504040204" pitchFamily="50" charset="-128"/>
                </a:rPr>
                <a:t>5% </a:t>
              </a:r>
              <a:r>
                <a:rPr kumimoji="0" lang="ja-JP" altLang="en-US" sz="1600" kern="0" dirty="0">
                  <a:solidFill>
                    <a:srgbClr val="339933"/>
                  </a:solidFill>
                  <a:latin typeface="Arial" panose="020B0604020202020204" pitchFamily="34" charset="0"/>
                  <a:ea typeface="Meiryo UI" panose="020B0604030504040204" pitchFamily="50" charset="-128"/>
                </a:rPr>
                <a:t>のみを送信</a:t>
              </a:r>
              <a:endParaRPr kumimoji="0" lang="en-US" sz="1600" kern="0" dirty="0">
                <a:solidFill>
                  <a:srgbClr val="339933"/>
                </a:solidFill>
                <a:latin typeface="Arial" panose="020B0604020202020204" pitchFamily="34" charset="0"/>
                <a:ea typeface="Meiryo UI" panose="020B0604030504040204" pitchFamily="50" charset="-128"/>
              </a:endParaRPr>
            </a:p>
          </p:txBody>
        </p:sp>
        <p:sp>
          <p:nvSpPr>
            <p:cNvPr id="31" name="Freeform 9">
              <a:extLst>
                <a:ext uri="{FF2B5EF4-FFF2-40B4-BE49-F238E27FC236}">
                  <a16:creationId xmlns:a16="http://schemas.microsoft.com/office/drawing/2014/main" id="{3210FB71-F8AF-4A0C-9766-66E97E28215E}"/>
                </a:ext>
              </a:extLst>
            </p:cNvPr>
            <p:cNvSpPr/>
            <p:nvPr/>
          </p:nvSpPr>
          <p:spPr bwMode="gray">
            <a:xfrm>
              <a:off x="3189288" y="4749324"/>
              <a:ext cx="4378276" cy="580177"/>
            </a:xfrm>
            <a:custGeom>
              <a:avLst/>
              <a:gdLst>
                <a:gd name="connsiteX0" fmla="*/ 0 w 5118696"/>
                <a:gd name="connsiteY0" fmla="*/ 1384342 h 1384342"/>
                <a:gd name="connsiteX1" fmla="*/ 1166285 w 5118696"/>
                <a:gd name="connsiteY1" fmla="*/ 308832 h 1384342"/>
                <a:gd name="connsiteX2" fmla="*/ 3382227 w 5118696"/>
                <a:gd name="connsiteY2" fmla="*/ 179252 h 1384342"/>
                <a:gd name="connsiteX3" fmla="*/ 5118696 w 5118696"/>
                <a:gd name="connsiteY3" fmla="*/ 1384342 h 1384342"/>
                <a:gd name="connsiteX4" fmla="*/ 5118696 w 5118696"/>
                <a:gd name="connsiteY4" fmla="*/ 1384342 h 1384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18696" h="1384342">
                  <a:moveTo>
                    <a:pt x="0" y="1384342"/>
                  </a:moveTo>
                  <a:cubicBezTo>
                    <a:pt x="301290" y="947011"/>
                    <a:pt x="602581" y="509680"/>
                    <a:pt x="1166285" y="308832"/>
                  </a:cubicBezTo>
                  <a:cubicBezTo>
                    <a:pt x="1729989" y="107984"/>
                    <a:pt x="2723492" y="0"/>
                    <a:pt x="3382227" y="179252"/>
                  </a:cubicBezTo>
                  <a:cubicBezTo>
                    <a:pt x="4040962" y="358504"/>
                    <a:pt x="5118696" y="1384342"/>
                    <a:pt x="5118696" y="1384342"/>
                  </a:cubicBezTo>
                  <a:lnTo>
                    <a:pt x="5118696" y="1384342"/>
                  </a:lnTo>
                </a:path>
              </a:pathLst>
            </a:custGeom>
            <a:noFill/>
            <a:ln w="38100" cap="flat" cmpd="sng" algn="ctr">
              <a:solidFill>
                <a:srgbClr val="339933"/>
              </a:solidFill>
              <a:prstDash val="sysDash"/>
              <a:round/>
              <a:headEnd type="none" w="med" len="med"/>
              <a:tailEnd type="arrow" w="med" len="med"/>
            </a:ln>
            <a:effectLst/>
          </p:spPr>
          <p:txBody>
            <a:bodyPr/>
            <a:lstStyle/>
            <a:p>
              <a:pPr algn="ctr" defTabSz="1217054" eaLnBrk="0" hangingPunct="0">
                <a:defRPr/>
              </a:pPr>
              <a:endParaRPr kumimoji="0" lang="en-US" sz="2133" kern="0" dirty="0">
                <a:solidFill>
                  <a:srgbClr val="000000"/>
                </a:solidFill>
                <a:latin typeface="Arial" panose="020B0604020202020204" pitchFamily="34" charset="0"/>
                <a:ea typeface="Meiryo UI" panose="020B0604030504040204" pitchFamily="50" charset="-128"/>
                <a:cs typeface="Arial" pitchFamily="34" charset="0"/>
              </a:endParaRPr>
            </a:p>
          </p:txBody>
        </p:sp>
        <p:sp>
          <p:nvSpPr>
            <p:cNvPr id="32" name="Text Box 86">
              <a:extLst>
                <a:ext uri="{FF2B5EF4-FFF2-40B4-BE49-F238E27FC236}">
                  <a16:creationId xmlns:a16="http://schemas.microsoft.com/office/drawing/2014/main" id="{D35A16C5-4ABF-41E0-8AAB-AFDC631764D4}"/>
                </a:ext>
              </a:extLst>
            </p:cNvPr>
            <p:cNvSpPr txBox="1">
              <a:spLocks noChangeArrowheads="1"/>
            </p:cNvSpPr>
            <p:nvPr/>
          </p:nvSpPr>
          <p:spPr bwMode="gray">
            <a:xfrm>
              <a:off x="6264335" y="5387108"/>
              <a:ext cx="906498" cy="382299"/>
            </a:xfrm>
            <a:prstGeom prst="rect">
              <a:avLst/>
            </a:prstGeom>
            <a:noFill/>
            <a:ln w="9525">
              <a:noFill/>
              <a:miter lim="800000"/>
              <a:headEnd/>
              <a:tailEnd/>
            </a:ln>
          </p:spPr>
          <p:txBody>
            <a:bodyPr wrap="none" lIns="0" tIns="0" rIns="0" bIns="0">
              <a:prstTxWarp prst="textNoShape">
                <a:avLst/>
              </a:prstTxWarp>
              <a:spAutoFit/>
            </a:bodyPr>
            <a:lstStyle/>
            <a:p>
              <a:pPr algn="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重複排除済み</a:t>
              </a:r>
              <a:endParaRPr kumimoji="0" lang="en-US" altLang="ja-JP" sz="1600" kern="0" dirty="0">
                <a:solidFill>
                  <a:srgbClr val="000000"/>
                </a:solidFill>
                <a:latin typeface="Arial" panose="020B0604020202020204" pitchFamily="34" charset="0"/>
                <a:ea typeface="Meiryo UI" panose="020B0604030504040204" pitchFamily="50" charset="-128"/>
              </a:endParaRPr>
            </a:p>
            <a:p>
              <a:pPr algn="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データ</a:t>
              </a:r>
              <a:endParaRPr kumimoji="0" lang="en-US" sz="1600" kern="0" dirty="0">
                <a:solidFill>
                  <a:srgbClr val="000000"/>
                </a:solidFill>
                <a:latin typeface="Arial" panose="020B0604020202020204" pitchFamily="34" charset="0"/>
                <a:ea typeface="Meiryo UI" panose="020B0604030504040204" pitchFamily="50" charset="-128"/>
              </a:endParaRPr>
            </a:p>
          </p:txBody>
        </p:sp>
        <p:pic>
          <p:nvPicPr>
            <p:cNvPr id="33" name="Picture 9" descr="dd-grey-server">
              <a:extLst>
                <a:ext uri="{FF2B5EF4-FFF2-40B4-BE49-F238E27FC236}">
                  <a16:creationId xmlns:a16="http://schemas.microsoft.com/office/drawing/2014/main" id="{207C86BD-4D93-4050-8319-B181FF8C5549}"/>
                </a:ext>
              </a:extLst>
            </p:cNvPr>
            <p:cNvPicPr>
              <a:picLocks noChangeAspect="1" noChangeArrowheads="1"/>
            </p:cNvPicPr>
            <p:nvPr/>
          </p:nvPicPr>
          <p:blipFill>
            <a:blip r:embed="rId5" cstate="screen"/>
            <a:stretch>
              <a:fillRect/>
            </a:stretch>
          </p:blipFill>
          <p:spPr bwMode="gray">
            <a:xfrm>
              <a:off x="1215048" y="2534396"/>
              <a:ext cx="476602" cy="940802"/>
            </a:xfrm>
            <a:prstGeom prst="rect">
              <a:avLst/>
            </a:prstGeom>
            <a:noFill/>
            <a:ln w="9525">
              <a:noFill/>
              <a:miter lim="800000"/>
              <a:headEnd/>
              <a:tailEnd/>
            </a:ln>
          </p:spPr>
        </p:pic>
        <p:pic>
          <p:nvPicPr>
            <p:cNvPr id="34" name="Picture 9" descr="dd-grey-server">
              <a:extLst>
                <a:ext uri="{FF2B5EF4-FFF2-40B4-BE49-F238E27FC236}">
                  <a16:creationId xmlns:a16="http://schemas.microsoft.com/office/drawing/2014/main" id="{7C15D054-80E7-4D0F-AC0B-4A482BBA16CE}"/>
                </a:ext>
              </a:extLst>
            </p:cNvPr>
            <p:cNvPicPr>
              <a:picLocks noChangeAspect="1" noChangeArrowheads="1"/>
            </p:cNvPicPr>
            <p:nvPr/>
          </p:nvPicPr>
          <p:blipFill>
            <a:blip r:embed="rId5" cstate="screen"/>
            <a:stretch>
              <a:fillRect/>
            </a:stretch>
          </p:blipFill>
          <p:spPr bwMode="gray">
            <a:xfrm>
              <a:off x="654725" y="2534396"/>
              <a:ext cx="476602" cy="940802"/>
            </a:xfrm>
            <a:prstGeom prst="rect">
              <a:avLst/>
            </a:prstGeom>
            <a:noFill/>
            <a:ln w="9525">
              <a:noFill/>
              <a:miter lim="800000"/>
              <a:headEnd/>
              <a:tailEnd/>
            </a:ln>
          </p:spPr>
        </p:pic>
        <p:sp>
          <p:nvSpPr>
            <p:cNvPr id="35" name="TextBox 23">
              <a:extLst>
                <a:ext uri="{FF2B5EF4-FFF2-40B4-BE49-F238E27FC236}">
                  <a16:creationId xmlns:a16="http://schemas.microsoft.com/office/drawing/2014/main" id="{B449BEC6-B3B6-4C12-B7A9-AE9258B37165}"/>
                </a:ext>
              </a:extLst>
            </p:cNvPr>
            <p:cNvSpPr txBox="1">
              <a:spLocks noChangeArrowheads="1"/>
            </p:cNvSpPr>
            <p:nvPr/>
          </p:nvSpPr>
          <p:spPr bwMode="gray">
            <a:xfrm>
              <a:off x="2880911" y="3470284"/>
              <a:ext cx="616756" cy="254816"/>
            </a:xfrm>
            <a:prstGeom prst="rect">
              <a:avLst/>
            </a:prstGeom>
            <a:noFill/>
            <a:ln w="9525">
              <a:noFill/>
              <a:miter lim="800000"/>
              <a:headEnd/>
              <a:tailEnd/>
            </a:ln>
          </p:spPr>
          <p:txBody>
            <a:bodyPr wrap="none" lIns="0" tIns="0" rIns="0" bIns="0">
              <a:prstTxWarp prst="textNoShape">
                <a:avLst/>
              </a:prstTxWarp>
              <a:spAutoFit/>
            </a:bodyPr>
            <a:lstStyle/>
            <a:p>
              <a:pPr algn="ctr" defTabSz="609585">
                <a:defRPr/>
              </a:pPr>
              <a:r>
                <a:rPr kumimoji="0" lang="ja-JP" altLang="en-US" sz="2133" kern="0" dirty="0">
                  <a:solidFill>
                    <a:srgbClr val="000000"/>
                  </a:solidFill>
                  <a:latin typeface="Arial" panose="020B0604020202020204" pitchFamily="34" charset="0"/>
                  <a:ea typeface="Meiryo UI" panose="020B0604030504040204" pitchFamily="50" charset="-128"/>
                </a:rPr>
                <a:t>圧縮前</a:t>
              </a:r>
              <a:endParaRPr kumimoji="0" lang="en-US" sz="2133" kern="0" dirty="0">
                <a:solidFill>
                  <a:srgbClr val="000000"/>
                </a:solidFill>
                <a:latin typeface="Arial" panose="020B0604020202020204" pitchFamily="34" charset="0"/>
                <a:ea typeface="Meiryo UI" panose="020B0604030504040204" pitchFamily="50" charset="-128"/>
              </a:endParaRPr>
            </a:p>
          </p:txBody>
        </p:sp>
        <p:sp>
          <p:nvSpPr>
            <p:cNvPr id="36" name="TextBox 24">
              <a:extLst>
                <a:ext uri="{FF2B5EF4-FFF2-40B4-BE49-F238E27FC236}">
                  <a16:creationId xmlns:a16="http://schemas.microsoft.com/office/drawing/2014/main" id="{DF2A5DB5-6B9D-4419-931F-FA5A884B3847}"/>
                </a:ext>
              </a:extLst>
            </p:cNvPr>
            <p:cNvSpPr txBox="1">
              <a:spLocks noChangeArrowheads="1"/>
            </p:cNvSpPr>
            <p:nvPr/>
          </p:nvSpPr>
          <p:spPr bwMode="gray">
            <a:xfrm>
              <a:off x="2903929" y="5890308"/>
              <a:ext cx="616756" cy="254816"/>
            </a:xfrm>
            <a:prstGeom prst="rect">
              <a:avLst/>
            </a:prstGeom>
            <a:noFill/>
            <a:ln w="9525">
              <a:noFill/>
              <a:miter lim="800000"/>
              <a:headEnd/>
              <a:tailEnd/>
            </a:ln>
          </p:spPr>
          <p:txBody>
            <a:bodyPr wrap="none" lIns="0" tIns="0" rIns="0" bIns="0">
              <a:prstTxWarp prst="textNoShape">
                <a:avLst/>
              </a:prstTxWarp>
              <a:spAutoFit/>
            </a:bodyPr>
            <a:lstStyle/>
            <a:p>
              <a:pPr algn="ctr" defTabSz="609585">
                <a:defRPr/>
              </a:pPr>
              <a:r>
                <a:rPr kumimoji="0" lang="ja-JP" altLang="en-US" sz="2133" kern="0" dirty="0">
                  <a:solidFill>
                    <a:srgbClr val="000000"/>
                  </a:solidFill>
                  <a:latin typeface="Arial" panose="020B0604020202020204" pitchFamily="34" charset="0"/>
                  <a:ea typeface="Meiryo UI" panose="020B0604030504040204" pitchFamily="50" charset="-128"/>
                </a:rPr>
                <a:t>圧縮後</a:t>
              </a:r>
              <a:endParaRPr kumimoji="0" lang="en-US" sz="2133" kern="0" dirty="0">
                <a:solidFill>
                  <a:srgbClr val="000000"/>
                </a:solidFill>
                <a:latin typeface="Arial" panose="020B0604020202020204" pitchFamily="34" charset="0"/>
                <a:ea typeface="Meiryo UI" panose="020B0604030504040204" pitchFamily="50" charset="-128"/>
              </a:endParaRPr>
            </a:p>
          </p:txBody>
        </p:sp>
        <p:sp>
          <p:nvSpPr>
            <p:cNvPr id="37" name="TextBox 26">
              <a:extLst>
                <a:ext uri="{FF2B5EF4-FFF2-40B4-BE49-F238E27FC236}">
                  <a16:creationId xmlns:a16="http://schemas.microsoft.com/office/drawing/2014/main" id="{DE733569-76A0-4937-8558-C34552C22D15}"/>
                </a:ext>
              </a:extLst>
            </p:cNvPr>
            <p:cNvSpPr txBox="1">
              <a:spLocks noChangeArrowheads="1"/>
            </p:cNvSpPr>
            <p:nvPr/>
          </p:nvSpPr>
          <p:spPr bwMode="gray">
            <a:xfrm>
              <a:off x="309082" y="4495896"/>
              <a:ext cx="2822575" cy="446114"/>
            </a:xfrm>
            <a:prstGeom prst="rect">
              <a:avLst/>
            </a:prstGeom>
            <a:noFill/>
            <a:ln w="9525">
              <a:noFill/>
              <a:miter lim="800000"/>
              <a:headEnd/>
              <a:tailEnd/>
            </a:ln>
          </p:spPr>
          <p:txBody>
            <a:bodyPr wrap="square" lIns="0" tIns="0" rIns="0" bIns="0">
              <a:prstTxWarp prst="textNoShape">
                <a:avLst/>
              </a:prstTxWarp>
              <a:spAutoFit/>
            </a:bodyPr>
            <a:lstStyle/>
            <a:p>
              <a:pPr algn="ctr" defTabSz="609585">
                <a:defRPr/>
              </a:pPr>
              <a:r>
                <a:rPr kumimoji="0" lang="ja-JP" altLang="en-US" sz="1867" kern="0" dirty="0">
                  <a:solidFill>
                    <a:srgbClr val="CE3131"/>
                  </a:solidFill>
                  <a:latin typeface="Arial" panose="020B0604020202020204" pitchFamily="34" charset="0"/>
                  <a:ea typeface="Meiryo UI" panose="020B0604030504040204" pitchFamily="50" charset="-128"/>
                </a:rPr>
                <a:t>重複排除</a:t>
              </a:r>
              <a:r>
                <a:rPr kumimoji="0" lang="en-US" sz="1867" kern="0" dirty="0">
                  <a:solidFill>
                    <a:srgbClr val="CE3131"/>
                  </a:solidFill>
                  <a:latin typeface="Arial" panose="020B0604020202020204" pitchFamily="34" charset="0"/>
                  <a:ea typeface="Meiryo UI" panose="020B0604030504040204" pitchFamily="50" charset="-128"/>
                </a:rPr>
                <a:t> + </a:t>
              </a:r>
              <a:r>
                <a:rPr kumimoji="0" lang="ja-JP" altLang="en-US" sz="1867" kern="0" dirty="0">
                  <a:solidFill>
                    <a:srgbClr val="CE3131"/>
                  </a:solidFill>
                  <a:latin typeface="Arial" panose="020B0604020202020204" pitchFamily="34" charset="0"/>
                  <a:ea typeface="Meiryo UI" panose="020B0604030504040204" pitchFamily="50" charset="-128"/>
                </a:rPr>
                <a:t>ローカル圧縮</a:t>
              </a:r>
              <a:endParaRPr kumimoji="0" lang="en-US" altLang="ja-JP" sz="1867" kern="0" dirty="0">
                <a:solidFill>
                  <a:srgbClr val="CE3131"/>
                </a:solidFill>
                <a:latin typeface="Arial" panose="020B0604020202020204" pitchFamily="34" charset="0"/>
                <a:ea typeface="Meiryo UI" panose="020B0604030504040204" pitchFamily="50" charset="-128"/>
              </a:endParaRPr>
            </a:p>
            <a:p>
              <a:pPr algn="ctr" defTabSz="609585">
                <a:defRPr/>
              </a:pPr>
              <a:r>
                <a:rPr kumimoji="0" lang="en-US" sz="1867" kern="0" dirty="0">
                  <a:solidFill>
                    <a:srgbClr val="CE3131"/>
                  </a:solidFill>
                  <a:latin typeface="Arial" panose="020B0604020202020204" pitchFamily="34" charset="0"/>
                  <a:ea typeface="Meiryo UI" panose="020B0604030504040204" pitchFamily="50" charset="-128"/>
                </a:rPr>
                <a:t> (lz, gzfast, gz)</a:t>
              </a:r>
            </a:p>
          </p:txBody>
        </p:sp>
        <p:sp>
          <p:nvSpPr>
            <p:cNvPr id="38" name="Line 9">
              <a:extLst>
                <a:ext uri="{FF2B5EF4-FFF2-40B4-BE49-F238E27FC236}">
                  <a16:creationId xmlns:a16="http://schemas.microsoft.com/office/drawing/2014/main" id="{A956FA74-6EB3-40CF-B365-A38D3AA87FF7}"/>
                </a:ext>
              </a:extLst>
            </p:cNvPr>
            <p:cNvSpPr>
              <a:spLocks noChangeShapeType="1"/>
            </p:cNvSpPr>
            <p:nvPr/>
          </p:nvSpPr>
          <p:spPr bwMode="gray">
            <a:xfrm>
              <a:off x="3211513" y="4520723"/>
              <a:ext cx="0" cy="808778"/>
            </a:xfrm>
            <a:prstGeom prst="line">
              <a:avLst/>
            </a:prstGeom>
            <a:noFill/>
            <a:ln w="38100" cap="flat" cmpd="sng" algn="ctr">
              <a:solidFill>
                <a:srgbClr val="CE3131"/>
              </a:solidFill>
              <a:prstDash val="solid"/>
              <a:headEnd type="none" w="med" len="med"/>
              <a:tailEnd type="arrow" w="med" len="med"/>
            </a:ln>
            <a:effectLst>
              <a:glow rad="101600">
                <a:srgbClr val="FFFFFF">
                  <a:alpha val="60000"/>
                </a:srgbClr>
              </a:glow>
            </a:effectLst>
          </p:spPr>
          <p:txBody>
            <a:bodyPr rtlCol="0" anchor="ctr"/>
            <a:lstStyle/>
            <a:p>
              <a:pPr algn="ctr" defTabSz="609585">
                <a:defRPr/>
              </a:pPr>
              <a:endParaRPr kumimoji="0" lang="en-US" sz="2400" kern="0" dirty="0">
                <a:solidFill>
                  <a:srgbClr val="000000"/>
                </a:solidFill>
                <a:latin typeface="Arial" panose="020B0604020202020204" pitchFamily="34" charset="0"/>
                <a:ea typeface="Meiryo UI" panose="020B0604030504040204" pitchFamily="50" charset="-128"/>
              </a:endParaRPr>
            </a:p>
          </p:txBody>
        </p:sp>
        <p:sp>
          <p:nvSpPr>
            <p:cNvPr id="39" name="Rectangle 29">
              <a:extLst>
                <a:ext uri="{FF2B5EF4-FFF2-40B4-BE49-F238E27FC236}">
                  <a16:creationId xmlns:a16="http://schemas.microsoft.com/office/drawing/2014/main" id="{937381FF-83A4-4BC2-A818-B17E659334DC}"/>
                </a:ext>
              </a:extLst>
            </p:cNvPr>
            <p:cNvSpPr>
              <a:spLocks noChangeArrowheads="1"/>
            </p:cNvSpPr>
            <p:nvPr/>
          </p:nvSpPr>
          <p:spPr bwMode="gray">
            <a:xfrm>
              <a:off x="2951342" y="5559399"/>
              <a:ext cx="496530" cy="191149"/>
            </a:xfrm>
            <a:prstGeom prst="rect">
              <a:avLst/>
            </a:prstGeom>
            <a:noFill/>
            <a:ln w="9525">
              <a:noFill/>
              <a:miter lim="800000"/>
              <a:headEnd/>
              <a:tailEnd/>
            </a:ln>
          </p:spPr>
          <p:txBody>
            <a:bodyPr wrap="none" lIns="0" tIns="0" rIns="0" bIns="0">
              <a:prstTxWarp prst="textNoShape">
                <a:avLst/>
              </a:prstTxWarp>
              <a:spAutoFit/>
            </a:bodyPr>
            <a:lstStyle/>
            <a:p>
              <a:pPr algn="ctr" defTabSz="609585">
                <a:defRPr/>
              </a:pPr>
              <a:r>
                <a:rPr kumimoji="0" lang="en-US" sz="1600" kern="0" dirty="0">
                  <a:solidFill>
                    <a:srgbClr val="000000"/>
                  </a:solidFill>
                  <a:latin typeface="Arial" panose="020B0604020202020204" pitchFamily="34" charset="0"/>
                  <a:ea typeface="Meiryo UI" panose="020B0604030504040204" pitchFamily="50" charset="-128"/>
                </a:rPr>
                <a:t>0.5 TB </a:t>
              </a:r>
            </a:p>
          </p:txBody>
        </p:sp>
        <p:sp>
          <p:nvSpPr>
            <p:cNvPr id="40" name="Text Box 86">
              <a:extLst>
                <a:ext uri="{FF2B5EF4-FFF2-40B4-BE49-F238E27FC236}">
                  <a16:creationId xmlns:a16="http://schemas.microsoft.com/office/drawing/2014/main" id="{F71A59EF-5EE2-434C-9DC3-8B0CDAACC97D}"/>
                </a:ext>
              </a:extLst>
            </p:cNvPr>
            <p:cNvSpPr txBox="1">
              <a:spLocks noChangeArrowheads="1"/>
            </p:cNvSpPr>
            <p:nvPr/>
          </p:nvSpPr>
          <p:spPr bwMode="gray">
            <a:xfrm>
              <a:off x="3592681" y="5387107"/>
              <a:ext cx="906498" cy="382299"/>
            </a:xfrm>
            <a:prstGeom prst="rect">
              <a:avLst/>
            </a:prstGeom>
            <a:noFill/>
            <a:ln w="9525">
              <a:noFill/>
              <a:miter lim="800000"/>
              <a:headEnd/>
              <a:tailEnd/>
            </a:ln>
          </p:spPr>
          <p:txBody>
            <a:bodyPr wrap="none" lIns="0" tIns="0" rIns="0" bIns="0">
              <a:prstTxWarp prst="textNoShape">
                <a:avLst/>
              </a:prstTxWarp>
              <a:spAutoFit/>
            </a:bodyPr>
            <a:lstStyle/>
            <a:p>
              <a:pP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重複排除済み</a:t>
              </a:r>
              <a:endParaRPr kumimoji="0" lang="en-US" altLang="ja-JP" sz="1600" kern="0" dirty="0">
                <a:solidFill>
                  <a:srgbClr val="000000"/>
                </a:solidFill>
                <a:latin typeface="Arial" panose="020B0604020202020204" pitchFamily="34" charset="0"/>
                <a:ea typeface="Meiryo UI" panose="020B0604030504040204" pitchFamily="50" charset="-128"/>
              </a:endParaRPr>
            </a:p>
            <a:p>
              <a:pP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データ</a:t>
              </a:r>
              <a:endParaRPr kumimoji="0" lang="en-US" sz="1600" kern="0" dirty="0">
                <a:solidFill>
                  <a:srgbClr val="000000"/>
                </a:solidFill>
                <a:latin typeface="Arial" panose="020B0604020202020204" pitchFamily="34" charset="0"/>
                <a:ea typeface="Meiryo UI" panose="020B0604030504040204" pitchFamily="50" charset="-128"/>
              </a:endParaRPr>
            </a:p>
          </p:txBody>
        </p:sp>
        <p:sp>
          <p:nvSpPr>
            <p:cNvPr id="41" name="Rectangle 29">
              <a:extLst>
                <a:ext uri="{FF2B5EF4-FFF2-40B4-BE49-F238E27FC236}">
                  <a16:creationId xmlns:a16="http://schemas.microsoft.com/office/drawing/2014/main" id="{9DB52712-858F-40FC-9391-BBB425C7EC20}"/>
                </a:ext>
              </a:extLst>
            </p:cNvPr>
            <p:cNvSpPr>
              <a:spLocks noChangeArrowheads="1"/>
            </p:cNvSpPr>
            <p:nvPr/>
          </p:nvSpPr>
          <p:spPr bwMode="gray">
            <a:xfrm>
              <a:off x="2848293" y="4049235"/>
              <a:ext cx="755015" cy="318632"/>
            </a:xfrm>
            <a:prstGeom prst="rect">
              <a:avLst/>
            </a:prstGeom>
            <a:noFill/>
            <a:ln w="9525">
              <a:noFill/>
              <a:miter lim="800000"/>
              <a:headEnd/>
              <a:tailEnd/>
            </a:ln>
          </p:spPr>
          <p:txBody>
            <a:bodyPr wrap="none" lIns="0" tIns="0" rIns="0" bIns="0">
              <a:prstTxWarp prst="textNoShape">
                <a:avLst/>
              </a:prstTxWarp>
              <a:spAutoFit/>
            </a:bodyPr>
            <a:lstStyle/>
            <a:p>
              <a:pPr algn="ctr" defTabSz="609585">
                <a:defRPr/>
              </a:pPr>
              <a:r>
                <a:rPr kumimoji="0" lang="en-US" sz="2667" kern="0" dirty="0">
                  <a:solidFill>
                    <a:srgbClr val="000000"/>
                  </a:solidFill>
                  <a:latin typeface="Arial" panose="020B0604020202020204" pitchFamily="34" charset="0"/>
                  <a:ea typeface="Meiryo UI" panose="020B0604030504040204" pitchFamily="50" charset="-128"/>
                </a:rPr>
                <a:t>10 TB </a:t>
              </a:r>
            </a:p>
          </p:txBody>
        </p:sp>
        <p:sp>
          <p:nvSpPr>
            <p:cNvPr id="42" name="Text Box 86">
              <a:extLst>
                <a:ext uri="{FF2B5EF4-FFF2-40B4-BE49-F238E27FC236}">
                  <a16:creationId xmlns:a16="http://schemas.microsoft.com/office/drawing/2014/main" id="{F8FE2693-2D2F-4065-9E3A-285B05F47328}"/>
                </a:ext>
              </a:extLst>
            </p:cNvPr>
            <p:cNvSpPr txBox="1">
              <a:spLocks noChangeArrowheads="1"/>
            </p:cNvSpPr>
            <p:nvPr/>
          </p:nvSpPr>
          <p:spPr bwMode="gray">
            <a:xfrm>
              <a:off x="1819770" y="2561774"/>
              <a:ext cx="1461939" cy="382299"/>
            </a:xfrm>
            <a:prstGeom prst="rect">
              <a:avLst/>
            </a:prstGeom>
            <a:noFill/>
            <a:ln w="9525">
              <a:noFill/>
              <a:miter lim="800000"/>
              <a:headEnd/>
              <a:tailEnd/>
            </a:ln>
          </p:spPr>
          <p:txBody>
            <a:bodyPr wrap="none" lIns="0" tIns="0" rIns="0" bIns="0">
              <a:prstTxWarp prst="textNoShape">
                <a:avLst/>
              </a:prstTxWarp>
              <a:spAutoFit/>
            </a:bodyPr>
            <a:lstStyle/>
            <a:p>
              <a:pPr algn="ctr" defTabSz="609585">
                <a:defRPr/>
              </a:pPr>
              <a:r>
                <a:rPr kumimoji="0" lang="en-US" sz="1600" kern="0" dirty="0">
                  <a:solidFill>
                    <a:srgbClr val="2C95DD"/>
                  </a:solidFill>
                  <a:latin typeface="Arial" panose="020B0604020202020204" pitchFamily="34" charset="0"/>
                  <a:ea typeface="Meiryo UI" panose="020B0604030504040204" pitchFamily="50" charset="-128"/>
                </a:rPr>
                <a:t>NFS, CIFS, DD VTL, </a:t>
              </a:r>
            </a:p>
            <a:p>
              <a:pPr algn="ctr" defTabSz="609585">
                <a:defRPr/>
              </a:pPr>
              <a:r>
                <a:rPr kumimoji="0" lang="en-US" sz="1600" kern="0" dirty="0">
                  <a:solidFill>
                    <a:srgbClr val="2C95DD"/>
                  </a:solidFill>
                  <a:latin typeface="Arial" panose="020B0604020202020204" pitchFamily="34" charset="0"/>
                  <a:ea typeface="Meiryo UI" panose="020B0604030504040204" pitchFamily="50" charset="-128"/>
                </a:rPr>
                <a:t>DD Boost</a:t>
              </a:r>
            </a:p>
          </p:txBody>
        </p:sp>
        <p:sp>
          <p:nvSpPr>
            <p:cNvPr id="43" name="Rectangle 29">
              <a:extLst>
                <a:ext uri="{FF2B5EF4-FFF2-40B4-BE49-F238E27FC236}">
                  <a16:creationId xmlns:a16="http://schemas.microsoft.com/office/drawing/2014/main" id="{BBA39DDB-68AC-418B-BFC7-E19CDF6AC2C6}"/>
                </a:ext>
              </a:extLst>
            </p:cNvPr>
            <p:cNvSpPr>
              <a:spLocks noChangeArrowheads="1"/>
            </p:cNvSpPr>
            <p:nvPr/>
          </p:nvSpPr>
          <p:spPr bwMode="gray">
            <a:xfrm>
              <a:off x="7359829" y="5559399"/>
              <a:ext cx="496530" cy="191149"/>
            </a:xfrm>
            <a:prstGeom prst="rect">
              <a:avLst/>
            </a:prstGeom>
            <a:noFill/>
            <a:ln w="9525">
              <a:noFill/>
              <a:miter lim="800000"/>
              <a:headEnd/>
              <a:tailEnd/>
            </a:ln>
          </p:spPr>
          <p:txBody>
            <a:bodyPr wrap="none" lIns="0" tIns="0" rIns="0" bIns="0">
              <a:prstTxWarp prst="textNoShape">
                <a:avLst/>
              </a:prstTxWarp>
              <a:spAutoFit/>
            </a:bodyPr>
            <a:lstStyle/>
            <a:p>
              <a:pPr algn="ctr" defTabSz="609585">
                <a:defRPr/>
              </a:pPr>
              <a:r>
                <a:rPr kumimoji="0" lang="en-US" sz="1600" kern="0" dirty="0">
                  <a:solidFill>
                    <a:srgbClr val="000000"/>
                  </a:solidFill>
                  <a:latin typeface="Arial" panose="020B0604020202020204" pitchFamily="34" charset="0"/>
                  <a:ea typeface="Meiryo UI" panose="020B0604030504040204" pitchFamily="50" charset="-128"/>
                </a:rPr>
                <a:t>0.5 TB </a:t>
              </a:r>
            </a:p>
          </p:txBody>
        </p:sp>
        <p:sp>
          <p:nvSpPr>
            <p:cNvPr id="44" name="TextBox 35">
              <a:extLst>
                <a:ext uri="{FF2B5EF4-FFF2-40B4-BE49-F238E27FC236}">
                  <a16:creationId xmlns:a16="http://schemas.microsoft.com/office/drawing/2014/main" id="{62DA7DD1-009E-455C-B670-756C0D60C76D}"/>
                </a:ext>
              </a:extLst>
            </p:cNvPr>
            <p:cNvSpPr txBox="1">
              <a:spLocks noChangeArrowheads="1"/>
            </p:cNvSpPr>
            <p:nvPr/>
          </p:nvSpPr>
          <p:spPr bwMode="gray">
            <a:xfrm>
              <a:off x="7315820" y="4391961"/>
              <a:ext cx="692498" cy="286724"/>
            </a:xfrm>
            <a:prstGeom prst="rect">
              <a:avLst/>
            </a:prstGeom>
            <a:noFill/>
            <a:ln w="9525">
              <a:noFill/>
              <a:miter lim="800000"/>
              <a:headEnd/>
              <a:tailEnd/>
            </a:ln>
          </p:spPr>
          <p:txBody>
            <a:bodyPr wrap="none" lIns="0" tIns="0" rIns="0" bIns="0">
              <a:prstTxWarp prst="textNoShape">
                <a:avLst/>
              </a:prstTxWarp>
              <a:spAutoFit/>
            </a:bodyPr>
            <a:lstStyle/>
            <a:p>
              <a:pPr algn="ctr" defTabSz="609585">
                <a:defRPr/>
              </a:pPr>
              <a:r>
                <a:rPr kumimoji="0" lang="ja-JP" altLang="en-US" sz="2400" kern="0" dirty="0">
                  <a:solidFill>
                    <a:srgbClr val="000000"/>
                  </a:solidFill>
                  <a:latin typeface="Arial" panose="020B0604020202020204" pitchFamily="34" charset="0"/>
                  <a:ea typeface="Meiryo UI" panose="020B0604030504040204" pitchFamily="50" charset="-128"/>
                </a:rPr>
                <a:t>転送先</a:t>
              </a:r>
              <a:endParaRPr kumimoji="0" lang="en-US" sz="2400" kern="0" dirty="0">
                <a:solidFill>
                  <a:srgbClr val="000000"/>
                </a:solidFill>
                <a:latin typeface="Arial" panose="020B0604020202020204" pitchFamily="34" charset="0"/>
                <a:ea typeface="Meiryo UI" panose="020B0604030504040204" pitchFamily="50" charset="-128"/>
              </a:endParaRPr>
            </a:p>
          </p:txBody>
        </p:sp>
        <p:sp>
          <p:nvSpPr>
            <p:cNvPr id="45" name="TextBox 36">
              <a:extLst>
                <a:ext uri="{FF2B5EF4-FFF2-40B4-BE49-F238E27FC236}">
                  <a16:creationId xmlns:a16="http://schemas.microsoft.com/office/drawing/2014/main" id="{B3F7B958-A0E8-43AF-A63B-E538D59F4E78}"/>
                </a:ext>
              </a:extLst>
            </p:cNvPr>
            <p:cNvSpPr txBox="1">
              <a:spLocks noChangeArrowheads="1"/>
            </p:cNvSpPr>
            <p:nvPr/>
          </p:nvSpPr>
          <p:spPr bwMode="gray">
            <a:xfrm>
              <a:off x="1974395" y="5157210"/>
              <a:ext cx="692498" cy="286724"/>
            </a:xfrm>
            <a:prstGeom prst="rect">
              <a:avLst/>
            </a:prstGeom>
            <a:noFill/>
            <a:ln w="9525">
              <a:noFill/>
              <a:miter lim="800000"/>
              <a:headEnd/>
              <a:tailEnd/>
            </a:ln>
          </p:spPr>
          <p:txBody>
            <a:bodyPr wrap="none" lIns="0" tIns="0" rIns="0" bIns="0">
              <a:prstTxWarp prst="textNoShape">
                <a:avLst/>
              </a:prstTxWarp>
              <a:spAutoFit/>
            </a:bodyPr>
            <a:lstStyle/>
            <a:p>
              <a:pPr algn="ctr" defTabSz="609585">
                <a:defRPr/>
              </a:pPr>
              <a:r>
                <a:rPr kumimoji="0" lang="ja-JP" altLang="en-US" sz="2400" kern="0" dirty="0">
                  <a:solidFill>
                    <a:srgbClr val="000000"/>
                  </a:solidFill>
                  <a:latin typeface="Arial" panose="020B0604020202020204" pitchFamily="34" charset="0"/>
                  <a:ea typeface="Meiryo UI" panose="020B0604030504040204" pitchFamily="50" charset="-128"/>
                </a:rPr>
                <a:t>転送元</a:t>
              </a:r>
              <a:endParaRPr kumimoji="0" lang="en-US" sz="2400" kern="0" dirty="0">
                <a:solidFill>
                  <a:srgbClr val="000000"/>
                </a:solidFill>
                <a:latin typeface="Arial" panose="020B0604020202020204" pitchFamily="34" charset="0"/>
                <a:ea typeface="Meiryo UI" panose="020B0604030504040204" pitchFamily="50" charset="-128"/>
              </a:endParaRPr>
            </a:p>
          </p:txBody>
        </p:sp>
        <p:grpSp>
          <p:nvGrpSpPr>
            <p:cNvPr id="46" name="Group 33">
              <a:extLst>
                <a:ext uri="{FF2B5EF4-FFF2-40B4-BE49-F238E27FC236}">
                  <a16:creationId xmlns:a16="http://schemas.microsoft.com/office/drawing/2014/main" id="{E445752E-3B3D-49DD-8EE8-4029328EBA35}"/>
                </a:ext>
              </a:extLst>
            </p:cNvPr>
            <p:cNvGrpSpPr/>
            <p:nvPr/>
          </p:nvGrpSpPr>
          <p:grpSpPr bwMode="gray">
            <a:xfrm>
              <a:off x="4860035" y="4350182"/>
              <a:ext cx="1324961" cy="663953"/>
              <a:chOff x="5205677" y="2392074"/>
              <a:chExt cx="1324961" cy="663953"/>
            </a:xfrm>
          </p:grpSpPr>
          <p:pic>
            <p:nvPicPr>
              <p:cNvPr id="48" name="Picture 32" descr="cloud-new.png">
                <a:extLst>
                  <a:ext uri="{FF2B5EF4-FFF2-40B4-BE49-F238E27FC236}">
                    <a16:creationId xmlns:a16="http://schemas.microsoft.com/office/drawing/2014/main" id="{5B400C8B-264E-4429-9B5F-529D830D11BF}"/>
                  </a:ext>
                </a:extLst>
              </p:cNvPr>
              <p:cNvPicPr>
                <a:picLocks noChangeAspect="1"/>
              </p:cNvPicPr>
              <p:nvPr/>
            </p:nvPicPr>
            <p:blipFill>
              <a:blip r:embed="rId6" cstate="screen"/>
              <a:stretch>
                <a:fillRect/>
              </a:stretch>
            </p:blipFill>
            <p:spPr bwMode="gray">
              <a:xfrm>
                <a:off x="5205677" y="2392074"/>
                <a:ext cx="1324961" cy="663953"/>
              </a:xfrm>
              <a:prstGeom prst="rect">
                <a:avLst/>
              </a:prstGeom>
            </p:spPr>
          </p:pic>
          <p:sp>
            <p:nvSpPr>
              <p:cNvPr id="49" name="Text Box 156">
                <a:extLst>
                  <a:ext uri="{FF2B5EF4-FFF2-40B4-BE49-F238E27FC236}">
                    <a16:creationId xmlns:a16="http://schemas.microsoft.com/office/drawing/2014/main" id="{E5CEAD79-B56B-48D2-8BEA-08FD119636D3}"/>
                  </a:ext>
                </a:extLst>
              </p:cNvPr>
              <p:cNvSpPr txBox="1">
                <a:spLocks noChangeArrowheads="1"/>
              </p:cNvSpPr>
              <p:nvPr/>
            </p:nvSpPr>
            <p:spPr bwMode="gray">
              <a:xfrm>
                <a:off x="5353592" y="2758982"/>
                <a:ext cx="1029128" cy="191149"/>
              </a:xfrm>
              <a:prstGeom prst="rect">
                <a:avLst/>
              </a:prstGeom>
              <a:noFill/>
              <a:ln w="9525">
                <a:noFill/>
                <a:miter lim="800000"/>
                <a:headEnd/>
                <a:tailEnd/>
              </a:ln>
            </p:spPr>
            <p:txBody>
              <a:bodyPr wrap="none" lIns="0" tIns="0" rIns="0" bIns="0">
                <a:prstTxWarp prst="textNoShape">
                  <a:avLst/>
                </a:prstTxWarp>
                <a:spAutoFit/>
              </a:bodyPr>
              <a:lstStyle/>
              <a:p>
                <a:pPr algn="ctr" defTabSz="609585">
                  <a:defRPr/>
                </a:pPr>
                <a:r>
                  <a:rPr kumimoji="0" lang="en-US" sz="1600" kern="0" dirty="0">
                    <a:solidFill>
                      <a:srgbClr val="000000"/>
                    </a:solidFill>
                    <a:latin typeface="Arial" panose="020B0604020202020204" pitchFamily="34" charset="0"/>
                    <a:ea typeface="Meiryo UI" panose="020B0604030504040204" pitchFamily="50" charset="-128"/>
                  </a:rPr>
                  <a:t>WAN </a:t>
                </a:r>
                <a:r>
                  <a:rPr kumimoji="0" lang="ja-JP" altLang="en-US" sz="1600" kern="0" dirty="0">
                    <a:solidFill>
                      <a:srgbClr val="000000"/>
                    </a:solidFill>
                    <a:latin typeface="Arial" panose="020B0604020202020204" pitchFamily="34" charset="0"/>
                    <a:ea typeface="Meiryo UI" panose="020B0604030504040204" pitchFamily="50" charset="-128"/>
                  </a:rPr>
                  <a:t>又は</a:t>
                </a:r>
                <a:r>
                  <a:rPr kumimoji="0" lang="en-US" sz="1600" kern="0" dirty="0">
                    <a:solidFill>
                      <a:srgbClr val="000000"/>
                    </a:solidFill>
                    <a:latin typeface="Arial" panose="020B0604020202020204" pitchFamily="34" charset="0"/>
                    <a:ea typeface="Meiryo UI" panose="020B0604030504040204" pitchFamily="50" charset="-128"/>
                  </a:rPr>
                  <a:t> LAN</a:t>
                </a:r>
              </a:p>
            </p:txBody>
          </p:sp>
        </p:grpSp>
        <p:sp>
          <p:nvSpPr>
            <p:cNvPr id="47" name="Freeform 34">
              <a:extLst>
                <a:ext uri="{FF2B5EF4-FFF2-40B4-BE49-F238E27FC236}">
                  <a16:creationId xmlns:a16="http://schemas.microsoft.com/office/drawing/2014/main" id="{25AA438D-21A0-4769-B7E9-64CA4675CA07}"/>
                </a:ext>
              </a:extLst>
            </p:cNvPr>
            <p:cNvSpPr/>
            <p:nvPr/>
          </p:nvSpPr>
          <p:spPr bwMode="gray">
            <a:xfrm>
              <a:off x="1818167" y="3025029"/>
              <a:ext cx="1371600" cy="273234"/>
            </a:xfrm>
            <a:custGeom>
              <a:avLst/>
              <a:gdLst>
                <a:gd name="connsiteX0" fmla="*/ 0 w 1371600"/>
                <a:gd name="connsiteY0" fmla="*/ 0 h 233916"/>
                <a:gd name="connsiteX1" fmla="*/ 1371600 w 1371600"/>
                <a:gd name="connsiteY1" fmla="*/ 0 h 233916"/>
                <a:gd name="connsiteX2" fmla="*/ 1371600 w 1371600"/>
                <a:gd name="connsiteY2" fmla="*/ 233916 h 233916"/>
              </a:gdLst>
              <a:ahLst/>
              <a:cxnLst>
                <a:cxn ang="0">
                  <a:pos x="connsiteX0" y="connsiteY0"/>
                </a:cxn>
                <a:cxn ang="0">
                  <a:pos x="connsiteX1" y="connsiteY1"/>
                </a:cxn>
                <a:cxn ang="0">
                  <a:pos x="connsiteX2" y="connsiteY2"/>
                </a:cxn>
              </a:cxnLst>
              <a:rect l="l" t="t" r="r" b="b"/>
              <a:pathLst>
                <a:path w="1371600" h="233916">
                  <a:moveTo>
                    <a:pt x="0" y="0"/>
                  </a:moveTo>
                  <a:lnTo>
                    <a:pt x="1371600" y="0"/>
                  </a:lnTo>
                  <a:lnTo>
                    <a:pt x="1371600" y="233916"/>
                  </a:lnTo>
                </a:path>
              </a:pathLst>
            </a:custGeom>
            <a:noFill/>
            <a:ln w="38100" cap="flat" cmpd="sng" algn="ctr">
              <a:solidFill>
                <a:srgbClr val="2C95DD"/>
              </a:solidFill>
              <a:prstDash val="solid"/>
              <a:headEnd type="none" w="med" len="med"/>
              <a:tailEnd type="arrow" w="med" len="med"/>
            </a:ln>
            <a:effectLst/>
          </p:spPr>
          <p:txBody>
            <a:bodyPr rtlCol="0" anchor="ctr"/>
            <a:lstStyle/>
            <a:p>
              <a:pPr algn="ctr" defTabSz="609585">
                <a:defRPr/>
              </a:pPr>
              <a:endParaRPr kumimoji="0" lang="en-US" sz="2400" kern="0" dirty="0">
                <a:solidFill>
                  <a:srgbClr val="000000"/>
                </a:solidFill>
                <a:latin typeface="Arial" panose="020B0604020202020204" pitchFamily="34" charset="0"/>
                <a:ea typeface="Meiryo UI" panose="020B0604030504040204" pitchFamily="50" charset="-128"/>
              </a:endParaRPr>
            </a:p>
          </p:txBody>
        </p:sp>
      </p:grpSp>
      <p:pic>
        <p:nvPicPr>
          <p:cNvPr id="50" name="Picture 27">
            <a:extLst>
              <a:ext uri="{FF2B5EF4-FFF2-40B4-BE49-F238E27FC236}">
                <a16:creationId xmlns:a16="http://schemas.microsoft.com/office/drawing/2014/main" id="{886F18E4-F8FD-4E58-9298-9D92697E4D9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8970334" y="5016758"/>
            <a:ext cx="2399705" cy="449535"/>
          </a:xfrm>
          <a:prstGeom prst="rect">
            <a:avLst/>
          </a:prstGeom>
        </p:spPr>
      </p:pic>
      <p:pic>
        <p:nvPicPr>
          <p:cNvPr id="51" name="Picture 27">
            <a:extLst>
              <a:ext uri="{FF2B5EF4-FFF2-40B4-BE49-F238E27FC236}">
                <a16:creationId xmlns:a16="http://schemas.microsoft.com/office/drawing/2014/main" id="{A6A3D8C0-13C5-4841-BAC4-7D2E960B2EEB}"/>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3181314" y="4985311"/>
            <a:ext cx="2399705" cy="449535"/>
          </a:xfrm>
          <a:prstGeom prst="rect">
            <a:avLst/>
          </a:prstGeom>
        </p:spPr>
      </p:pic>
    </p:spTree>
    <p:extLst>
      <p:ext uri="{BB962C8B-B14F-4D97-AF65-F5344CB8AC3E}">
        <p14:creationId xmlns:p14="http://schemas.microsoft.com/office/powerpoint/2010/main" val="33266345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F322D75-8A4B-49C9-91D3-EB129249A1B7}"/>
              </a:ext>
            </a:extLst>
          </p:cNvPr>
          <p:cNvSpPr>
            <a:spLocks noGrp="1"/>
          </p:cNvSpPr>
          <p:nvPr>
            <p:ph type="title"/>
          </p:nvPr>
        </p:nvSpPr>
        <p:spPr/>
        <p:txBody>
          <a:bodyPr/>
          <a:lstStyle/>
          <a:p>
            <a:r>
              <a:rPr lang="ja-JP" altLang="en-US" sz="2800" dirty="0">
                <a:latin typeface="Arial" panose="020B0604020202020204" pitchFamily="34" charset="0"/>
                <a:ea typeface="Meiryo UI" panose="020B0604030504040204" pitchFamily="50" charset="-128"/>
              </a:rPr>
              <a:t>レプリケーショントポロジー</a:t>
            </a:r>
            <a:endParaRPr kumimoji="1" lang="ja-JP" altLang="en-US" dirty="0">
              <a:latin typeface="Meiryo UI" panose="020B0604030504040204" pitchFamily="50" charset="-128"/>
              <a:ea typeface="Meiryo UI" panose="020B0604030504040204" pitchFamily="50" charset="-128"/>
            </a:endParaRPr>
          </a:p>
        </p:txBody>
      </p:sp>
      <p:sp>
        <p:nvSpPr>
          <p:cNvPr id="52" name="Rounded Rectangle 74">
            <a:extLst>
              <a:ext uri="{FF2B5EF4-FFF2-40B4-BE49-F238E27FC236}">
                <a16:creationId xmlns:a16="http://schemas.microsoft.com/office/drawing/2014/main" id="{7A8EA8D2-F5C6-4A55-8131-083DFF8CA1D8}"/>
              </a:ext>
            </a:extLst>
          </p:cNvPr>
          <p:cNvSpPr>
            <a:spLocks noChangeArrowheads="1"/>
          </p:cNvSpPr>
          <p:nvPr/>
        </p:nvSpPr>
        <p:spPr bwMode="auto">
          <a:xfrm>
            <a:off x="239350" y="3561368"/>
            <a:ext cx="4686300" cy="2843963"/>
          </a:xfrm>
          <a:prstGeom prst="roundRect">
            <a:avLst>
              <a:gd name="adj" fmla="val 16667"/>
            </a:avLst>
          </a:prstGeom>
          <a:noFill/>
          <a:ln w="25400" algn="ctr">
            <a:solidFill>
              <a:srgbClr val="276B98"/>
            </a:solidFill>
            <a:round/>
            <a:headEnd/>
            <a:tailEnd/>
          </a:ln>
        </p:spPr>
        <p:txBody>
          <a:bodyPr anchor="ctr"/>
          <a:lstStyle/>
          <a:p>
            <a:pPr algn="ctr" defTabSz="609585">
              <a:defRPr/>
            </a:pPr>
            <a:endParaRPr kumimoji="0" lang="en-US" sz="2400" kern="0">
              <a:solidFill>
                <a:srgbClr val="FFFFFF"/>
              </a:solidFill>
              <a:latin typeface="Arial" panose="020B0604020202020204" pitchFamily="34" charset="0"/>
              <a:ea typeface="Meiryo UI" panose="020B0604030504040204" pitchFamily="50" charset="-128"/>
            </a:endParaRPr>
          </a:p>
        </p:txBody>
      </p:sp>
      <p:sp>
        <p:nvSpPr>
          <p:cNvPr id="53" name="Rounded Rectangle 73">
            <a:extLst>
              <a:ext uri="{FF2B5EF4-FFF2-40B4-BE49-F238E27FC236}">
                <a16:creationId xmlns:a16="http://schemas.microsoft.com/office/drawing/2014/main" id="{97925300-02FF-4CB7-8EC3-CF2690DA053F}"/>
              </a:ext>
            </a:extLst>
          </p:cNvPr>
          <p:cNvSpPr>
            <a:spLocks noChangeArrowheads="1"/>
          </p:cNvSpPr>
          <p:nvPr/>
        </p:nvSpPr>
        <p:spPr bwMode="auto">
          <a:xfrm>
            <a:off x="5156367" y="3623259"/>
            <a:ext cx="6949016" cy="2427123"/>
          </a:xfrm>
          <a:prstGeom prst="roundRect">
            <a:avLst>
              <a:gd name="adj" fmla="val 16667"/>
            </a:avLst>
          </a:prstGeom>
          <a:noFill/>
          <a:ln w="25400" algn="ctr">
            <a:solidFill>
              <a:srgbClr val="276B98"/>
            </a:solidFill>
            <a:round/>
            <a:headEnd/>
            <a:tailEnd/>
          </a:ln>
        </p:spPr>
        <p:txBody>
          <a:bodyPr anchor="ctr"/>
          <a:lstStyle/>
          <a:p>
            <a:pPr algn="ctr" defTabSz="609585">
              <a:defRPr/>
            </a:pPr>
            <a:endParaRPr kumimoji="0" lang="en-US" sz="2400" kern="0">
              <a:solidFill>
                <a:srgbClr val="FFFFFF"/>
              </a:solidFill>
              <a:latin typeface="Arial" panose="020B0604020202020204" pitchFamily="34" charset="0"/>
              <a:ea typeface="Meiryo UI" panose="020B0604030504040204" pitchFamily="50" charset="-128"/>
            </a:endParaRPr>
          </a:p>
        </p:txBody>
      </p:sp>
      <p:sp>
        <p:nvSpPr>
          <p:cNvPr id="54" name="Rounded Rectangle 71">
            <a:extLst>
              <a:ext uri="{FF2B5EF4-FFF2-40B4-BE49-F238E27FC236}">
                <a16:creationId xmlns:a16="http://schemas.microsoft.com/office/drawing/2014/main" id="{EDE1674D-9808-4C4C-B364-F461F5B6C9DA}"/>
              </a:ext>
            </a:extLst>
          </p:cNvPr>
          <p:cNvSpPr>
            <a:spLocks noChangeArrowheads="1"/>
          </p:cNvSpPr>
          <p:nvPr/>
        </p:nvSpPr>
        <p:spPr bwMode="auto">
          <a:xfrm>
            <a:off x="5846400" y="1128180"/>
            <a:ext cx="4993216" cy="2186251"/>
          </a:xfrm>
          <a:prstGeom prst="roundRect">
            <a:avLst>
              <a:gd name="adj" fmla="val 16667"/>
            </a:avLst>
          </a:prstGeom>
          <a:noFill/>
          <a:ln w="25400" algn="ctr">
            <a:solidFill>
              <a:srgbClr val="276B98"/>
            </a:solidFill>
            <a:round/>
            <a:headEnd/>
            <a:tailEnd/>
          </a:ln>
        </p:spPr>
        <p:txBody>
          <a:bodyPr anchor="ctr"/>
          <a:lstStyle/>
          <a:p>
            <a:pPr algn="ctr" defTabSz="609585">
              <a:defRPr/>
            </a:pPr>
            <a:endParaRPr kumimoji="0" lang="en-US" sz="2400" kern="0">
              <a:solidFill>
                <a:srgbClr val="FFFFFF"/>
              </a:solidFill>
              <a:latin typeface="Arial" panose="020B0604020202020204" pitchFamily="34" charset="0"/>
              <a:ea typeface="Meiryo UI" panose="020B0604030504040204" pitchFamily="50" charset="-128"/>
            </a:endParaRPr>
          </a:p>
        </p:txBody>
      </p:sp>
      <p:sp>
        <p:nvSpPr>
          <p:cNvPr id="55" name="Rounded Rectangle 70">
            <a:extLst>
              <a:ext uri="{FF2B5EF4-FFF2-40B4-BE49-F238E27FC236}">
                <a16:creationId xmlns:a16="http://schemas.microsoft.com/office/drawing/2014/main" id="{8AF32767-9FED-4990-9901-2BF3A60C9AF0}"/>
              </a:ext>
            </a:extLst>
          </p:cNvPr>
          <p:cNvSpPr>
            <a:spLocks noChangeArrowheads="1"/>
          </p:cNvSpPr>
          <p:nvPr/>
        </p:nvSpPr>
        <p:spPr bwMode="auto">
          <a:xfrm>
            <a:off x="315550" y="2220470"/>
            <a:ext cx="4762500" cy="1214397"/>
          </a:xfrm>
          <a:prstGeom prst="roundRect">
            <a:avLst>
              <a:gd name="adj" fmla="val 16667"/>
            </a:avLst>
          </a:prstGeom>
          <a:noFill/>
          <a:ln w="25400" algn="ctr">
            <a:solidFill>
              <a:srgbClr val="276B98"/>
            </a:solidFill>
            <a:round/>
            <a:headEnd/>
            <a:tailEnd/>
          </a:ln>
        </p:spPr>
        <p:txBody>
          <a:bodyPr anchor="ctr"/>
          <a:lstStyle/>
          <a:p>
            <a:pPr algn="ctr" defTabSz="609585">
              <a:defRPr/>
            </a:pPr>
            <a:endParaRPr kumimoji="0" lang="en-US" sz="2400" kern="0">
              <a:solidFill>
                <a:srgbClr val="FFFFFF"/>
              </a:solidFill>
              <a:latin typeface="Arial" panose="020B0604020202020204" pitchFamily="34" charset="0"/>
              <a:ea typeface="Meiryo UI" panose="020B0604030504040204" pitchFamily="50" charset="-128"/>
            </a:endParaRPr>
          </a:p>
        </p:txBody>
      </p:sp>
      <p:sp>
        <p:nvSpPr>
          <p:cNvPr id="56" name="Rounded Rectangle 69">
            <a:extLst>
              <a:ext uri="{FF2B5EF4-FFF2-40B4-BE49-F238E27FC236}">
                <a16:creationId xmlns:a16="http://schemas.microsoft.com/office/drawing/2014/main" id="{F15422FF-DE74-435E-BE97-6AC3FD35C0C2}"/>
              </a:ext>
            </a:extLst>
          </p:cNvPr>
          <p:cNvSpPr>
            <a:spLocks noChangeArrowheads="1"/>
          </p:cNvSpPr>
          <p:nvPr/>
        </p:nvSpPr>
        <p:spPr bwMode="auto">
          <a:xfrm>
            <a:off x="393867" y="1007745"/>
            <a:ext cx="4531783" cy="1032071"/>
          </a:xfrm>
          <a:prstGeom prst="roundRect">
            <a:avLst>
              <a:gd name="adj" fmla="val 16667"/>
            </a:avLst>
          </a:prstGeom>
          <a:noFill/>
          <a:ln w="25400" algn="ctr">
            <a:solidFill>
              <a:srgbClr val="276B98"/>
            </a:solidFill>
            <a:round/>
            <a:headEnd/>
            <a:tailEnd/>
          </a:ln>
        </p:spPr>
        <p:txBody>
          <a:bodyPr anchor="ctr"/>
          <a:lstStyle/>
          <a:p>
            <a:pPr algn="ctr" defTabSz="609585">
              <a:defRPr/>
            </a:pPr>
            <a:endParaRPr kumimoji="0" lang="en-US" sz="2400" kern="0">
              <a:solidFill>
                <a:srgbClr val="FFFFFF"/>
              </a:solidFill>
              <a:latin typeface="Arial" panose="020B0604020202020204" pitchFamily="34" charset="0"/>
              <a:ea typeface="Meiryo UI" panose="020B0604030504040204" pitchFamily="50" charset="-128"/>
            </a:endParaRPr>
          </a:p>
        </p:txBody>
      </p:sp>
      <p:grpSp>
        <p:nvGrpSpPr>
          <p:cNvPr id="57" name="Group 52">
            <a:extLst>
              <a:ext uri="{FF2B5EF4-FFF2-40B4-BE49-F238E27FC236}">
                <a16:creationId xmlns:a16="http://schemas.microsoft.com/office/drawing/2014/main" id="{85B5FEF4-4ED3-47D4-9B9A-5068280A30D4}"/>
              </a:ext>
            </a:extLst>
          </p:cNvPr>
          <p:cNvGrpSpPr>
            <a:grpSpLocks/>
          </p:cNvGrpSpPr>
          <p:nvPr/>
        </p:nvGrpSpPr>
        <p:grpSpPr bwMode="auto">
          <a:xfrm>
            <a:off x="2159167" y="1451017"/>
            <a:ext cx="844549" cy="244217"/>
            <a:chOff x="4283917" y="2392074"/>
            <a:chExt cx="690562" cy="232015"/>
          </a:xfrm>
        </p:grpSpPr>
        <p:cxnSp>
          <p:nvCxnSpPr>
            <p:cNvPr id="58" name="Straight Arrow Connector 53">
              <a:extLst>
                <a:ext uri="{FF2B5EF4-FFF2-40B4-BE49-F238E27FC236}">
                  <a16:creationId xmlns:a16="http://schemas.microsoft.com/office/drawing/2014/main" id="{52D66803-6C3B-4129-9EF4-7C2F43AC8E7A}"/>
                </a:ext>
              </a:extLst>
            </p:cNvPr>
            <p:cNvCxnSpPr>
              <a:cxnSpLocks noChangeShapeType="1"/>
            </p:cNvCxnSpPr>
            <p:nvPr/>
          </p:nvCxnSpPr>
          <p:spPr bwMode="gray">
            <a:xfrm>
              <a:off x="4283917" y="2507288"/>
              <a:ext cx="690562" cy="1588"/>
            </a:xfrm>
            <a:prstGeom prst="straightConnector1">
              <a:avLst/>
            </a:prstGeom>
            <a:noFill/>
            <a:ln w="19050">
              <a:solidFill>
                <a:srgbClr val="339933"/>
              </a:solidFill>
              <a:round/>
              <a:headEnd/>
              <a:tailEnd type="arrow" w="med" len="med"/>
            </a:ln>
          </p:spPr>
        </p:cxnSp>
        <p:cxnSp>
          <p:nvCxnSpPr>
            <p:cNvPr id="59" name="Straight Arrow Connector 55">
              <a:extLst>
                <a:ext uri="{FF2B5EF4-FFF2-40B4-BE49-F238E27FC236}">
                  <a16:creationId xmlns:a16="http://schemas.microsoft.com/office/drawing/2014/main" id="{06D13AEE-F02C-42CA-BCE1-6EEC54FE65FB}"/>
                </a:ext>
              </a:extLst>
            </p:cNvPr>
            <p:cNvCxnSpPr>
              <a:cxnSpLocks noChangeShapeType="1"/>
            </p:cNvCxnSpPr>
            <p:nvPr/>
          </p:nvCxnSpPr>
          <p:spPr bwMode="gray">
            <a:xfrm>
              <a:off x="4283965" y="2392074"/>
              <a:ext cx="690514" cy="1"/>
            </a:xfrm>
            <a:prstGeom prst="straightConnector1">
              <a:avLst/>
            </a:prstGeom>
            <a:noFill/>
            <a:ln w="19050">
              <a:solidFill>
                <a:srgbClr val="339933"/>
              </a:solidFill>
              <a:round/>
              <a:headEnd/>
              <a:tailEnd type="arrow" w="med" len="med"/>
            </a:ln>
          </p:spPr>
        </p:cxnSp>
        <p:cxnSp>
          <p:nvCxnSpPr>
            <p:cNvPr id="60" name="Straight Arrow Connector 56">
              <a:extLst>
                <a:ext uri="{FF2B5EF4-FFF2-40B4-BE49-F238E27FC236}">
                  <a16:creationId xmlns:a16="http://schemas.microsoft.com/office/drawing/2014/main" id="{5C4DBA29-87A2-4E90-8081-3F1DCDE22296}"/>
                </a:ext>
              </a:extLst>
            </p:cNvPr>
            <p:cNvCxnSpPr>
              <a:cxnSpLocks noChangeShapeType="1"/>
            </p:cNvCxnSpPr>
            <p:nvPr/>
          </p:nvCxnSpPr>
          <p:spPr bwMode="gray">
            <a:xfrm>
              <a:off x="4283965" y="2622502"/>
              <a:ext cx="690514" cy="1587"/>
            </a:xfrm>
            <a:prstGeom prst="straightConnector1">
              <a:avLst/>
            </a:prstGeom>
            <a:noFill/>
            <a:ln w="19050">
              <a:solidFill>
                <a:srgbClr val="339933"/>
              </a:solidFill>
              <a:round/>
              <a:headEnd/>
              <a:tailEnd type="arrow" w="med" len="med"/>
            </a:ln>
          </p:spPr>
        </p:cxnSp>
      </p:grpSp>
      <p:sp>
        <p:nvSpPr>
          <p:cNvPr id="61" name="TextBox 97">
            <a:extLst>
              <a:ext uri="{FF2B5EF4-FFF2-40B4-BE49-F238E27FC236}">
                <a16:creationId xmlns:a16="http://schemas.microsoft.com/office/drawing/2014/main" id="{AC3A6D71-D5E4-4782-857D-39B509900821}"/>
              </a:ext>
            </a:extLst>
          </p:cNvPr>
          <p:cNvSpPr txBox="1">
            <a:spLocks noChangeArrowheads="1"/>
          </p:cNvSpPr>
          <p:nvPr/>
        </p:nvSpPr>
        <p:spPr bwMode="gray">
          <a:xfrm>
            <a:off x="3507682" y="1795598"/>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転送先</a:t>
            </a:r>
          </a:p>
        </p:txBody>
      </p:sp>
      <p:sp>
        <p:nvSpPr>
          <p:cNvPr id="62" name="TextBox 16">
            <a:extLst>
              <a:ext uri="{FF2B5EF4-FFF2-40B4-BE49-F238E27FC236}">
                <a16:creationId xmlns:a16="http://schemas.microsoft.com/office/drawing/2014/main" id="{7B855E52-96BB-4FBF-8FAE-900476EBF629}"/>
              </a:ext>
            </a:extLst>
          </p:cNvPr>
          <p:cNvSpPr txBox="1">
            <a:spLocks noChangeArrowheads="1"/>
          </p:cNvSpPr>
          <p:nvPr/>
        </p:nvSpPr>
        <p:spPr bwMode="gray">
          <a:xfrm>
            <a:off x="2216759" y="1067964"/>
            <a:ext cx="729367" cy="328231"/>
          </a:xfrm>
          <a:prstGeom prst="rect">
            <a:avLst/>
          </a:prstGeom>
          <a:noFill/>
          <a:ln w="9525">
            <a:noFill/>
            <a:miter lim="800000"/>
            <a:headEnd/>
            <a:tailEnd/>
          </a:ln>
        </p:spPr>
        <p:txBody>
          <a:bodyPr wrap="none" lIns="0" tIns="0" rIns="0" bIns="0">
            <a:spAutoFit/>
          </a:bodyPr>
          <a:lstStyle/>
          <a:p>
            <a:pPr algn="ctr" defTabSz="609585">
              <a:defRPr/>
            </a:pPr>
            <a:r>
              <a:rPr kumimoji="0" lang="en-US" altLang="ja-JP" sz="2133" kern="0">
                <a:solidFill>
                  <a:srgbClr val="2C95DD"/>
                </a:solidFill>
                <a:latin typeface="Arial" panose="020B0604020202020204" pitchFamily="34" charset="0"/>
                <a:ea typeface="Meiryo UI" panose="020B0604030504040204" pitchFamily="50" charset="-128"/>
              </a:rPr>
              <a:t>1</a:t>
            </a:r>
            <a:r>
              <a:rPr kumimoji="0" lang="ja-JP" altLang="en-US" sz="2133" kern="0">
                <a:solidFill>
                  <a:srgbClr val="2C95DD"/>
                </a:solidFill>
                <a:latin typeface="Arial" panose="020B0604020202020204" pitchFamily="34" charset="0"/>
                <a:ea typeface="Meiryo UI" panose="020B0604030504040204" pitchFamily="50" charset="-128"/>
              </a:rPr>
              <a:t> 対 </a:t>
            </a:r>
            <a:r>
              <a:rPr kumimoji="0" lang="en-US" altLang="ja-JP" sz="2133" kern="0">
                <a:solidFill>
                  <a:srgbClr val="2C95DD"/>
                </a:solidFill>
                <a:latin typeface="Arial" panose="020B0604020202020204" pitchFamily="34" charset="0"/>
                <a:ea typeface="Meiryo UI" panose="020B0604030504040204" pitchFamily="50" charset="-128"/>
              </a:rPr>
              <a:t>1</a:t>
            </a:r>
          </a:p>
        </p:txBody>
      </p:sp>
      <p:sp>
        <p:nvSpPr>
          <p:cNvPr id="63" name="TextBox 16">
            <a:extLst>
              <a:ext uri="{FF2B5EF4-FFF2-40B4-BE49-F238E27FC236}">
                <a16:creationId xmlns:a16="http://schemas.microsoft.com/office/drawing/2014/main" id="{78AFDBE4-F7E6-4DDE-AAB0-09CA1BD99179}"/>
              </a:ext>
            </a:extLst>
          </p:cNvPr>
          <p:cNvSpPr txBox="1">
            <a:spLocks noChangeArrowheads="1"/>
          </p:cNvSpPr>
          <p:nvPr/>
        </p:nvSpPr>
        <p:spPr bwMode="gray">
          <a:xfrm>
            <a:off x="7998903" y="1188400"/>
            <a:ext cx="851194" cy="328231"/>
          </a:xfrm>
          <a:prstGeom prst="rect">
            <a:avLst/>
          </a:prstGeom>
          <a:noFill/>
          <a:ln w="9525">
            <a:noFill/>
            <a:miter lim="800000"/>
            <a:headEnd/>
            <a:tailEnd/>
          </a:ln>
        </p:spPr>
        <p:txBody>
          <a:bodyPr wrap="none" lIns="0" tIns="0" rIns="0" bIns="0">
            <a:spAutoFit/>
          </a:bodyPr>
          <a:lstStyle/>
          <a:p>
            <a:pPr algn="ctr" defTabSz="609585">
              <a:defRPr/>
            </a:pPr>
            <a:r>
              <a:rPr kumimoji="0" lang="ja-JP" altLang="en-US" sz="2133" kern="0">
                <a:solidFill>
                  <a:srgbClr val="2C95DD"/>
                </a:solidFill>
                <a:latin typeface="Arial" panose="020B0604020202020204" pitchFamily="34" charset="0"/>
                <a:ea typeface="Meiryo UI" panose="020B0604030504040204" pitchFamily="50" charset="-128"/>
              </a:rPr>
              <a:t>多 対 </a:t>
            </a:r>
            <a:r>
              <a:rPr kumimoji="0" lang="en-US" altLang="ja-JP" sz="2133" kern="0">
                <a:solidFill>
                  <a:srgbClr val="2C95DD"/>
                </a:solidFill>
                <a:latin typeface="Arial" panose="020B0604020202020204" pitchFamily="34" charset="0"/>
                <a:ea typeface="Meiryo UI" panose="020B0604030504040204" pitchFamily="50" charset="-128"/>
              </a:rPr>
              <a:t>1</a:t>
            </a:r>
          </a:p>
        </p:txBody>
      </p:sp>
      <p:sp>
        <p:nvSpPr>
          <p:cNvPr id="64" name="TextBox 15">
            <a:extLst>
              <a:ext uri="{FF2B5EF4-FFF2-40B4-BE49-F238E27FC236}">
                <a16:creationId xmlns:a16="http://schemas.microsoft.com/office/drawing/2014/main" id="{7CB0AF7E-B303-42D9-AC05-19ACD5470F89}"/>
              </a:ext>
            </a:extLst>
          </p:cNvPr>
          <p:cNvSpPr txBox="1">
            <a:spLocks noChangeArrowheads="1"/>
          </p:cNvSpPr>
          <p:nvPr/>
        </p:nvSpPr>
        <p:spPr bwMode="gray">
          <a:xfrm>
            <a:off x="7875237" y="3666752"/>
            <a:ext cx="1037143" cy="328231"/>
          </a:xfrm>
          <a:prstGeom prst="rect">
            <a:avLst/>
          </a:prstGeom>
          <a:noFill/>
          <a:ln w="9525">
            <a:noFill/>
            <a:miter lim="800000"/>
            <a:headEnd/>
            <a:tailEnd/>
          </a:ln>
        </p:spPr>
        <p:txBody>
          <a:bodyPr wrap="none" lIns="0" tIns="0" rIns="0" bIns="0">
            <a:spAutoFit/>
          </a:bodyPr>
          <a:lstStyle/>
          <a:p>
            <a:pPr algn="ctr" defTabSz="609585">
              <a:defRPr/>
            </a:pPr>
            <a:r>
              <a:rPr kumimoji="0" lang="ja-JP" altLang="en-US" sz="2133" kern="0">
                <a:solidFill>
                  <a:srgbClr val="2C95DD"/>
                </a:solidFill>
                <a:latin typeface="Arial" panose="020B0604020202020204" pitchFamily="34" charset="0"/>
                <a:ea typeface="Meiryo UI" panose="020B0604030504040204" pitchFamily="50" charset="-128"/>
              </a:rPr>
              <a:t>カスケード</a:t>
            </a:r>
          </a:p>
        </p:txBody>
      </p:sp>
      <p:grpSp>
        <p:nvGrpSpPr>
          <p:cNvPr id="65" name="Group 78">
            <a:extLst>
              <a:ext uri="{FF2B5EF4-FFF2-40B4-BE49-F238E27FC236}">
                <a16:creationId xmlns:a16="http://schemas.microsoft.com/office/drawing/2014/main" id="{640C9024-3F9E-4C53-B912-07AD1B7662B6}"/>
              </a:ext>
            </a:extLst>
          </p:cNvPr>
          <p:cNvGrpSpPr>
            <a:grpSpLocks/>
          </p:cNvGrpSpPr>
          <p:nvPr/>
        </p:nvGrpSpPr>
        <p:grpSpPr bwMode="auto">
          <a:xfrm>
            <a:off x="2082967" y="4223767"/>
            <a:ext cx="844549" cy="1821597"/>
            <a:chOff x="1519553" y="4057874"/>
            <a:chExt cx="690560" cy="1728787"/>
          </a:xfrm>
        </p:grpSpPr>
        <p:cxnSp>
          <p:nvCxnSpPr>
            <p:cNvPr id="66" name="Straight Arrow Connector 71">
              <a:extLst>
                <a:ext uri="{FF2B5EF4-FFF2-40B4-BE49-F238E27FC236}">
                  <a16:creationId xmlns:a16="http://schemas.microsoft.com/office/drawing/2014/main" id="{2A5CC398-13B7-427F-A3E7-34BCAFD155BE}"/>
                </a:ext>
              </a:extLst>
            </p:cNvPr>
            <p:cNvCxnSpPr>
              <a:cxnSpLocks noChangeShapeType="1"/>
            </p:cNvCxnSpPr>
            <p:nvPr/>
          </p:nvCxnSpPr>
          <p:spPr bwMode="gray">
            <a:xfrm rot="5400000" flipH="1" flipV="1">
              <a:off x="1516632" y="4060841"/>
              <a:ext cx="696448" cy="690514"/>
            </a:xfrm>
            <a:prstGeom prst="straightConnector1">
              <a:avLst/>
            </a:prstGeom>
            <a:noFill/>
            <a:ln w="19050">
              <a:solidFill>
                <a:srgbClr val="339933"/>
              </a:solidFill>
              <a:round/>
              <a:headEnd/>
              <a:tailEnd type="arrow" w="med" len="med"/>
            </a:ln>
          </p:spPr>
        </p:cxnSp>
        <p:cxnSp>
          <p:nvCxnSpPr>
            <p:cNvPr id="67" name="Straight Arrow Connector 72">
              <a:extLst>
                <a:ext uri="{FF2B5EF4-FFF2-40B4-BE49-F238E27FC236}">
                  <a16:creationId xmlns:a16="http://schemas.microsoft.com/office/drawing/2014/main" id="{0904BD89-A1C4-4BE5-AC5E-4F3968CFF6FD}"/>
                </a:ext>
              </a:extLst>
            </p:cNvPr>
            <p:cNvCxnSpPr>
              <a:cxnSpLocks noChangeShapeType="1"/>
            </p:cNvCxnSpPr>
            <p:nvPr/>
          </p:nvCxnSpPr>
          <p:spPr bwMode="gray">
            <a:xfrm rot="10800000" flipV="1">
              <a:off x="1519553" y="4634136"/>
              <a:ext cx="690560" cy="234486"/>
            </a:xfrm>
            <a:prstGeom prst="straightConnector1">
              <a:avLst/>
            </a:prstGeom>
            <a:noFill/>
            <a:ln w="19050">
              <a:solidFill>
                <a:srgbClr val="339933"/>
              </a:solidFill>
              <a:round/>
              <a:headEnd type="arrow" w="med" len="med"/>
              <a:tailEnd/>
            </a:ln>
          </p:spPr>
        </p:cxnSp>
        <p:cxnSp>
          <p:nvCxnSpPr>
            <p:cNvPr id="68" name="Straight Arrow Connector 73">
              <a:extLst>
                <a:ext uri="{FF2B5EF4-FFF2-40B4-BE49-F238E27FC236}">
                  <a16:creationId xmlns:a16="http://schemas.microsoft.com/office/drawing/2014/main" id="{BD95FE24-8969-41C4-804C-5F060F36D0BD}"/>
                </a:ext>
              </a:extLst>
            </p:cNvPr>
            <p:cNvCxnSpPr>
              <a:cxnSpLocks noChangeShapeType="1"/>
            </p:cNvCxnSpPr>
            <p:nvPr/>
          </p:nvCxnSpPr>
          <p:spPr bwMode="gray">
            <a:xfrm rot="10800000">
              <a:off x="1519599" y="4984510"/>
              <a:ext cx="690514" cy="225196"/>
            </a:xfrm>
            <a:prstGeom prst="straightConnector1">
              <a:avLst/>
            </a:prstGeom>
            <a:noFill/>
            <a:ln w="19050">
              <a:solidFill>
                <a:srgbClr val="339933"/>
              </a:solidFill>
              <a:round/>
              <a:headEnd type="arrow" w="med" len="med"/>
              <a:tailEnd/>
            </a:ln>
          </p:spPr>
        </p:cxnSp>
        <p:cxnSp>
          <p:nvCxnSpPr>
            <p:cNvPr id="69" name="Straight Arrow Connector 74">
              <a:extLst>
                <a:ext uri="{FF2B5EF4-FFF2-40B4-BE49-F238E27FC236}">
                  <a16:creationId xmlns:a16="http://schemas.microsoft.com/office/drawing/2014/main" id="{2DF3E636-6225-4BCE-AC13-207D8245D44D}"/>
                </a:ext>
              </a:extLst>
            </p:cNvPr>
            <p:cNvCxnSpPr>
              <a:cxnSpLocks noChangeShapeType="1"/>
            </p:cNvCxnSpPr>
            <p:nvPr/>
          </p:nvCxnSpPr>
          <p:spPr bwMode="gray">
            <a:xfrm rot="10800000">
              <a:off x="1519599" y="5100397"/>
              <a:ext cx="690514" cy="686264"/>
            </a:xfrm>
            <a:prstGeom prst="straightConnector1">
              <a:avLst/>
            </a:prstGeom>
            <a:noFill/>
            <a:ln w="19050">
              <a:solidFill>
                <a:srgbClr val="339933"/>
              </a:solidFill>
              <a:round/>
              <a:headEnd type="arrow" w="med" len="med"/>
              <a:tailEnd/>
            </a:ln>
          </p:spPr>
        </p:cxnSp>
      </p:grpSp>
      <p:sp>
        <p:nvSpPr>
          <p:cNvPr id="70" name="TextBox 16">
            <a:extLst>
              <a:ext uri="{FF2B5EF4-FFF2-40B4-BE49-F238E27FC236}">
                <a16:creationId xmlns:a16="http://schemas.microsoft.com/office/drawing/2014/main" id="{52F1D827-B90C-4E10-8AE9-1FDA01BBC440}"/>
              </a:ext>
            </a:extLst>
          </p:cNvPr>
          <p:cNvSpPr txBox="1">
            <a:spLocks noChangeArrowheads="1"/>
          </p:cNvSpPr>
          <p:nvPr/>
        </p:nvSpPr>
        <p:spPr bwMode="gray">
          <a:xfrm>
            <a:off x="2063769" y="3666752"/>
            <a:ext cx="851194" cy="328231"/>
          </a:xfrm>
          <a:prstGeom prst="rect">
            <a:avLst/>
          </a:prstGeom>
          <a:noFill/>
          <a:ln w="9525">
            <a:noFill/>
            <a:miter lim="800000"/>
            <a:headEnd/>
            <a:tailEnd/>
          </a:ln>
        </p:spPr>
        <p:txBody>
          <a:bodyPr wrap="none" lIns="0" tIns="0" rIns="0" bIns="0">
            <a:spAutoFit/>
          </a:bodyPr>
          <a:lstStyle/>
          <a:p>
            <a:pPr algn="ctr" defTabSz="609585">
              <a:defRPr/>
            </a:pPr>
            <a:r>
              <a:rPr kumimoji="0" lang="en-US" altLang="ja-JP" sz="2133" kern="0">
                <a:solidFill>
                  <a:srgbClr val="2C95DD"/>
                </a:solidFill>
                <a:latin typeface="Arial" panose="020B0604020202020204" pitchFamily="34" charset="0"/>
                <a:ea typeface="Meiryo UI" panose="020B0604030504040204" pitchFamily="50" charset="-128"/>
              </a:rPr>
              <a:t>1</a:t>
            </a:r>
            <a:r>
              <a:rPr kumimoji="0" lang="ja-JP" altLang="en-US" sz="2133" kern="0">
                <a:solidFill>
                  <a:srgbClr val="2C95DD"/>
                </a:solidFill>
                <a:latin typeface="Arial" panose="020B0604020202020204" pitchFamily="34" charset="0"/>
                <a:ea typeface="Meiryo UI" panose="020B0604030504040204" pitchFamily="50" charset="-128"/>
              </a:rPr>
              <a:t> 対 多</a:t>
            </a:r>
          </a:p>
        </p:txBody>
      </p:sp>
      <p:sp>
        <p:nvSpPr>
          <p:cNvPr id="71" name="TextBox 96">
            <a:extLst>
              <a:ext uri="{FF2B5EF4-FFF2-40B4-BE49-F238E27FC236}">
                <a16:creationId xmlns:a16="http://schemas.microsoft.com/office/drawing/2014/main" id="{98CE2570-2913-43D8-98E2-BA8E3696411F}"/>
              </a:ext>
            </a:extLst>
          </p:cNvPr>
          <p:cNvSpPr txBox="1">
            <a:spLocks noChangeArrowheads="1"/>
          </p:cNvSpPr>
          <p:nvPr/>
        </p:nvSpPr>
        <p:spPr bwMode="gray">
          <a:xfrm>
            <a:off x="964508" y="5322747"/>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転送元</a:t>
            </a:r>
          </a:p>
        </p:txBody>
      </p:sp>
      <p:sp>
        <p:nvSpPr>
          <p:cNvPr id="72" name="TextBox 96">
            <a:extLst>
              <a:ext uri="{FF2B5EF4-FFF2-40B4-BE49-F238E27FC236}">
                <a16:creationId xmlns:a16="http://schemas.microsoft.com/office/drawing/2014/main" id="{B634F97E-7931-46BE-A644-D25F17696CFB}"/>
              </a:ext>
            </a:extLst>
          </p:cNvPr>
          <p:cNvSpPr txBox="1">
            <a:spLocks noChangeArrowheads="1"/>
          </p:cNvSpPr>
          <p:nvPr/>
        </p:nvSpPr>
        <p:spPr bwMode="gray">
          <a:xfrm>
            <a:off x="1041765" y="1795598"/>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転送元</a:t>
            </a:r>
          </a:p>
        </p:txBody>
      </p:sp>
      <p:sp>
        <p:nvSpPr>
          <p:cNvPr id="73" name="TextBox 97">
            <a:extLst>
              <a:ext uri="{FF2B5EF4-FFF2-40B4-BE49-F238E27FC236}">
                <a16:creationId xmlns:a16="http://schemas.microsoft.com/office/drawing/2014/main" id="{D5CCF894-2FBE-4D0D-B833-AF1A1C93F4CB}"/>
              </a:ext>
            </a:extLst>
          </p:cNvPr>
          <p:cNvSpPr txBox="1">
            <a:spLocks noChangeArrowheads="1"/>
          </p:cNvSpPr>
          <p:nvPr/>
        </p:nvSpPr>
        <p:spPr bwMode="gray">
          <a:xfrm>
            <a:off x="3431482" y="4293097"/>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転送先</a:t>
            </a:r>
          </a:p>
        </p:txBody>
      </p:sp>
      <p:grpSp>
        <p:nvGrpSpPr>
          <p:cNvPr id="74" name="Group 151">
            <a:extLst>
              <a:ext uri="{FF2B5EF4-FFF2-40B4-BE49-F238E27FC236}">
                <a16:creationId xmlns:a16="http://schemas.microsoft.com/office/drawing/2014/main" id="{4BD79FE9-E39D-4464-BFF5-09D302A4FEE6}"/>
              </a:ext>
            </a:extLst>
          </p:cNvPr>
          <p:cNvGrpSpPr>
            <a:grpSpLocks/>
          </p:cNvGrpSpPr>
          <p:nvPr/>
        </p:nvGrpSpPr>
        <p:grpSpPr bwMode="auto">
          <a:xfrm>
            <a:off x="7967300" y="1683524"/>
            <a:ext cx="914400" cy="1212725"/>
            <a:chOff x="5384776" y="1754188"/>
            <a:chExt cx="742613" cy="1152140"/>
          </a:xfrm>
        </p:grpSpPr>
        <p:cxnSp>
          <p:nvCxnSpPr>
            <p:cNvPr id="75" name="Straight Arrow Connector 121">
              <a:extLst>
                <a:ext uri="{FF2B5EF4-FFF2-40B4-BE49-F238E27FC236}">
                  <a16:creationId xmlns:a16="http://schemas.microsoft.com/office/drawing/2014/main" id="{B2398819-8189-473A-98DD-18297C04D39A}"/>
                </a:ext>
              </a:extLst>
            </p:cNvPr>
            <p:cNvCxnSpPr>
              <a:cxnSpLocks noChangeShapeType="1"/>
            </p:cNvCxnSpPr>
            <p:nvPr/>
          </p:nvCxnSpPr>
          <p:spPr bwMode="gray">
            <a:xfrm>
              <a:off x="5384776" y="1754188"/>
              <a:ext cx="742613" cy="465402"/>
            </a:xfrm>
            <a:prstGeom prst="straightConnector1">
              <a:avLst/>
            </a:prstGeom>
            <a:noFill/>
            <a:ln w="19050">
              <a:solidFill>
                <a:srgbClr val="339933"/>
              </a:solidFill>
              <a:round/>
              <a:headEnd/>
              <a:tailEnd type="arrow" w="med" len="med"/>
            </a:ln>
          </p:spPr>
        </p:cxnSp>
        <p:cxnSp>
          <p:nvCxnSpPr>
            <p:cNvPr id="76" name="Straight Arrow Connector 122">
              <a:extLst>
                <a:ext uri="{FF2B5EF4-FFF2-40B4-BE49-F238E27FC236}">
                  <a16:creationId xmlns:a16="http://schemas.microsoft.com/office/drawing/2014/main" id="{292BA8E6-0144-4897-880F-E1969A6B08F6}"/>
                </a:ext>
              </a:extLst>
            </p:cNvPr>
            <p:cNvCxnSpPr>
              <a:cxnSpLocks noChangeShapeType="1"/>
            </p:cNvCxnSpPr>
            <p:nvPr/>
          </p:nvCxnSpPr>
          <p:spPr bwMode="gray">
            <a:xfrm>
              <a:off x="5384776" y="2330258"/>
              <a:ext cx="742613" cy="1588"/>
            </a:xfrm>
            <a:prstGeom prst="straightConnector1">
              <a:avLst/>
            </a:prstGeom>
            <a:noFill/>
            <a:ln w="19050">
              <a:solidFill>
                <a:srgbClr val="339933"/>
              </a:solidFill>
              <a:round/>
              <a:headEnd/>
              <a:tailEnd type="arrow" w="med" len="med"/>
            </a:ln>
          </p:spPr>
        </p:cxnSp>
        <p:cxnSp>
          <p:nvCxnSpPr>
            <p:cNvPr id="77" name="Straight Arrow Connector 123">
              <a:extLst>
                <a:ext uri="{FF2B5EF4-FFF2-40B4-BE49-F238E27FC236}">
                  <a16:creationId xmlns:a16="http://schemas.microsoft.com/office/drawing/2014/main" id="{E2527E2C-A4EB-4C4A-868C-753055A32F3C}"/>
                </a:ext>
              </a:extLst>
            </p:cNvPr>
            <p:cNvCxnSpPr>
              <a:cxnSpLocks noChangeShapeType="1"/>
            </p:cNvCxnSpPr>
            <p:nvPr/>
          </p:nvCxnSpPr>
          <p:spPr bwMode="gray">
            <a:xfrm flipV="1">
              <a:off x="5384776" y="2450018"/>
              <a:ext cx="742613" cy="456310"/>
            </a:xfrm>
            <a:prstGeom prst="straightConnector1">
              <a:avLst/>
            </a:prstGeom>
            <a:noFill/>
            <a:ln w="19050">
              <a:solidFill>
                <a:srgbClr val="339933"/>
              </a:solidFill>
              <a:round/>
              <a:headEnd/>
              <a:tailEnd type="arrow" w="med" len="med"/>
            </a:ln>
          </p:spPr>
        </p:cxnSp>
      </p:grpSp>
      <p:sp>
        <p:nvSpPr>
          <p:cNvPr id="78" name="TextBox 96">
            <a:extLst>
              <a:ext uri="{FF2B5EF4-FFF2-40B4-BE49-F238E27FC236}">
                <a16:creationId xmlns:a16="http://schemas.microsoft.com/office/drawing/2014/main" id="{3DD9CA8B-238E-4696-BBFF-29F8D7638841}"/>
              </a:ext>
            </a:extLst>
          </p:cNvPr>
          <p:cNvSpPr txBox="1">
            <a:spLocks noChangeArrowheads="1"/>
          </p:cNvSpPr>
          <p:nvPr/>
        </p:nvSpPr>
        <p:spPr bwMode="gray">
          <a:xfrm>
            <a:off x="6848841" y="1769887"/>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転送元</a:t>
            </a:r>
          </a:p>
        </p:txBody>
      </p:sp>
      <p:sp>
        <p:nvSpPr>
          <p:cNvPr id="79" name="TextBox 96">
            <a:extLst>
              <a:ext uri="{FF2B5EF4-FFF2-40B4-BE49-F238E27FC236}">
                <a16:creationId xmlns:a16="http://schemas.microsoft.com/office/drawing/2014/main" id="{728D9901-1823-40F4-A63C-C9C4AAF82BD0}"/>
              </a:ext>
            </a:extLst>
          </p:cNvPr>
          <p:cNvSpPr txBox="1">
            <a:spLocks noChangeArrowheads="1"/>
          </p:cNvSpPr>
          <p:nvPr/>
        </p:nvSpPr>
        <p:spPr bwMode="gray">
          <a:xfrm>
            <a:off x="6848841" y="2411394"/>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転送元</a:t>
            </a:r>
          </a:p>
        </p:txBody>
      </p:sp>
      <p:sp>
        <p:nvSpPr>
          <p:cNvPr id="80" name="TextBox 96">
            <a:extLst>
              <a:ext uri="{FF2B5EF4-FFF2-40B4-BE49-F238E27FC236}">
                <a16:creationId xmlns:a16="http://schemas.microsoft.com/office/drawing/2014/main" id="{D59A149C-C451-4E75-8225-9DBBED30569D}"/>
              </a:ext>
            </a:extLst>
          </p:cNvPr>
          <p:cNvSpPr txBox="1">
            <a:spLocks noChangeArrowheads="1"/>
          </p:cNvSpPr>
          <p:nvPr/>
        </p:nvSpPr>
        <p:spPr bwMode="gray">
          <a:xfrm>
            <a:off x="6848841" y="3044958"/>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転送元</a:t>
            </a:r>
          </a:p>
        </p:txBody>
      </p:sp>
      <p:sp>
        <p:nvSpPr>
          <p:cNvPr id="81" name="TextBox 19">
            <a:extLst>
              <a:ext uri="{FF2B5EF4-FFF2-40B4-BE49-F238E27FC236}">
                <a16:creationId xmlns:a16="http://schemas.microsoft.com/office/drawing/2014/main" id="{36013F42-75C2-4825-875F-7CB0A3431B7C}"/>
              </a:ext>
            </a:extLst>
          </p:cNvPr>
          <p:cNvSpPr txBox="1">
            <a:spLocks noChangeArrowheads="1"/>
          </p:cNvSpPr>
          <p:nvPr/>
        </p:nvSpPr>
        <p:spPr bwMode="gray">
          <a:xfrm>
            <a:off x="9383549" y="2496469"/>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転送先</a:t>
            </a:r>
          </a:p>
        </p:txBody>
      </p:sp>
      <p:cxnSp>
        <p:nvCxnSpPr>
          <p:cNvPr id="82" name="Straight Arrow Connector 95">
            <a:extLst>
              <a:ext uri="{FF2B5EF4-FFF2-40B4-BE49-F238E27FC236}">
                <a16:creationId xmlns:a16="http://schemas.microsoft.com/office/drawing/2014/main" id="{38F3E49E-0DA6-4F6A-B1DB-495CFACE163E}"/>
              </a:ext>
            </a:extLst>
          </p:cNvPr>
          <p:cNvCxnSpPr>
            <a:cxnSpLocks noChangeShapeType="1"/>
          </p:cNvCxnSpPr>
          <p:nvPr/>
        </p:nvCxnSpPr>
        <p:spPr bwMode="gray">
          <a:xfrm rot="10800000">
            <a:off x="2159167" y="2825996"/>
            <a:ext cx="844549" cy="1672"/>
          </a:xfrm>
          <a:prstGeom prst="straightConnector1">
            <a:avLst/>
          </a:prstGeom>
          <a:noFill/>
          <a:ln w="19050">
            <a:solidFill>
              <a:srgbClr val="339933"/>
            </a:solidFill>
            <a:round/>
            <a:headEnd/>
            <a:tailEnd type="arrow" w="med" len="med"/>
          </a:ln>
        </p:spPr>
      </p:cxnSp>
      <p:cxnSp>
        <p:nvCxnSpPr>
          <p:cNvPr id="83" name="Straight Arrow Connector 96">
            <a:extLst>
              <a:ext uri="{FF2B5EF4-FFF2-40B4-BE49-F238E27FC236}">
                <a16:creationId xmlns:a16="http://schemas.microsoft.com/office/drawing/2014/main" id="{950D4E0E-1550-4AA2-A9C8-7E97CEDE47E4}"/>
              </a:ext>
            </a:extLst>
          </p:cNvPr>
          <p:cNvCxnSpPr>
            <a:cxnSpLocks noChangeShapeType="1"/>
          </p:cNvCxnSpPr>
          <p:nvPr/>
        </p:nvCxnSpPr>
        <p:spPr bwMode="gray">
          <a:xfrm>
            <a:off x="2159167" y="2652032"/>
            <a:ext cx="844549" cy="0"/>
          </a:xfrm>
          <a:prstGeom prst="straightConnector1">
            <a:avLst/>
          </a:prstGeom>
          <a:noFill/>
          <a:ln w="19050">
            <a:solidFill>
              <a:srgbClr val="339933"/>
            </a:solidFill>
            <a:round/>
            <a:headEnd/>
            <a:tailEnd type="arrow" w="med" len="med"/>
          </a:ln>
        </p:spPr>
      </p:cxnSp>
      <p:sp>
        <p:nvSpPr>
          <p:cNvPr id="84" name="TextBox 16">
            <a:extLst>
              <a:ext uri="{FF2B5EF4-FFF2-40B4-BE49-F238E27FC236}">
                <a16:creationId xmlns:a16="http://schemas.microsoft.com/office/drawing/2014/main" id="{4A40CB05-21A7-4F30-9E2E-EA40CDEECBEF}"/>
              </a:ext>
            </a:extLst>
          </p:cNvPr>
          <p:cNvSpPr txBox="1">
            <a:spLocks noChangeArrowheads="1"/>
          </p:cNvSpPr>
          <p:nvPr/>
        </p:nvSpPr>
        <p:spPr bwMode="gray">
          <a:xfrm>
            <a:off x="2171330" y="2268980"/>
            <a:ext cx="822341" cy="328231"/>
          </a:xfrm>
          <a:prstGeom prst="rect">
            <a:avLst/>
          </a:prstGeom>
          <a:noFill/>
          <a:ln w="9525">
            <a:noFill/>
            <a:miter lim="800000"/>
            <a:headEnd/>
            <a:tailEnd/>
          </a:ln>
        </p:spPr>
        <p:txBody>
          <a:bodyPr wrap="none" lIns="0" tIns="0" rIns="0" bIns="0">
            <a:spAutoFit/>
          </a:bodyPr>
          <a:lstStyle/>
          <a:p>
            <a:pPr algn="ctr" defTabSz="609585">
              <a:defRPr/>
            </a:pPr>
            <a:r>
              <a:rPr kumimoji="0" lang="ja-JP" altLang="en-US" sz="2133" kern="0">
                <a:solidFill>
                  <a:srgbClr val="2C95DD"/>
                </a:solidFill>
                <a:latin typeface="Arial" panose="020B0604020202020204" pitchFamily="34" charset="0"/>
                <a:ea typeface="Meiryo UI" panose="020B0604030504040204" pitchFamily="50" charset="-128"/>
              </a:rPr>
              <a:t>双方向</a:t>
            </a:r>
          </a:p>
        </p:txBody>
      </p:sp>
      <p:grpSp>
        <p:nvGrpSpPr>
          <p:cNvPr id="85" name="Group 151">
            <a:extLst>
              <a:ext uri="{FF2B5EF4-FFF2-40B4-BE49-F238E27FC236}">
                <a16:creationId xmlns:a16="http://schemas.microsoft.com/office/drawing/2014/main" id="{8AA45A28-1604-4298-9C6C-3CED7AF5658A}"/>
              </a:ext>
            </a:extLst>
          </p:cNvPr>
          <p:cNvGrpSpPr>
            <a:grpSpLocks/>
          </p:cNvGrpSpPr>
          <p:nvPr/>
        </p:nvGrpSpPr>
        <p:grpSpPr bwMode="auto">
          <a:xfrm>
            <a:off x="7038083" y="4359258"/>
            <a:ext cx="912284" cy="1214397"/>
            <a:chOff x="5384776" y="1754188"/>
            <a:chExt cx="742613" cy="1152140"/>
          </a:xfrm>
        </p:grpSpPr>
        <p:cxnSp>
          <p:nvCxnSpPr>
            <p:cNvPr id="86" name="Straight Arrow Connector 121">
              <a:extLst>
                <a:ext uri="{FF2B5EF4-FFF2-40B4-BE49-F238E27FC236}">
                  <a16:creationId xmlns:a16="http://schemas.microsoft.com/office/drawing/2014/main" id="{5D9A5587-9D6D-44E4-8B62-C528BA711043}"/>
                </a:ext>
              </a:extLst>
            </p:cNvPr>
            <p:cNvCxnSpPr>
              <a:cxnSpLocks noChangeShapeType="1"/>
            </p:cNvCxnSpPr>
            <p:nvPr/>
          </p:nvCxnSpPr>
          <p:spPr bwMode="gray">
            <a:xfrm>
              <a:off x="5384776" y="1754188"/>
              <a:ext cx="742613" cy="465402"/>
            </a:xfrm>
            <a:prstGeom prst="straightConnector1">
              <a:avLst/>
            </a:prstGeom>
            <a:noFill/>
            <a:ln w="19050">
              <a:solidFill>
                <a:srgbClr val="339933"/>
              </a:solidFill>
              <a:round/>
              <a:headEnd/>
              <a:tailEnd type="arrow" w="med" len="med"/>
            </a:ln>
          </p:spPr>
        </p:cxnSp>
        <p:cxnSp>
          <p:nvCxnSpPr>
            <p:cNvPr id="87" name="Straight Arrow Connector 122">
              <a:extLst>
                <a:ext uri="{FF2B5EF4-FFF2-40B4-BE49-F238E27FC236}">
                  <a16:creationId xmlns:a16="http://schemas.microsoft.com/office/drawing/2014/main" id="{B1C5883C-ADDC-40D0-A4F6-EA30D96FBC8B}"/>
                </a:ext>
              </a:extLst>
            </p:cNvPr>
            <p:cNvCxnSpPr>
              <a:cxnSpLocks noChangeShapeType="1"/>
            </p:cNvCxnSpPr>
            <p:nvPr/>
          </p:nvCxnSpPr>
          <p:spPr bwMode="gray">
            <a:xfrm>
              <a:off x="5384776" y="2330258"/>
              <a:ext cx="742613" cy="1588"/>
            </a:xfrm>
            <a:prstGeom prst="straightConnector1">
              <a:avLst/>
            </a:prstGeom>
            <a:noFill/>
            <a:ln w="19050">
              <a:solidFill>
                <a:srgbClr val="339933"/>
              </a:solidFill>
              <a:round/>
              <a:headEnd/>
              <a:tailEnd type="arrow" w="med" len="med"/>
            </a:ln>
          </p:spPr>
        </p:cxnSp>
        <p:cxnSp>
          <p:nvCxnSpPr>
            <p:cNvPr id="88" name="Straight Arrow Connector 123">
              <a:extLst>
                <a:ext uri="{FF2B5EF4-FFF2-40B4-BE49-F238E27FC236}">
                  <a16:creationId xmlns:a16="http://schemas.microsoft.com/office/drawing/2014/main" id="{A4A1E959-4257-410F-A898-054DEDABAAC4}"/>
                </a:ext>
              </a:extLst>
            </p:cNvPr>
            <p:cNvCxnSpPr>
              <a:cxnSpLocks noChangeShapeType="1"/>
            </p:cNvCxnSpPr>
            <p:nvPr/>
          </p:nvCxnSpPr>
          <p:spPr bwMode="gray">
            <a:xfrm flipV="1">
              <a:off x="5384776" y="2450018"/>
              <a:ext cx="742613" cy="456310"/>
            </a:xfrm>
            <a:prstGeom prst="straightConnector1">
              <a:avLst/>
            </a:prstGeom>
            <a:noFill/>
            <a:ln w="19050">
              <a:solidFill>
                <a:srgbClr val="339933"/>
              </a:solidFill>
              <a:round/>
              <a:headEnd/>
              <a:tailEnd type="arrow" w="med" len="med"/>
            </a:ln>
          </p:spPr>
        </p:cxnSp>
      </p:grpSp>
      <p:grpSp>
        <p:nvGrpSpPr>
          <p:cNvPr id="89" name="Group 52">
            <a:extLst>
              <a:ext uri="{FF2B5EF4-FFF2-40B4-BE49-F238E27FC236}">
                <a16:creationId xmlns:a16="http://schemas.microsoft.com/office/drawing/2014/main" id="{1E0F956F-86E7-4BC8-BB69-B9A8897FC814}"/>
              </a:ext>
            </a:extLst>
          </p:cNvPr>
          <p:cNvGrpSpPr>
            <a:grpSpLocks/>
          </p:cNvGrpSpPr>
          <p:nvPr/>
        </p:nvGrpSpPr>
        <p:grpSpPr bwMode="auto">
          <a:xfrm>
            <a:off x="9609834" y="4834312"/>
            <a:ext cx="844549" cy="244217"/>
            <a:chOff x="4283917" y="2392074"/>
            <a:chExt cx="690562" cy="232015"/>
          </a:xfrm>
        </p:grpSpPr>
        <p:cxnSp>
          <p:nvCxnSpPr>
            <p:cNvPr id="90" name="Straight Arrow Connector 156">
              <a:extLst>
                <a:ext uri="{FF2B5EF4-FFF2-40B4-BE49-F238E27FC236}">
                  <a16:creationId xmlns:a16="http://schemas.microsoft.com/office/drawing/2014/main" id="{CF35F1DC-0A2C-4BCE-95A4-10793F663095}"/>
                </a:ext>
              </a:extLst>
            </p:cNvPr>
            <p:cNvCxnSpPr>
              <a:cxnSpLocks noChangeShapeType="1"/>
            </p:cNvCxnSpPr>
            <p:nvPr/>
          </p:nvCxnSpPr>
          <p:spPr bwMode="gray">
            <a:xfrm>
              <a:off x="4283917" y="2507288"/>
              <a:ext cx="690562" cy="1588"/>
            </a:xfrm>
            <a:prstGeom prst="straightConnector1">
              <a:avLst/>
            </a:prstGeom>
            <a:noFill/>
            <a:ln w="19050">
              <a:solidFill>
                <a:srgbClr val="339933"/>
              </a:solidFill>
              <a:round/>
              <a:headEnd/>
              <a:tailEnd type="arrow" w="med" len="med"/>
            </a:ln>
          </p:spPr>
        </p:cxnSp>
        <p:cxnSp>
          <p:nvCxnSpPr>
            <p:cNvPr id="91" name="Straight Arrow Connector 157">
              <a:extLst>
                <a:ext uri="{FF2B5EF4-FFF2-40B4-BE49-F238E27FC236}">
                  <a16:creationId xmlns:a16="http://schemas.microsoft.com/office/drawing/2014/main" id="{DD0CF601-ED44-41DF-B755-9B82E1881FA5}"/>
                </a:ext>
              </a:extLst>
            </p:cNvPr>
            <p:cNvCxnSpPr>
              <a:cxnSpLocks noChangeShapeType="1"/>
            </p:cNvCxnSpPr>
            <p:nvPr/>
          </p:nvCxnSpPr>
          <p:spPr bwMode="gray">
            <a:xfrm>
              <a:off x="4283965" y="2392074"/>
              <a:ext cx="690514" cy="1"/>
            </a:xfrm>
            <a:prstGeom prst="straightConnector1">
              <a:avLst/>
            </a:prstGeom>
            <a:noFill/>
            <a:ln w="19050">
              <a:solidFill>
                <a:srgbClr val="339933"/>
              </a:solidFill>
              <a:round/>
              <a:headEnd/>
              <a:tailEnd type="arrow" w="med" len="med"/>
            </a:ln>
          </p:spPr>
        </p:cxnSp>
        <p:cxnSp>
          <p:nvCxnSpPr>
            <p:cNvPr id="92" name="Straight Arrow Connector 158">
              <a:extLst>
                <a:ext uri="{FF2B5EF4-FFF2-40B4-BE49-F238E27FC236}">
                  <a16:creationId xmlns:a16="http://schemas.microsoft.com/office/drawing/2014/main" id="{93F3B64F-2D81-464F-B114-54DEEB6CDB71}"/>
                </a:ext>
              </a:extLst>
            </p:cNvPr>
            <p:cNvCxnSpPr>
              <a:cxnSpLocks noChangeShapeType="1"/>
            </p:cNvCxnSpPr>
            <p:nvPr/>
          </p:nvCxnSpPr>
          <p:spPr bwMode="gray">
            <a:xfrm>
              <a:off x="4283965" y="2622502"/>
              <a:ext cx="690514" cy="1587"/>
            </a:xfrm>
            <a:prstGeom prst="straightConnector1">
              <a:avLst/>
            </a:prstGeom>
            <a:noFill/>
            <a:ln w="19050">
              <a:solidFill>
                <a:srgbClr val="339933"/>
              </a:solidFill>
              <a:round/>
              <a:headEnd/>
              <a:tailEnd type="arrow" w="med" len="med"/>
            </a:ln>
          </p:spPr>
        </p:cxnSp>
      </p:grpSp>
      <p:sp>
        <p:nvSpPr>
          <p:cNvPr id="93" name="TextBox 19">
            <a:extLst>
              <a:ext uri="{FF2B5EF4-FFF2-40B4-BE49-F238E27FC236}">
                <a16:creationId xmlns:a16="http://schemas.microsoft.com/office/drawing/2014/main" id="{AEE4C065-419E-4EB8-A4F0-CC5BA2FDDB73}"/>
              </a:ext>
            </a:extLst>
          </p:cNvPr>
          <p:cNvSpPr txBox="1">
            <a:spLocks noChangeArrowheads="1"/>
          </p:cNvSpPr>
          <p:nvPr/>
        </p:nvSpPr>
        <p:spPr bwMode="gray">
          <a:xfrm>
            <a:off x="610195" y="3009997"/>
            <a:ext cx="1607811"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転送元及び転送先</a:t>
            </a:r>
          </a:p>
        </p:txBody>
      </p:sp>
      <p:sp>
        <p:nvSpPr>
          <p:cNvPr id="94" name="TextBox 19">
            <a:extLst>
              <a:ext uri="{FF2B5EF4-FFF2-40B4-BE49-F238E27FC236}">
                <a16:creationId xmlns:a16="http://schemas.microsoft.com/office/drawing/2014/main" id="{319E1871-9B63-4183-A513-15DC456C4929}"/>
              </a:ext>
            </a:extLst>
          </p:cNvPr>
          <p:cNvSpPr txBox="1">
            <a:spLocks noChangeArrowheads="1"/>
          </p:cNvSpPr>
          <p:nvPr/>
        </p:nvSpPr>
        <p:spPr bwMode="gray">
          <a:xfrm>
            <a:off x="3021077" y="3009997"/>
            <a:ext cx="1607811"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転送元及び転送先</a:t>
            </a:r>
          </a:p>
        </p:txBody>
      </p:sp>
      <p:sp>
        <p:nvSpPr>
          <p:cNvPr id="95" name="TextBox 97">
            <a:extLst>
              <a:ext uri="{FF2B5EF4-FFF2-40B4-BE49-F238E27FC236}">
                <a16:creationId xmlns:a16="http://schemas.microsoft.com/office/drawing/2014/main" id="{EFFF9B7F-5AC7-49A1-9980-4C2220BA37E8}"/>
              </a:ext>
            </a:extLst>
          </p:cNvPr>
          <p:cNvSpPr txBox="1">
            <a:spLocks noChangeArrowheads="1"/>
          </p:cNvSpPr>
          <p:nvPr/>
        </p:nvSpPr>
        <p:spPr bwMode="gray">
          <a:xfrm>
            <a:off x="3427249" y="4910971"/>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転送先</a:t>
            </a:r>
          </a:p>
        </p:txBody>
      </p:sp>
      <p:sp>
        <p:nvSpPr>
          <p:cNvPr id="96" name="TextBox 97">
            <a:extLst>
              <a:ext uri="{FF2B5EF4-FFF2-40B4-BE49-F238E27FC236}">
                <a16:creationId xmlns:a16="http://schemas.microsoft.com/office/drawing/2014/main" id="{154A818E-3D99-408F-81BB-B982D15A2D18}"/>
              </a:ext>
            </a:extLst>
          </p:cNvPr>
          <p:cNvSpPr txBox="1">
            <a:spLocks noChangeArrowheads="1"/>
          </p:cNvSpPr>
          <p:nvPr/>
        </p:nvSpPr>
        <p:spPr bwMode="gray">
          <a:xfrm>
            <a:off x="3427249" y="5541235"/>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dirty="0">
                <a:solidFill>
                  <a:srgbClr val="000000"/>
                </a:solidFill>
                <a:latin typeface="Arial" panose="020B0604020202020204" pitchFamily="34" charset="0"/>
                <a:ea typeface="Meiryo UI" panose="020B0604030504040204" pitchFamily="50" charset="-128"/>
              </a:rPr>
              <a:t>転送先</a:t>
            </a:r>
          </a:p>
        </p:txBody>
      </p:sp>
      <p:sp>
        <p:nvSpPr>
          <p:cNvPr id="97" name="TextBox 97">
            <a:extLst>
              <a:ext uri="{FF2B5EF4-FFF2-40B4-BE49-F238E27FC236}">
                <a16:creationId xmlns:a16="http://schemas.microsoft.com/office/drawing/2014/main" id="{2EE44575-5199-466A-A2B2-D88C647499A4}"/>
              </a:ext>
            </a:extLst>
          </p:cNvPr>
          <p:cNvSpPr txBox="1">
            <a:spLocks noChangeArrowheads="1"/>
          </p:cNvSpPr>
          <p:nvPr/>
        </p:nvSpPr>
        <p:spPr bwMode="gray">
          <a:xfrm>
            <a:off x="3427249" y="6159110"/>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転送先</a:t>
            </a:r>
          </a:p>
        </p:txBody>
      </p:sp>
      <p:sp>
        <p:nvSpPr>
          <p:cNvPr id="98" name="TextBox 96">
            <a:extLst>
              <a:ext uri="{FF2B5EF4-FFF2-40B4-BE49-F238E27FC236}">
                <a16:creationId xmlns:a16="http://schemas.microsoft.com/office/drawing/2014/main" id="{7C679B87-68D9-48B3-A694-F051850162F9}"/>
              </a:ext>
            </a:extLst>
          </p:cNvPr>
          <p:cNvSpPr txBox="1">
            <a:spLocks noChangeArrowheads="1"/>
          </p:cNvSpPr>
          <p:nvPr/>
        </p:nvSpPr>
        <p:spPr bwMode="gray">
          <a:xfrm>
            <a:off x="5846598" y="4485118"/>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転送元</a:t>
            </a:r>
          </a:p>
        </p:txBody>
      </p:sp>
      <p:sp>
        <p:nvSpPr>
          <p:cNvPr id="99" name="TextBox 96">
            <a:extLst>
              <a:ext uri="{FF2B5EF4-FFF2-40B4-BE49-F238E27FC236}">
                <a16:creationId xmlns:a16="http://schemas.microsoft.com/office/drawing/2014/main" id="{EA59D794-1558-48D9-A55D-77DEEACD09BE}"/>
              </a:ext>
            </a:extLst>
          </p:cNvPr>
          <p:cNvSpPr txBox="1">
            <a:spLocks noChangeArrowheads="1"/>
          </p:cNvSpPr>
          <p:nvPr/>
        </p:nvSpPr>
        <p:spPr bwMode="gray">
          <a:xfrm>
            <a:off x="5846598" y="5157147"/>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転送元</a:t>
            </a:r>
          </a:p>
        </p:txBody>
      </p:sp>
      <p:sp>
        <p:nvSpPr>
          <p:cNvPr id="100" name="TextBox 96">
            <a:extLst>
              <a:ext uri="{FF2B5EF4-FFF2-40B4-BE49-F238E27FC236}">
                <a16:creationId xmlns:a16="http://schemas.microsoft.com/office/drawing/2014/main" id="{8B38095B-8911-439F-9933-4376C06B586E}"/>
              </a:ext>
            </a:extLst>
          </p:cNvPr>
          <p:cNvSpPr txBox="1">
            <a:spLocks noChangeArrowheads="1"/>
          </p:cNvSpPr>
          <p:nvPr/>
        </p:nvSpPr>
        <p:spPr bwMode="gray">
          <a:xfrm>
            <a:off x="5846598" y="5764346"/>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転送元</a:t>
            </a:r>
          </a:p>
        </p:txBody>
      </p:sp>
      <p:sp>
        <p:nvSpPr>
          <p:cNvPr id="101" name="TextBox 19">
            <a:extLst>
              <a:ext uri="{FF2B5EF4-FFF2-40B4-BE49-F238E27FC236}">
                <a16:creationId xmlns:a16="http://schemas.microsoft.com/office/drawing/2014/main" id="{30FD3FE7-C73C-4B3D-A686-B4C26E4E5E85}"/>
              </a:ext>
            </a:extLst>
          </p:cNvPr>
          <p:cNvSpPr txBox="1">
            <a:spLocks noChangeArrowheads="1"/>
          </p:cNvSpPr>
          <p:nvPr/>
        </p:nvSpPr>
        <p:spPr bwMode="gray">
          <a:xfrm>
            <a:off x="8014295" y="5140419"/>
            <a:ext cx="1607811"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転送元及び転送先</a:t>
            </a:r>
          </a:p>
        </p:txBody>
      </p:sp>
      <p:sp>
        <p:nvSpPr>
          <p:cNvPr id="102" name="TextBox 19">
            <a:extLst>
              <a:ext uri="{FF2B5EF4-FFF2-40B4-BE49-F238E27FC236}">
                <a16:creationId xmlns:a16="http://schemas.microsoft.com/office/drawing/2014/main" id="{17CC5AC0-5872-401D-B26E-37A42DB80248}"/>
              </a:ext>
            </a:extLst>
          </p:cNvPr>
          <p:cNvSpPr txBox="1">
            <a:spLocks noChangeArrowheads="1"/>
          </p:cNvSpPr>
          <p:nvPr/>
        </p:nvSpPr>
        <p:spPr bwMode="gray">
          <a:xfrm>
            <a:off x="10916016" y="5140419"/>
            <a:ext cx="615553" cy="246221"/>
          </a:xfrm>
          <a:prstGeom prst="rect">
            <a:avLst/>
          </a:prstGeom>
          <a:noFill/>
          <a:ln w="9525">
            <a:noFill/>
            <a:miter lim="800000"/>
            <a:headEnd/>
            <a:tailEnd/>
          </a:ln>
        </p:spPr>
        <p:txBody>
          <a:bodyPr wrap="none" lIns="0" tIns="0" rIns="0" bIns="0">
            <a:spAutoFit/>
          </a:bodyPr>
          <a:lstStyle/>
          <a:p>
            <a:pPr algn="ctr" defTabSz="609585">
              <a:defRPr/>
            </a:pPr>
            <a:r>
              <a:rPr kumimoji="0" lang="ja-JP" altLang="en-US" sz="1600" kern="0">
                <a:solidFill>
                  <a:srgbClr val="000000"/>
                </a:solidFill>
                <a:latin typeface="Arial" panose="020B0604020202020204" pitchFamily="34" charset="0"/>
                <a:ea typeface="Meiryo UI" panose="020B0604030504040204" pitchFamily="50" charset="-128"/>
              </a:rPr>
              <a:t>転送先</a:t>
            </a:r>
          </a:p>
        </p:txBody>
      </p:sp>
      <p:pic>
        <p:nvPicPr>
          <p:cNvPr id="103" name="Picture 27">
            <a:extLst>
              <a:ext uri="{FF2B5EF4-FFF2-40B4-BE49-F238E27FC236}">
                <a16:creationId xmlns:a16="http://schemas.microsoft.com/office/drawing/2014/main" id="{6F15651D-1E62-4326-9224-6746DAC869B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5201" y="1417211"/>
            <a:ext cx="1655671" cy="310156"/>
          </a:xfrm>
          <a:prstGeom prst="rect">
            <a:avLst/>
          </a:prstGeom>
        </p:spPr>
      </p:pic>
      <p:pic>
        <p:nvPicPr>
          <p:cNvPr id="104" name="Picture 27">
            <a:extLst>
              <a:ext uri="{FF2B5EF4-FFF2-40B4-BE49-F238E27FC236}">
                <a16:creationId xmlns:a16="http://schemas.microsoft.com/office/drawing/2014/main" id="{E44A0113-5E61-4480-983D-E4409C33D49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29847" y="1413699"/>
            <a:ext cx="1655671" cy="310156"/>
          </a:xfrm>
          <a:prstGeom prst="rect">
            <a:avLst/>
          </a:prstGeom>
        </p:spPr>
      </p:pic>
      <p:pic>
        <p:nvPicPr>
          <p:cNvPr id="105" name="Picture 27">
            <a:extLst>
              <a:ext uri="{FF2B5EF4-FFF2-40B4-BE49-F238E27FC236}">
                <a16:creationId xmlns:a16="http://schemas.microsoft.com/office/drawing/2014/main" id="{9D924506-81AD-4D39-9838-DA6E6460AA3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8719" y="2590706"/>
            <a:ext cx="1655671" cy="310156"/>
          </a:xfrm>
          <a:prstGeom prst="rect">
            <a:avLst/>
          </a:prstGeom>
        </p:spPr>
      </p:pic>
      <p:pic>
        <p:nvPicPr>
          <p:cNvPr id="106" name="Picture 27">
            <a:extLst>
              <a:ext uri="{FF2B5EF4-FFF2-40B4-BE49-F238E27FC236}">
                <a16:creationId xmlns:a16="http://schemas.microsoft.com/office/drawing/2014/main" id="{2068B10A-2DD1-43B7-BDAB-7E13751B14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03717" y="2586094"/>
            <a:ext cx="1655671" cy="310156"/>
          </a:xfrm>
          <a:prstGeom prst="rect">
            <a:avLst/>
          </a:prstGeom>
        </p:spPr>
      </p:pic>
      <p:pic>
        <p:nvPicPr>
          <p:cNvPr id="107" name="Picture 27">
            <a:extLst>
              <a:ext uri="{FF2B5EF4-FFF2-40B4-BE49-F238E27FC236}">
                <a16:creationId xmlns:a16="http://schemas.microsoft.com/office/drawing/2014/main" id="{2BB33926-9BBC-4A54-A134-51EBEDD9F5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27297" y="4963186"/>
            <a:ext cx="1655671" cy="310156"/>
          </a:xfrm>
          <a:prstGeom prst="rect">
            <a:avLst/>
          </a:prstGeom>
        </p:spPr>
      </p:pic>
      <p:pic>
        <p:nvPicPr>
          <p:cNvPr id="108" name="Picture 27">
            <a:extLst>
              <a:ext uri="{FF2B5EF4-FFF2-40B4-BE49-F238E27FC236}">
                <a16:creationId xmlns:a16="http://schemas.microsoft.com/office/drawing/2014/main" id="{48E843B7-C7A3-400F-8EDD-8F832BF1EB7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80591" y="4006170"/>
            <a:ext cx="1655671" cy="310156"/>
          </a:xfrm>
          <a:prstGeom prst="rect">
            <a:avLst/>
          </a:prstGeom>
        </p:spPr>
      </p:pic>
      <p:pic>
        <p:nvPicPr>
          <p:cNvPr id="109" name="Picture 27">
            <a:extLst>
              <a:ext uri="{FF2B5EF4-FFF2-40B4-BE49-F238E27FC236}">
                <a16:creationId xmlns:a16="http://schemas.microsoft.com/office/drawing/2014/main" id="{0C7C70F1-5D03-440A-89C2-9AC680864CB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80591" y="4630073"/>
            <a:ext cx="1655671" cy="310156"/>
          </a:xfrm>
          <a:prstGeom prst="rect">
            <a:avLst/>
          </a:prstGeom>
        </p:spPr>
      </p:pic>
      <p:pic>
        <p:nvPicPr>
          <p:cNvPr id="110" name="Picture 27">
            <a:extLst>
              <a:ext uri="{FF2B5EF4-FFF2-40B4-BE49-F238E27FC236}">
                <a16:creationId xmlns:a16="http://schemas.microsoft.com/office/drawing/2014/main" id="{89AE4C16-06F5-4E20-8189-9A79D842868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80591" y="5210362"/>
            <a:ext cx="1655671" cy="310156"/>
          </a:xfrm>
          <a:prstGeom prst="rect">
            <a:avLst/>
          </a:prstGeom>
        </p:spPr>
      </p:pic>
      <p:pic>
        <p:nvPicPr>
          <p:cNvPr id="111" name="Picture 27">
            <a:extLst>
              <a:ext uri="{FF2B5EF4-FFF2-40B4-BE49-F238E27FC236}">
                <a16:creationId xmlns:a16="http://schemas.microsoft.com/office/drawing/2014/main" id="{88F67F1E-0788-4873-A8A1-9F0A6EF2D92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980591" y="5848954"/>
            <a:ext cx="1655671" cy="310156"/>
          </a:xfrm>
          <a:prstGeom prst="rect">
            <a:avLst/>
          </a:prstGeom>
        </p:spPr>
      </p:pic>
      <p:pic>
        <p:nvPicPr>
          <p:cNvPr id="112" name="Picture 27">
            <a:extLst>
              <a:ext uri="{FF2B5EF4-FFF2-40B4-BE49-F238E27FC236}">
                <a16:creationId xmlns:a16="http://schemas.microsoft.com/office/drawing/2014/main" id="{D42ADF37-6871-4B96-81BC-B6408C5A788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59303" y="1417211"/>
            <a:ext cx="1655671" cy="310156"/>
          </a:xfrm>
          <a:prstGeom prst="rect">
            <a:avLst/>
          </a:prstGeom>
        </p:spPr>
      </p:pic>
      <p:pic>
        <p:nvPicPr>
          <p:cNvPr id="113" name="Picture 27">
            <a:extLst>
              <a:ext uri="{FF2B5EF4-FFF2-40B4-BE49-F238E27FC236}">
                <a16:creationId xmlns:a16="http://schemas.microsoft.com/office/drawing/2014/main" id="{F1F8EDED-6A9C-40B2-A055-365A83D3BDD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59302" y="2055665"/>
            <a:ext cx="1655671" cy="310156"/>
          </a:xfrm>
          <a:prstGeom prst="rect">
            <a:avLst/>
          </a:prstGeom>
        </p:spPr>
      </p:pic>
      <p:pic>
        <p:nvPicPr>
          <p:cNvPr id="114" name="Picture 27">
            <a:extLst>
              <a:ext uri="{FF2B5EF4-FFF2-40B4-BE49-F238E27FC236}">
                <a16:creationId xmlns:a16="http://schemas.microsoft.com/office/drawing/2014/main" id="{2853D594-EF13-4DCA-9DA0-DAC0F594184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59301" y="2694118"/>
            <a:ext cx="1655671" cy="310156"/>
          </a:xfrm>
          <a:prstGeom prst="rect">
            <a:avLst/>
          </a:prstGeom>
        </p:spPr>
      </p:pic>
      <p:pic>
        <p:nvPicPr>
          <p:cNvPr id="115" name="Picture 27">
            <a:extLst>
              <a:ext uri="{FF2B5EF4-FFF2-40B4-BE49-F238E27FC236}">
                <a16:creationId xmlns:a16="http://schemas.microsoft.com/office/drawing/2014/main" id="{0A3B34C2-0C0A-49BF-AA2F-6838748BE27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909469" y="2046926"/>
            <a:ext cx="1655671" cy="310156"/>
          </a:xfrm>
          <a:prstGeom prst="rect">
            <a:avLst/>
          </a:prstGeom>
        </p:spPr>
      </p:pic>
      <p:pic>
        <p:nvPicPr>
          <p:cNvPr id="116" name="Picture 27">
            <a:extLst>
              <a:ext uri="{FF2B5EF4-FFF2-40B4-BE49-F238E27FC236}">
                <a16:creationId xmlns:a16="http://schemas.microsoft.com/office/drawing/2014/main" id="{D3DBFA84-60B6-49AB-AB30-D35409448C1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26130" y="4176803"/>
            <a:ext cx="1655671" cy="310156"/>
          </a:xfrm>
          <a:prstGeom prst="rect">
            <a:avLst/>
          </a:prstGeom>
        </p:spPr>
      </p:pic>
      <p:pic>
        <p:nvPicPr>
          <p:cNvPr id="117" name="Picture 27">
            <a:extLst>
              <a:ext uri="{FF2B5EF4-FFF2-40B4-BE49-F238E27FC236}">
                <a16:creationId xmlns:a16="http://schemas.microsoft.com/office/drawing/2014/main" id="{A3F19515-C2C3-4310-8BCA-30579DCE9A0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29642" y="4798335"/>
            <a:ext cx="1655671" cy="310156"/>
          </a:xfrm>
          <a:prstGeom prst="rect">
            <a:avLst/>
          </a:prstGeom>
        </p:spPr>
      </p:pic>
      <p:pic>
        <p:nvPicPr>
          <p:cNvPr id="118" name="Picture 27">
            <a:extLst>
              <a:ext uri="{FF2B5EF4-FFF2-40B4-BE49-F238E27FC236}">
                <a16:creationId xmlns:a16="http://schemas.microsoft.com/office/drawing/2014/main" id="{61442E3C-C776-4CB3-80B1-8CD2C336A64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26129" y="5437437"/>
            <a:ext cx="1655671" cy="310156"/>
          </a:xfrm>
          <a:prstGeom prst="rect">
            <a:avLst/>
          </a:prstGeom>
        </p:spPr>
      </p:pic>
      <p:pic>
        <p:nvPicPr>
          <p:cNvPr id="119" name="Picture 27">
            <a:extLst>
              <a:ext uri="{FF2B5EF4-FFF2-40B4-BE49-F238E27FC236}">
                <a16:creationId xmlns:a16="http://schemas.microsoft.com/office/drawing/2014/main" id="{872551AE-7066-4F66-B04D-D3BD90B8806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961195" y="4798335"/>
            <a:ext cx="1655671" cy="310156"/>
          </a:xfrm>
          <a:prstGeom prst="rect">
            <a:avLst/>
          </a:prstGeom>
        </p:spPr>
      </p:pic>
      <p:pic>
        <p:nvPicPr>
          <p:cNvPr id="120" name="Picture 27">
            <a:extLst>
              <a:ext uri="{FF2B5EF4-FFF2-40B4-BE49-F238E27FC236}">
                <a16:creationId xmlns:a16="http://schemas.microsoft.com/office/drawing/2014/main" id="{368D51AB-46DD-456E-85C2-3054033AA0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0410429" y="4785150"/>
            <a:ext cx="1655671" cy="310156"/>
          </a:xfrm>
          <a:prstGeom prst="rect">
            <a:avLst/>
          </a:prstGeom>
        </p:spPr>
      </p:pic>
    </p:spTree>
    <p:extLst>
      <p:ext uri="{BB962C8B-B14F-4D97-AF65-F5344CB8AC3E}">
        <p14:creationId xmlns:p14="http://schemas.microsoft.com/office/powerpoint/2010/main" val="40559900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A6D4B09-8F24-4B58-9243-9E2F7F1A1C46}"/>
              </a:ext>
            </a:extLst>
          </p:cNvPr>
          <p:cNvSpPr>
            <a:spLocks noGrp="1"/>
          </p:cNvSpPr>
          <p:nvPr>
            <p:ph type="title"/>
          </p:nvPr>
        </p:nvSpPr>
        <p:spPr>
          <a:xfrm>
            <a:off x="367844" y="2730889"/>
            <a:ext cx="11456312" cy="664797"/>
          </a:xfrm>
        </p:spPr>
        <p:txBody>
          <a:bodyPr/>
          <a:lstStyle/>
          <a:p>
            <a:pPr algn="ctr"/>
            <a:r>
              <a:rPr lang="ja-JP" altLang="en-US" sz="4800" b="1" dirty="0"/>
              <a:t>製品選定のポイント</a:t>
            </a:r>
          </a:p>
        </p:txBody>
      </p:sp>
      <p:cxnSp>
        <p:nvCxnSpPr>
          <p:cNvPr id="5" name="Straight Connector 24">
            <a:extLst>
              <a:ext uri="{FF2B5EF4-FFF2-40B4-BE49-F238E27FC236}">
                <a16:creationId xmlns:a16="http://schemas.microsoft.com/office/drawing/2014/main" id="{01667E57-AE93-46BD-B9DC-41E9D9E277C3}"/>
              </a:ext>
            </a:extLst>
          </p:cNvPr>
          <p:cNvCxnSpPr>
            <a:cxnSpLocks/>
          </p:cNvCxnSpPr>
          <p:nvPr/>
        </p:nvCxnSpPr>
        <p:spPr>
          <a:xfrm>
            <a:off x="2361589" y="183530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28">
            <a:extLst>
              <a:ext uri="{FF2B5EF4-FFF2-40B4-BE49-F238E27FC236}">
                <a16:creationId xmlns:a16="http://schemas.microsoft.com/office/drawing/2014/main" id="{80866752-0F23-4CF1-B1B1-84480467D172}"/>
              </a:ext>
            </a:extLst>
          </p:cNvPr>
          <p:cNvCxnSpPr>
            <a:cxnSpLocks/>
          </p:cNvCxnSpPr>
          <p:nvPr/>
        </p:nvCxnSpPr>
        <p:spPr>
          <a:xfrm>
            <a:off x="2361589" y="419708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8" name="テキスト ボックス 7">
            <a:extLst>
              <a:ext uri="{FF2B5EF4-FFF2-40B4-BE49-F238E27FC236}">
                <a16:creationId xmlns:a16="http://schemas.microsoft.com/office/drawing/2014/main" id="{969BDAF7-DA92-49F6-8076-21AF07F315EC}"/>
              </a:ext>
            </a:extLst>
          </p:cNvPr>
          <p:cNvSpPr txBox="1"/>
          <p:nvPr/>
        </p:nvSpPr>
        <p:spPr>
          <a:xfrm>
            <a:off x="2571190" y="3611719"/>
            <a:ext cx="7049620" cy="307777"/>
          </a:xfrm>
          <a:prstGeom prst="rect">
            <a:avLst/>
          </a:prstGeom>
          <a:noFill/>
        </p:spPr>
        <p:txBody>
          <a:bodyPr wrap="square">
            <a:spAutoFit/>
          </a:bodyPr>
          <a:lstStyle/>
          <a:p>
            <a:pPr algn="ctr"/>
            <a:r>
              <a:rPr kumimoji="1" lang="en-US" altLang="ja-JP" sz="1400" dirty="0" err="1">
                <a:solidFill>
                  <a:schemeClr val="tx2"/>
                </a:solidFill>
                <a:latin typeface="Meiryo UI" panose="020B0604030504040204" pitchFamily="50" charset="-128"/>
                <a:ea typeface="Meiryo UI" panose="020B0604030504040204" pitchFamily="50" charset="-128"/>
              </a:rPr>
              <a:t>PowerProtect</a:t>
            </a:r>
            <a:r>
              <a:rPr kumimoji="1" lang="en-US" altLang="ja-JP" sz="1400" dirty="0">
                <a:solidFill>
                  <a:schemeClr val="tx2"/>
                </a:solidFill>
                <a:latin typeface="Meiryo UI" panose="020B0604030504040204" pitchFamily="50" charset="-128"/>
                <a:ea typeface="Meiryo UI" panose="020B0604030504040204" pitchFamily="50" charset="-128"/>
              </a:rPr>
              <a:t> DD</a:t>
            </a:r>
            <a:r>
              <a:rPr kumimoji="1" lang="ja-JP" altLang="en-US" sz="1400" dirty="0">
                <a:solidFill>
                  <a:schemeClr val="tx2"/>
                </a:solidFill>
                <a:latin typeface="Meiryo UI" panose="020B0604030504040204" pitchFamily="50" charset="-128"/>
                <a:ea typeface="Meiryo UI" panose="020B0604030504040204" pitchFamily="50" charset="-128"/>
              </a:rPr>
              <a:t>アプライアンス</a:t>
            </a:r>
            <a:r>
              <a:rPr kumimoji="1" lang="en-US" altLang="ja-JP" sz="1400" dirty="0">
                <a:solidFill>
                  <a:schemeClr val="tx2"/>
                </a:solidFill>
                <a:latin typeface="Meiryo UI" panose="020B0604030504040204" pitchFamily="50" charset="-128"/>
                <a:ea typeface="Meiryo UI" panose="020B0604030504040204" pitchFamily="50" charset="-128"/>
              </a:rPr>
              <a:t>(DD3300)</a:t>
            </a:r>
            <a:endParaRPr kumimoji="1" lang="ja-JP" altLang="en-US" sz="1800" dirty="0">
              <a:solidFill>
                <a:schemeClr val="tx2"/>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4702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2" name="Picture 18" descr="ホワイトボードのフレーム | 素材画録">
            <a:extLst>
              <a:ext uri="{FF2B5EF4-FFF2-40B4-BE49-F238E27FC236}">
                <a16:creationId xmlns:a16="http://schemas.microsoft.com/office/drawing/2014/main" id="{C4D1C98B-F744-466E-A650-94BEAB38C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7495" y="405346"/>
            <a:ext cx="9058321" cy="6793740"/>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58774726-E77E-49BA-8C0E-1CDF144E5D53}"/>
              </a:ext>
            </a:extLst>
          </p:cNvPr>
          <p:cNvSpPr>
            <a:spLocks noGrp="1"/>
          </p:cNvSpPr>
          <p:nvPr>
            <p:ph type="title"/>
          </p:nvPr>
        </p:nvSpPr>
        <p:spPr/>
        <p:txBody>
          <a:bodyPr/>
          <a:lstStyle/>
          <a:p>
            <a:r>
              <a:rPr lang="ja-JP" altLang="en-US" dirty="0"/>
              <a:t>バックアップによる課題をいろいろ解決</a:t>
            </a:r>
            <a:endParaRPr kumimoji="1" lang="ja-JP" altLang="en-US" dirty="0"/>
          </a:p>
        </p:txBody>
      </p:sp>
      <p:sp>
        <p:nvSpPr>
          <p:cNvPr id="16" name="テキスト ボックス 15">
            <a:extLst>
              <a:ext uri="{FF2B5EF4-FFF2-40B4-BE49-F238E27FC236}">
                <a16:creationId xmlns:a16="http://schemas.microsoft.com/office/drawing/2014/main" id="{1EB12D91-2AF0-49DC-A644-5C1E7965CE07}"/>
              </a:ext>
            </a:extLst>
          </p:cNvPr>
          <p:cNvSpPr txBox="1"/>
          <p:nvPr/>
        </p:nvSpPr>
        <p:spPr>
          <a:xfrm>
            <a:off x="4049328" y="1225603"/>
            <a:ext cx="4722804" cy="461665"/>
          </a:xfrm>
          <a:prstGeom prst="rect">
            <a:avLst/>
          </a:prstGeom>
          <a:noFill/>
        </p:spPr>
        <p:txBody>
          <a:bodyPr wrap="square">
            <a:spAutoFit/>
          </a:bodyPr>
          <a:lstStyle/>
          <a:p>
            <a:pPr algn="ctr"/>
            <a:r>
              <a:rPr lang="en-US" altLang="ja-JP" sz="2400" b="1" dirty="0" err="1">
                <a:solidFill>
                  <a:schemeClr val="bg1"/>
                </a:solidFill>
                <a:latin typeface="Meiryo UI" panose="020B0604030504040204" pitchFamily="50" charset="-128"/>
                <a:ea typeface="Meiryo UI" panose="020B0604030504040204" pitchFamily="50" charset="-128"/>
              </a:rPr>
              <a:t>PowerProtect</a:t>
            </a:r>
            <a:r>
              <a:rPr lang="ja-JP" altLang="en-US" sz="2400" b="1" dirty="0">
                <a:solidFill>
                  <a:schemeClr val="bg1"/>
                </a:solidFill>
                <a:latin typeface="Meiryo UI" panose="020B0604030504040204" pitchFamily="50" charset="-128"/>
                <a:ea typeface="Meiryo UI" panose="020B0604030504040204" pitchFamily="50" charset="-128"/>
              </a:rPr>
              <a:t> </a:t>
            </a:r>
            <a:r>
              <a:rPr lang="en-US" altLang="ja-JP" sz="2400" b="1" dirty="0">
                <a:solidFill>
                  <a:schemeClr val="bg1"/>
                </a:solidFill>
                <a:latin typeface="Meiryo UI" panose="020B0604030504040204" pitchFamily="50" charset="-128"/>
                <a:ea typeface="Meiryo UI" panose="020B0604030504040204" pitchFamily="50" charset="-128"/>
              </a:rPr>
              <a:t>DD</a:t>
            </a:r>
            <a:r>
              <a:rPr lang="ja-JP" altLang="en-US" sz="2400" b="1" dirty="0">
                <a:solidFill>
                  <a:schemeClr val="bg1"/>
                </a:solidFill>
                <a:latin typeface="Meiryo UI" panose="020B0604030504040204" pitchFamily="50" charset="-128"/>
                <a:ea typeface="Meiryo UI" panose="020B0604030504040204" pitchFamily="50" charset="-128"/>
              </a:rPr>
              <a:t>で解決</a:t>
            </a:r>
          </a:p>
        </p:txBody>
      </p:sp>
      <p:pic>
        <p:nvPicPr>
          <p:cNvPr id="9" name="Picture 2" descr="親指を立てている人のイラスト（男性） | かわいいフリー素材集 いらすとや">
            <a:extLst>
              <a:ext uri="{FF2B5EF4-FFF2-40B4-BE49-F238E27FC236}">
                <a16:creationId xmlns:a16="http://schemas.microsoft.com/office/drawing/2014/main" id="{7C99A54E-AEC6-44E5-B5B3-1A9EEBBFDE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666" y="2906683"/>
            <a:ext cx="1873826" cy="1897545"/>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3A94E40F-1FFC-4F7D-AFA4-D3679C52F724}"/>
              </a:ext>
            </a:extLst>
          </p:cNvPr>
          <p:cNvSpPr txBox="1"/>
          <p:nvPr/>
        </p:nvSpPr>
        <p:spPr>
          <a:xfrm>
            <a:off x="3292879" y="1687268"/>
            <a:ext cx="6851626" cy="4644477"/>
          </a:xfrm>
          <a:prstGeom prst="rect">
            <a:avLst/>
          </a:prstGeom>
          <a:noFill/>
        </p:spPr>
        <p:txBody>
          <a:bodyPr wrap="square">
            <a:spAutoFit/>
          </a:bodyPr>
          <a:lstStyle/>
          <a:p>
            <a:pPr marL="285750" indent="-285750">
              <a:lnSpc>
                <a:spcPct val="150000"/>
              </a:lnSpc>
              <a:buFont typeface="Arial" panose="020B0604020202020204" pitchFamily="34" charset="0"/>
              <a:buChar char="•"/>
            </a:pP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あらゆるシステム、拠点のバックアップを</a:t>
            </a:r>
            <a:r>
              <a:rPr lang="en-US" altLang="ja-JP" sz="2000" b="0" i="0" u="none" strike="noStrike" baseline="0" dirty="0">
                <a:solidFill>
                  <a:schemeClr val="bg1"/>
                </a:solidFill>
                <a:latin typeface="Meiryo UI" panose="020B0604030504040204" pitchFamily="50" charset="-128"/>
                <a:ea typeface="Meiryo UI" panose="020B0604030504040204" pitchFamily="50" charset="-128"/>
              </a:rPr>
              <a:t>1</a:t>
            </a: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つのストレージに統合</a:t>
            </a:r>
          </a:p>
          <a:p>
            <a:pPr marL="285750" indent="-285750">
              <a:lnSpc>
                <a:spcPct val="150000"/>
              </a:lnSpc>
              <a:buFont typeface="Arial" panose="020B0604020202020204" pitchFamily="34" charset="0"/>
              <a:buChar char="•"/>
            </a:pP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ストレージ容量削減</a:t>
            </a:r>
          </a:p>
          <a:p>
            <a:pPr marL="285750" indent="-285750">
              <a:lnSpc>
                <a:spcPct val="150000"/>
              </a:lnSpc>
              <a:buFont typeface="Arial" panose="020B0604020202020204" pitchFamily="34" charset="0"/>
              <a:buChar char="•"/>
            </a:pPr>
            <a:r>
              <a:rPr lang="en-US" altLang="ja-JP" sz="2000" b="0" i="0" u="none" strike="noStrike" baseline="0" dirty="0">
                <a:solidFill>
                  <a:schemeClr val="bg1"/>
                </a:solidFill>
                <a:latin typeface="Meiryo UI" panose="020B0604030504040204" pitchFamily="50" charset="-128"/>
                <a:ea typeface="Meiryo UI" panose="020B0604030504040204" pitchFamily="50" charset="-128"/>
              </a:rPr>
              <a:t>1</a:t>
            </a: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ヶ月の運用で、平均</a:t>
            </a:r>
            <a:r>
              <a:rPr lang="en-US" altLang="ja-JP" sz="2000" b="0" i="0" u="none" strike="noStrike" baseline="0" dirty="0">
                <a:solidFill>
                  <a:schemeClr val="bg1"/>
                </a:solidFill>
                <a:latin typeface="Meiryo UI" panose="020B0604030504040204" pitchFamily="50" charset="-128"/>
                <a:ea typeface="Meiryo UI" panose="020B0604030504040204" pitchFamily="50" charset="-128"/>
              </a:rPr>
              <a:t>1/20</a:t>
            </a: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のストレージ容量削減</a:t>
            </a:r>
          </a:p>
          <a:p>
            <a:pPr marL="285750" indent="-285750">
              <a:lnSpc>
                <a:spcPct val="150000"/>
              </a:lnSpc>
              <a:buFont typeface="Arial" panose="020B0604020202020204" pitchFamily="34" charset="0"/>
              <a:buChar char="•"/>
            </a:pPr>
            <a:r>
              <a:rPr lang="en-US" altLang="ja-JP" sz="2000" b="0" i="0" u="none" strike="noStrike" baseline="0" dirty="0">
                <a:solidFill>
                  <a:schemeClr val="bg1"/>
                </a:solidFill>
                <a:latin typeface="Meiryo UI" panose="020B0604030504040204" pitchFamily="50" charset="-128"/>
                <a:ea typeface="Meiryo UI" panose="020B0604030504040204" pitchFamily="50" charset="-128"/>
              </a:rPr>
              <a:t>WAN</a:t>
            </a: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回線費用の効率化とオペレーションの自動化</a:t>
            </a:r>
          </a:p>
          <a:p>
            <a:pPr marL="285750" indent="-285750">
              <a:lnSpc>
                <a:spcPct val="150000"/>
              </a:lnSpc>
              <a:buFont typeface="Arial" panose="020B0604020202020204" pitchFamily="34" charset="0"/>
              <a:buChar char="•"/>
            </a:pP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重複排除でバックアップ データ量を削減し、コスト問題も解決</a:t>
            </a:r>
          </a:p>
          <a:p>
            <a:pPr marL="285750" indent="-285750">
              <a:lnSpc>
                <a:spcPct val="150000"/>
              </a:lnSpc>
              <a:buFont typeface="Arial" panose="020B0604020202020204" pitchFamily="34" charset="0"/>
              <a:buChar char="•"/>
            </a:pP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確実にデータを保護するためのストレージで信頼性を担保</a:t>
            </a:r>
          </a:p>
          <a:p>
            <a:pPr marL="285750" indent="-285750">
              <a:lnSpc>
                <a:spcPct val="150000"/>
              </a:lnSpc>
              <a:buFont typeface="Arial" panose="020B0604020202020204" pitchFamily="34" charset="0"/>
              <a:buChar char="•"/>
            </a:pP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物理サーバーに負荷をかけない仮想環境バックアップ</a:t>
            </a:r>
          </a:p>
          <a:p>
            <a:pPr marL="285750" indent="-285750">
              <a:lnSpc>
                <a:spcPct val="150000"/>
              </a:lnSpc>
              <a:buFont typeface="Arial" panose="020B0604020202020204" pitchFamily="34" charset="0"/>
              <a:buChar char="•"/>
            </a:pP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アプリケーション対応ツールで、セルフ バックアップ／リストア</a:t>
            </a:r>
          </a:p>
          <a:p>
            <a:pPr marL="285750" indent="-285750">
              <a:lnSpc>
                <a:spcPct val="150000"/>
              </a:lnSpc>
              <a:buFont typeface="Arial" panose="020B0604020202020204" pitchFamily="34" charset="0"/>
              <a:buChar char="•"/>
            </a:pP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重複排除と自動連携で、パブリッククラウド利用をより手軽に</a:t>
            </a:r>
          </a:p>
          <a:p>
            <a:pPr marL="285750" indent="-285750">
              <a:lnSpc>
                <a:spcPct val="150000"/>
              </a:lnSpc>
              <a:buFont typeface="Arial" panose="020B0604020202020204" pitchFamily="34" charset="0"/>
              <a:buChar char="•"/>
            </a:pPr>
            <a:r>
              <a:rPr lang="ja-JP" altLang="en-US" sz="2000" b="0" i="0" u="none" strike="noStrike" baseline="0" dirty="0">
                <a:solidFill>
                  <a:schemeClr val="bg1"/>
                </a:solidFill>
                <a:latin typeface="Meiryo UI" panose="020B0604030504040204" pitchFamily="50" charset="-128"/>
                <a:ea typeface="Meiryo UI" panose="020B0604030504040204" pitchFamily="50" charset="-128"/>
              </a:rPr>
              <a:t>サイバー脅威に、いままでのバックアップ＋アルファで対策</a:t>
            </a:r>
            <a:endParaRPr lang="ja-JP" altLang="en-US" sz="2400" dirty="0">
              <a:solidFill>
                <a:schemeClr val="bg1"/>
              </a:solidFill>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4B2F014E-299E-40CB-ADB7-A38F6D08BFF0}"/>
              </a:ext>
            </a:extLst>
          </p:cNvPr>
          <p:cNvSpPr txBox="1"/>
          <p:nvPr/>
        </p:nvSpPr>
        <p:spPr>
          <a:xfrm>
            <a:off x="4447817" y="6291990"/>
            <a:ext cx="4429125" cy="230832"/>
          </a:xfrm>
          <a:prstGeom prst="rect">
            <a:avLst/>
          </a:prstGeom>
          <a:noFill/>
        </p:spPr>
        <p:txBody>
          <a:bodyPr wrap="square">
            <a:spAutoFit/>
          </a:bodyPr>
          <a:lstStyle/>
          <a:p>
            <a:r>
              <a:rPr lang="ja-JP" altLang="en-US" sz="900" dirty="0">
                <a:solidFill>
                  <a:schemeClr val="accent6">
                    <a:lumMod val="75000"/>
                  </a:schemeClr>
                </a:solidFill>
                <a:hlinkClick r:id="rId5">
                  <a:extLst>
                    <a:ext uri="{A12FA001-AC4F-418D-AE19-62706E023703}">
                      <ahyp:hlinkClr xmlns:ahyp="http://schemas.microsoft.com/office/drawing/2018/hyperlinkcolor" val="tx"/>
                    </a:ext>
                  </a:extLst>
                </a:hlinkClick>
              </a:rPr>
              <a:t>https://japancatalog.dell.com/c/wp-content/uploads/DELL_EMC_buckup_result.pdf</a:t>
            </a:r>
            <a:endParaRPr lang="en-US" altLang="ja-JP" sz="900" dirty="0">
              <a:solidFill>
                <a:schemeClr val="accent6">
                  <a:lumMod val="75000"/>
                </a:schemeClr>
              </a:solidFill>
            </a:endParaRPr>
          </a:p>
        </p:txBody>
      </p:sp>
    </p:spTree>
    <p:extLst>
      <p:ext uri="{BB962C8B-B14F-4D97-AF65-F5344CB8AC3E}">
        <p14:creationId xmlns:p14="http://schemas.microsoft.com/office/powerpoint/2010/main" val="226444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9504DB-894C-4495-B4B3-AC0D5428E518}"/>
              </a:ext>
            </a:extLst>
          </p:cNvPr>
          <p:cNvSpPr>
            <a:spLocks noGrp="1"/>
          </p:cNvSpPr>
          <p:nvPr>
            <p:ph type="title"/>
          </p:nvPr>
        </p:nvSpPr>
        <p:spPr/>
        <p:txBody>
          <a:bodyPr/>
          <a:lstStyle/>
          <a:p>
            <a:r>
              <a:rPr kumimoji="1" lang="ja-JP" altLang="en-US"/>
              <a:t>製品選定のポイント</a:t>
            </a:r>
            <a:endParaRPr kumimoji="1" lang="ja-JP" altLang="en-US" dirty="0"/>
          </a:p>
        </p:txBody>
      </p:sp>
      <p:sp>
        <p:nvSpPr>
          <p:cNvPr id="13" name="フローチャート: 結合子 12">
            <a:extLst>
              <a:ext uri="{FF2B5EF4-FFF2-40B4-BE49-F238E27FC236}">
                <a16:creationId xmlns:a16="http://schemas.microsoft.com/office/drawing/2014/main" id="{27E3DC1B-5534-4966-9BA2-54BB94CDF2CB}"/>
              </a:ext>
            </a:extLst>
          </p:cNvPr>
          <p:cNvSpPr/>
          <p:nvPr/>
        </p:nvSpPr>
        <p:spPr>
          <a:xfrm>
            <a:off x="-159661" y="845798"/>
            <a:ext cx="12913636" cy="5603775"/>
          </a:xfrm>
          <a:prstGeom prst="flowChartConnector">
            <a:avLst/>
          </a:prstGeom>
          <a:noFill/>
          <a:ln w="28575">
            <a:solidFill>
              <a:schemeClr val="accent6">
                <a:lumMod val="7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00" dirty="0">
              <a:solidFill>
                <a:schemeClr val="bg2"/>
              </a:solidFill>
            </a:endParaRPr>
          </a:p>
        </p:txBody>
      </p:sp>
      <p:sp>
        <p:nvSpPr>
          <p:cNvPr id="14" name="テキスト ボックス 13">
            <a:extLst>
              <a:ext uri="{FF2B5EF4-FFF2-40B4-BE49-F238E27FC236}">
                <a16:creationId xmlns:a16="http://schemas.microsoft.com/office/drawing/2014/main" id="{CEF99E31-6460-4B10-ADB9-9BCFCEA8E001}"/>
              </a:ext>
            </a:extLst>
          </p:cNvPr>
          <p:cNvSpPr txBox="1"/>
          <p:nvPr/>
        </p:nvSpPr>
        <p:spPr>
          <a:xfrm>
            <a:off x="3443070" y="1211681"/>
            <a:ext cx="4492913" cy="328231"/>
          </a:xfrm>
          <a:prstGeom prst="rect">
            <a:avLst/>
          </a:prstGeom>
          <a:solidFill>
            <a:schemeClr val="tx2"/>
          </a:solidFill>
        </p:spPr>
        <p:txBody>
          <a:bodyPr wrap="square" lIns="0" tIns="0" rIns="0" bIns="0" rtlCol="0">
            <a:spAutoFit/>
          </a:bodyPr>
          <a:lstStyle/>
          <a:p>
            <a:r>
              <a:rPr lang="en-US" altLang="ja-JP" sz="2133" dirty="0">
                <a:latin typeface="+mj-ea"/>
                <a:ea typeface="+mj-ea"/>
              </a:rPr>
              <a:t>Q: </a:t>
            </a:r>
            <a:r>
              <a:rPr lang="ja-JP" altLang="en-US" sz="2133" dirty="0">
                <a:latin typeface="+mj-ea"/>
                <a:ea typeface="+mj-ea"/>
              </a:rPr>
              <a:t>どれぐらいの容量準備すればいいの？</a:t>
            </a:r>
            <a:endParaRPr lang="en-US" altLang="ja-JP" sz="2133" dirty="0">
              <a:latin typeface="+mj-ea"/>
              <a:ea typeface="+mj-ea"/>
            </a:endParaRPr>
          </a:p>
        </p:txBody>
      </p:sp>
      <p:sp>
        <p:nvSpPr>
          <p:cNvPr id="15" name="テキスト ボックス 14">
            <a:extLst>
              <a:ext uri="{FF2B5EF4-FFF2-40B4-BE49-F238E27FC236}">
                <a16:creationId xmlns:a16="http://schemas.microsoft.com/office/drawing/2014/main" id="{C09813B2-AF2E-4E66-9C37-3AA36E8F368F}"/>
              </a:ext>
            </a:extLst>
          </p:cNvPr>
          <p:cNvSpPr txBox="1"/>
          <p:nvPr/>
        </p:nvSpPr>
        <p:spPr>
          <a:xfrm>
            <a:off x="1556613" y="1846192"/>
            <a:ext cx="6952868" cy="1420839"/>
          </a:xfrm>
          <a:prstGeom prst="rect">
            <a:avLst/>
          </a:prstGeom>
          <a:noFill/>
        </p:spPr>
        <p:txBody>
          <a:bodyPr wrap="square">
            <a:spAutoFit/>
          </a:bodyPr>
          <a:lstStyle/>
          <a:p>
            <a:pPr>
              <a:lnSpc>
                <a:spcPct val="150000"/>
              </a:lnSpc>
            </a:pPr>
            <a:r>
              <a:rPr lang="en-US" altLang="ja-JP" sz="2133" dirty="0">
                <a:latin typeface="+mj-ea"/>
                <a:ea typeface="+mj-ea"/>
              </a:rPr>
              <a:t>A: </a:t>
            </a:r>
            <a:r>
              <a:rPr lang="ja-JP" altLang="en-US" sz="1600" dirty="0">
                <a:latin typeface="+mj-ea"/>
                <a:ea typeface="+mj-ea"/>
              </a:rPr>
              <a:t>概算で</a:t>
            </a:r>
            <a:r>
              <a:rPr lang="en-US" altLang="ja-JP" sz="1600" dirty="0">
                <a:latin typeface="+mj-ea"/>
                <a:ea typeface="+mj-ea"/>
              </a:rPr>
              <a:t>,</a:t>
            </a:r>
            <a:r>
              <a:rPr lang="ja-JP" altLang="en-US" sz="2400" b="1" dirty="0">
                <a:latin typeface="+mj-ea"/>
                <a:ea typeface="+mj-ea"/>
              </a:rPr>
              <a:t>バックアップ対象容量と同じ実効容量</a:t>
            </a:r>
            <a:r>
              <a:rPr lang="ja-JP" altLang="en-US" sz="1600" dirty="0">
                <a:latin typeface="+mj-ea"/>
                <a:ea typeface="+mj-ea"/>
              </a:rPr>
              <a:t>が入る製品</a:t>
            </a:r>
            <a:endParaRPr lang="en-US" altLang="ja-JP" sz="1600" dirty="0">
              <a:latin typeface="+mj-ea"/>
              <a:ea typeface="+mj-ea"/>
            </a:endParaRPr>
          </a:p>
          <a:p>
            <a:pPr>
              <a:lnSpc>
                <a:spcPct val="150000"/>
              </a:lnSpc>
            </a:pPr>
            <a:r>
              <a:rPr lang="en-US" altLang="ja-JP" sz="1600" dirty="0">
                <a:latin typeface="+mj-ea"/>
                <a:ea typeface="+mj-ea"/>
              </a:rPr>
              <a:t>     </a:t>
            </a:r>
            <a:r>
              <a:rPr lang="ja-JP" altLang="en-US" sz="1600" dirty="0">
                <a:latin typeface="+mj-ea"/>
                <a:ea typeface="+mj-ea"/>
              </a:rPr>
              <a:t> </a:t>
            </a:r>
            <a:r>
              <a:rPr lang="en-US" altLang="ja-JP" sz="1333" b="1" dirty="0">
                <a:latin typeface="+mj-ea"/>
                <a:ea typeface="+mj-ea"/>
              </a:rPr>
              <a:t>10TB</a:t>
            </a:r>
            <a:r>
              <a:rPr lang="en-US" altLang="ja-JP" sz="1333" dirty="0">
                <a:latin typeface="+mj-ea"/>
                <a:ea typeface="+mj-ea"/>
              </a:rPr>
              <a:t> </a:t>
            </a:r>
            <a:r>
              <a:rPr lang="ja-JP" altLang="en-US" sz="1333" dirty="0">
                <a:latin typeface="+mj-ea"/>
                <a:ea typeface="+mj-ea"/>
              </a:rPr>
              <a:t>のファイルサーバをバックアップするには、</a:t>
            </a:r>
            <a:r>
              <a:rPr lang="en-US" altLang="ja-JP" sz="1333" b="1" dirty="0">
                <a:latin typeface="+mj-ea"/>
                <a:ea typeface="+mj-ea"/>
              </a:rPr>
              <a:t>10TB</a:t>
            </a:r>
            <a:r>
              <a:rPr lang="en-US" altLang="ja-JP" sz="1333" dirty="0">
                <a:latin typeface="+mj-ea"/>
                <a:ea typeface="+mj-ea"/>
              </a:rPr>
              <a:t> </a:t>
            </a:r>
            <a:r>
              <a:rPr lang="ja-JP" altLang="en-US" sz="1333" dirty="0">
                <a:latin typeface="+mj-ea"/>
                <a:ea typeface="+mj-ea"/>
              </a:rPr>
              <a:t>の実効容量があれば</a:t>
            </a:r>
            <a:r>
              <a:rPr lang="en-US" altLang="ja-JP" sz="1333" dirty="0">
                <a:latin typeface="+mj-ea"/>
                <a:ea typeface="+mj-ea"/>
              </a:rPr>
              <a:t>1</a:t>
            </a:r>
            <a:r>
              <a:rPr lang="ja-JP" altLang="en-US" sz="1333" dirty="0">
                <a:latin typeface="+mj-ea"/>
                <a:ea typeface="+mj-ea"/>
              </a:rPr>
              <a:t>か月程度</a:t>
            </a:r>
          </a:p>
          <a:p>
            <a:pPr lvl="1">
              <a:lnSpc>
                <a:spcPct val="150000"/>
              </a:lnSpc>
            </a:pPr>
            <a:r>
              <a:rPr lang="ja-JP" altLang="en-US" sz="1067" dirty="0">
                <a:latin typeface="+mj-ea"/>
                <a:ea typeface="+mj-ea"/>
              </a:rPr>
              <a:t>但し、圧縮や暗号化が行われていない場合</a:t>
            </a:r>
            <a:endParaRPr lang="en-US" altLang="ja-JP" sz="1067" dirty="0">
              <a:latin typeface="+mj-ea"/>
              <a:ea typeface="+mj-ea"/>
            </a:endParaRPr>
          </a:p>
          <a:p>
            <a:pPr lvl="1">
              <a:lnSpc>
                <a:spcPct val="150000"/>
              </a:lnSpc>
            </a:pPr>
            <a:r>
              <a:rPr lang="en-US" altLang="ja-JP" sz="800" u="sng" dirty="0">
                <a:solidFill>
                  <a:schemeClr val="accent5">
                    <a:lumMod val="60000"/>
                    <a:lumOff val="40000"/>
                  </a:schemeClr>
                </a:solidFill>
                <a:latin typeface="+mj-ea"/>
                <a:ea typeface="+mj-ea"/>
              </a:rPr>
              <a:t>*</a:t>
            </a:r>
            <a:r>
              <a:rPr lang="ja-JP" altLang="en-US" sz="800" u="sng" dirty="0">
                <a:solidFill>
                  <a:srgbClr val="FF0000"/>
                </a:solidFill>
                <a:latin typeface="+mj-ea"/>
                <a:ea typeface="+mj-ea"/>
              </a:rPr>
              <a:t>具体的なサイジングは別途ご相談下さい。</a:t>
            </a:r>
          </a:p>
        </p:txBody>
      </p:sp>
      <p:pic>
        <p:nvPicPr>
          <p:cNvPr id="16" name="Picture 6" descr="アンケートに回答しよう！ – 【伝統産業の日2022】京都の伝統産業">
            <a:extLst>
              <a:ext uri="{FF2B5EF4-FFF2-40B4-BE49-F238E27FC236}">
                <a16:creationId xmlns:a16="http://schemas.microsoft.com/office/drawing/2014/main" id="{3FA1DFCA-9551-492E-BB5D-2FF2050C69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468" y="1016938"/>
            <a:ext cx="1166307" cy="1765809"/>
          </a:xfrm>
          <a:prstGeom prst="rect">
            <a:avLst/>
          </a:prstGeom>
          <a:noFill/>
          <a:extLst>
            <a:ext uri="{909E8E84-426E-40DD-AFC4-6F175D3DCCD1}">
              <a14:hiddenFill xmlns:a14="http://schemas.microsoft.com/office/drawing/2010/main">
                <a:solidFill>
                  <a:srgbClr val="FFFFFF"/>
                </a:solidFill>
              </a14:hiddenFill>
            </a:ext>
          </a:extLst>
        </p:spPr>
      </p:pic>
      <p:pic>
        <p:nvPicPr>
          <p:cNvPr id="17" name="図 16">
            <a:extLst>
              <a:ext uri="{FF2B5EF4-FFF2-40B4-BE49-F238E27FC236}">
                <a16:creationId xmlns:a16="http://schemas.microsoft.com/office/drawing/2014/main" id="{75E0244B-825D-4269-8306-819D12785279}"/>
              </a:ext>
            </a:extLst>
          </p:cNvPr>
          <p:cNvPicPr>
            <a:picLocks noChangeAspect="1"/>
          </p:cNvPicPr>
          <p:nvPr/>
        </p:nvPicPr>
        <p:blipFill>
          <a:blip r:embed="rId4"/>
          <a:stretch>
            <a:fillRect/>
          </a:stretch>
        </p:blipFill>
        <p:spPr>
          <a:xfrm>
            <a:off x="8470927" y="954671"/>
            <a:ext cx="3426605" cy="2435624"/>
          </a:xfrm>
          <a:prstGeom prst="rect">
            <a:avLst/>
          </a:prstGeom>
          <a:solidFill>
            <a:schemeClr val="tx2"/>
          </a:solidFill>
          <a:effectLst>
            <a:outerShdw blurRad="50800" dist="38100" dir="2700000" algn="tl" rotWithShape="0">
              <a:prstClr val="black">
                <a:alpha val="40000"/>
              </a:prstClr>
            </a:outerShdw>
          </a:effectLst>
        </p:spPr>
      </p:pic>
      <p:sp>
        <p:nvSpPr>
          <p:cNvPr id="18" name="テキスト ボックス 17">
            <a:extLst>
              <a:ext uri="{FF2B5EF4-FFF2-40B4-BE49-F238E27FC236}">
                <a16:creationId xmlns:a16="http://schemas.microsoft.com/office/drawing/2014/main" id="{0F1A755B-B0AC-4CB5-B8F8-AFE29017AB9C}"/>
              </a:ext>
            </a:extLst>
          </p:cNvPr>
          <p:cNvSpPr txBox="1"/>
          <p:nvPr/>
        </p:nvSpPr>
        <p:spPr>
          <a:xfrm>
            <a:off x="8887085" y="692598"/>
            <a:ext cx="2421227" cy="256545"/>
          </a:xfrm>
          <a:prstGeom prst="rect">
            <a:avLst/>
          </a:prstGeom>
          <a:noFill/>
        </p:spPr>
        <p:txBody>
          <a:bodyPr wrap="square">
            <a:spAutoFit/>
          </a:bodyPr>
          <a:lstStyle/>
          <a:p>
            <a:pPr algn="ctr"/>
            <a:r>
              <a:rPr lang="ja-JP" altLang="en-US" sz="1067" u="sng" dirty="0">
                <a:latin typeface="Meiryo UI" panose="020B0604030504040204" pitchFamily="50" charset="-128"/>
                <a:ea typeface="Meiryo UI" panose="020B0604030504040204" pitchFamily="50" charset="-128"/>
              </a:rPr>
              <a:t>可変長重複排除による優れた効率</a:t>
            </a:r>
            <a:endParaRPr lang="en-US" altLang="ja-JP" sz="1067" u="sng" dirty="0">
              <a:latin typeface="Meiryo UI" panose="020B0604030504040204" pitchFamily="50" charset="-128"/>
              <a:ea typeface="Meiryo UI" panose="020B0604030504040204" pitchFamily="50" charset="-128"/>
            </a:endParaRPr>
          </a:p>
        </p:txBody>
      </p:sp>
      <p:pic>
        <p:nvPicPr>
          <p:cNvPr id="19" name="Picture 63">
            <a:extLst>
              <a:ext uri="{FF2B5EF4-FFF2-40B4-BE49-F238E27FC236}">
                <a16:creationId xmlns:a16="http://schemas.microsoft.com/office/drawing/2014/main" id="{30C28621-B6F4-4D3F-A8C6-D7BFC7FA740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544020" y="4669655"/>
            <a:ext cx="2838911" cy="1280694"/>
          </a:xfrm>
          <a:prstGeom prst="rect">
            <a:avLst/>
          </a:prstGeom>
        </p:spPr>
      </p:pic>
      <p:graphicFrame>
        <p:nvGraphicFramePr>
          <p:cNvPr id="5" name="表 4">
            <a:extLst>
              <a:ext uri="{FF2B5EF4-FFF2-40B4-BE49-F238E27FC236}">
                <a16:creationId xmlns:a16="http://schemas.microsoft.com/office/drawing/2014/main" id="{2C6EEAAF-B47F-4AD5-B2E3-2A58A66F8356}"/>
              </a:ext>
            </a:extLst>
          </p:cNvPr>
          <p:cNvGraphicFramePr>
            <a:graphicFrameLocks noGrp="1"/>
          </p:cNvGraphicFramePr>
          <p:nvPr>
            <p:extLst>
              <p:ext uri="{D42A27DB-BD31-4B8C-83A1-F6EECF244321}">
                <p14:modId xmlns:p14="http://schemas.microsoft.com/office/powerpoint/2010/main" val="694646682"/>
              </p:ext>
            </p:extLst>
          </p:nvPr>
        </p:nvGraphicFramePr>
        <p:xfrm>
          <a:off x="2834282" y="4343328"/>
          <a:ext cx="6258388" cy="435445"/>
        </p:xfrm>
        <a:graphic>
          <a:graphicData uri="http://schemas.openxmlformats.org/drawingml/2006/table">
            <a:tbl>
              <a:tblPr/>
              <a:tblGrid>
                <a:gridCol w="1564597">
                  <a:extLst>
                    <a:ext uri="{9D8B030D-6E8A-4147-A177-3AD203B41FA5}">
                      <a16:colId xmlns:a16="http://schemas.microsoft.com/office/drawing/2014/main" val="2433263489"/>
                    </a:ext>
                  </a:extLst>
                </a:gridCol>
                <a:gridCol w="1564597">
                  <a:extLst>
                    <a:ext uri="{9D8B030D-6E8A-4147-A177-3AD203B41FA5}">
                      <a16:colId xmlns:a16="http://schemas.microsoft.com/office/drawing/2014/main" val="262186933"/>
                    </a:ext>
                  </a:extLst>
                </a:gridCol>
                <a:gridCol w="1564597">
                  <a:extLst>
                    <a:ext uri="{9D8B030D-6E8A-4147-A177-3AD203B41FA5}">
                      <a16:colId xmlns:a16="http://schemas.microsoft.com/office/drawing/2014/main" val="4062634702"/>
                    </a:ext>
                  </a:extLst>
                </a:gridCol>
                <a:gridCol w="1564597">
                  <a:extLst>
                    <a:ext uri="{9D8B030D-6E8A-4147-A177-3AD203B41FA5}">
                      <a16:colId xmlns:a16="http://schemas.microsoft.com/office/drawing/2014/main" val="3814825666"/>
                    </a:ext>
                  </a:extLst>
                </a:gridCol>
              </a:tblGrid>
              <a:tr h="435445">
                <a:tc>
                  <a:txBody>
                    <a:bodyPr/>
                    <a:lstStyle/>
                    <a:p>
                      <a:pPr algn="ctr" fontAlgn="b"/>
                      <a:r>
                        <a:rPr lang="en-US" altLang="ja-JP" sz="1200" b="1" i="0" u="none" strike="noStrike" cap="none" baseline="0" dirty="0">
                          <a:solidFill>
                            <a:srgbClr val="FFFFFF"/>
                          </a:solidFill>
                          <a:uFillTx/>
                          <a:latin typeface="Meiryo UI" panose="020B0604030504040204" pitchFamily="50" charset="-128"/>
                          <a:ea typeface="Meiryo UI" panose="020B0604030504040204" pitchFamily="50" charset="-128"/>
                        </a:rPr>
                        <a:t>DD3300</a:t>
                      </a:r>
                      <a:r>
                        <a:rPr lang="ja-JP" altLang="en-US" sz="1200" b="1" i="0" u="none" strike="noStrike" cap="none" baseline="0" dirty="0">
                          <a:solidFill>
                            <a:srgbClr val="FFFFFF"/>
                          </a:solidFill>
                          <a:uFillTx/>
                          <a:latin typeface="Meiryo UI" panose="020B0604030504040204" pitchFamily="50" charset="-128"/>
                          <a:ea typeface="Meiryo UI" panose="020B0604030504040204" pitchFamily="50" charset="-128"/>
                        </a:rPr>
                        <a:t>（</a:t>
                      </a:r>
                      <a:r>
                        <a:rPr lang="en-US" altLang="ja-JP" sz="1200" b="1" i="0" u="none" strike="noStrike" cap="none" baseline="0" dirty="0">
                          <a:solidFill>
                            <a:srgbClr val="FFFFFF"/>
                          </a:solidFill>
                          <a:uFillTx/>
                          <a:latin typeface="Meiryo UI" panose="020B0604030504040204" pitchFamily="50" charset="-128"/>
                          <a:ea typeface="Meiryo UI" panose="020B0604030504040204" pitchFamily="50" charset="-128"/>
                        </a:rPr>
                        <a:t>4 TB</a:t>
                      </a:r>
                      <a:r>
                        <a:rPr lang="ja-JP" altLang="en-US" sz="1200" b="1" i="0" u="none" strike="noStrike" cap="none" baseline="0" dirty="0">
                          <a:solidFill>
                            <a:srgbClr val="FFFFFF"/>
                          </a:solidFill>
                          <a:uFillTx/>
                          <a:latin typeface="Meiryo UI" panose="020B0604030504040204" pitchFamily="50" charset="-128"/>
                          <a:ea typeface="Meiryo UI" panose="020B0604030504040204" pitchFamily="50" charset="-128"/>
                        </a:rPr>
                        <a:t>）</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altLang="ja-JP" sz="1200" b="1" i="0" u="none" strike="noStrike" cap="none" baseline="0" dirty="0">
                          <a:solidFill>
                            <a:srgbClr val="FFFFFF"/>
                          </a:solidFill>
                          <a:uFillTx/>
                          <a:latin typeface="Meiryo UI" panose="020B0604030504040204" pitchFamily="50" charset="-128"/>
                          <a:ea typeface="Meiryo UI" panose="020B0604030504040204" pitchFamily="50" charset="-128"/>
                        </a:rPr>
                        <a:t>DD3300</a:t>
                      </a:r>
                      <a:r>
                        <a:rPr lang="ja-JP" altLang="en-US" sz="1200" b="1" i="0" u="none" strike="noStrike" cap="none" baseline="0" dirty="0">
                          <a:solidFill>
                            <a:srgbClr val="FFFFFF"/>
                          </a:solidFill>
                          <a:uFillTx/>
                          <a:latin typeface="Meiryo UI" panose="020B0604030504040204" pitchFamily="50" charset="-128"/>
                          <a:ea typeface="Meiryo UI" panose="020B0604030504040204" pitchFamily="50" charset="-128"/>
                        </a:rPr>
                        <a:t>（</a:t>
                      </a:r>
                      <a:r>
                        <a:rPr lang="en-US" altLang="ja-JP" sz="1200" b="1" i="0" u="none" strike="noStrike" cap="none" baseline="0" dirty="0">
                          <a:solidFill>
                            <a:srgbClr val="FFFFFF"/>
                          </a:solidFill>
                          <a:uFillTx/>
                          <a:latin typeface="Meiryo UI" panose="020B0604030504040204" pitchFamily="50" charset="-128"/>
                          <a:ea typeface="Meiryo UI" panose="020B0604030504040204" pitchFamily="50" charset="-128"/>
                        </a:rPr>
                        <a:t>8 TB</a:t>
                      </a:r>
                      <a:r>
                        <a:rPr lang="ja-JP" altLang="en-US" sz="1200" b="1" i="0" u="none" strike="noStrike" cap="none" baseline="0" dirty="0">
                          <a:solidFill>
                            <a:srgbClr val="FFFFFF"/>
                          </a:solidFill>
                          <a:uFillTx/>
                          <a:latin typeface="Meiryo UI" panose="020B0604030504040204" pitchFamily="50" charset="-128"/>
                          <a:ea typeface="Meiryo UI" panose="020B0604030504040204" pitchFamily="50" charset="-128"/>
                        </a:rPr>
                        <a:t>）</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tc>
                  <a:txBody>
                    <a:bodyPr/>
                    <a:lstStyle/>
                    <a:p>
                      <a:pPr algn="ctr" fontAlgn="b"/>
                      <a:r>
                        <a:rPr lang="en-US" altLang="ja-JP" sz="1200" b="1" i="0" u="none" strike="noStrike" cap="none" baseline="0" dirty="0">
                          <a:solidFill>
                            <a:srgbClr val="FFFFFF"/>
                          </a:solidFill>
                          <a:uFillTx/>
                          <a:latin typeface="Meiryo UI" panose="020B0604030504040204" pitchFamily="50" charset="-128"/>
                          <a:ea typeface="Meiryo UI" panose="020B0604030504040204" pitchFamily="50" charset="-128"/>
                        </a:rPr>
                        <a:t>DD3300</a:t>
                      </a:r>
                      <a:r>
                        <a:rPr lang="ja-JP" altLang="en-US" sz="1200" b="1" i="0" u="none" strike="noStrike" cap="none" baseline="0" dirty="0">
                          <a:solidFill>
                            <a:srgbClr val="FFFFFF"/>
                          </a:solidFill>
                          <a:uFillTx/>
                          <a:latin typeface="Meiryo UI" panose="020B0604030504040204" pitchFamily="50" charset="-128"/>
                          <a:ea typeface="Meiryo UI" panose="020B0604030504040204" pitchFamily="50" charset="-128"/>
                        </a:rPr>
                        <a:t>（</a:t>
                      </a:r>
                      <a:r>
                        <a:rPr lang="en-US" altLang="ja-JP" sz="1200" b="1" i="0" u="none" strike="noStrike" cap="none" baseline="0" dirty="0">
                          <a:solidFill>
                            <a:srgbClr val="FFFFFF"/>
                          </a:solidFill>
                          <a:uFillTx/>
                          <a:latin typeface="Meiryo UI" panose="020B0604030504040204" pitchFamily="50" charset="-128"/>
                          <a:ea typeface="Meiryo UI" panose="020B0604030504040204" pitchFamily="50" charset="-128"/>
                        </a:rPr>
                        <a:t>16 TB</a:t>
                      </a:r>
                      <a:r>
                        <a:rPr lang="ja-JP" altLang="en-US" sz="1200" b="1" i="0" u="none" strike="noStrike" cap="none" baseline="0" dirty="0">
                          <a:solidFill>
                            <a:srgbClr val="FFFFFF"/>
                          </a:solidFill>
                          <a:uFillTx/>
                          <a:latin typeface="Meiryo UI" panose="020B0604030504040204" pitchFamily="50" charset="-128"/>
                          <a:ea typeface="Meiryo UI" panose="020B0604030504040204" pitchFamily="50" charset="-128"/>
                        </a:rPr>
                        <a:t>）</a:t>
                      </a:r>
                    </a:p>
                  </a:txBody>
                  <a:tcPr marL="16933" marR="16933" marT="16933" marB="0" anchor="ctr">
                    <a:lnL w="19050" cap="flat" cmpd="sng" algn="ctr">
                      <a:solidFill>
                        <a:schemeClr val="tx2"/>
                      </a:solidFill>
                      <a:prstDash val="solid"/>
                      <a:round/>
                      <a:headEnd type="none" w="med" len="med"/>
                      <a:tailEnd type="none" w="med" len="med"/>
                    </a:lnL>
                    <a:lnR w="19050" cap="flat" cmpd="sng" algn="ctr">
                      <a:solidFill>
                        <a:schemeClr val="tx2"/>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tc>
                  <a:txBody>
                    <a:bodyPr/>
                    <a:lstStyle/>
                    <a:p>
                      <a:pPr algn="ctr" fontAlgn="b"/>
                      <a:r>
                        <a:rPr lang="en-US" altLang="ja-JP" sz="1200" b="1" i="0" u="none" strike="noStrike" cap="none" baseline="0" dirty="0">
                          <a:solidFill>
                            <a:srgbClr val="FFFFFF"/>
                          </a:solidFill>
                          <a:uFillTx/>
                          <a:latin typeface="Meiryo UI" panose="020B0604030504040204" pitchFamily="50" charset="-128"/>
                          <a:ea typeface="Meiryo UI" panose="020B0604030504040204" pitchFamily="50" charset="-128"/>
                        </a:rPr>
                        <a:t>DD3300</a:t>
                      </a:r>
                      <a:r>
                        <a:rPr lang="ja-JP" altLang="en-US" sz="1200" b="1" i="0" u="none" strike="noStrike" cap="none" baseline="0" dirty="0">
                          <a:solidFill>
                            <a:srgbClr val="FFFFFF"/>
                          </a:solidFill>
                          <a:uFillTx/>
                          <a:latin typeface="Meiryo UI" panose="020B0604030504040204" pitchFamily="50" charset="-128"/>
                          <a:ea typeface="Meiryo UI" panose="020B0604030504040204" pitchFamily="50" charset="-128"/>
                        </a:rPr>
                        <a:t>（</a:t>
                      </a:r>
                      <a:r>
                        <a:rPr lang="en-US" altLang="ja-JP" sz="1200" b="1" i="0" u="none" strike="noStrike" cap="none" baseline="0" dirty="0">
                          <a:solidFill>
                            <a:srgbClr val="FFFFFF"/>
                          </a:solidFill>
                          <a:uFillTx/>
                          <a:latin typeface="Meiryo UI" panose="020B0604030504040204" pitchFamily="50" charset="-128"/>
                          <a:ea typeface="Meiryo UI" panose="020B0604030504040204" pitchFamily="50" charset="-128"/>
                        </a:rPr>
                        <a:t>32 TB</a:t>
                      </a:r>
                      <a:r>
                        <a:rPr lang="ja-JP" altLang="en-US" sz="1200" b="1" i="0" u="none" strike="noStrike" cap="none" baseline="0" dirty="0">
                          <a:solidFill>
                            <a:srgbClr val="FFFFFF"/>
                          </a:solidFill>
                          <a:uFillTx/>
                          <a:latin typeface="Meiryo UI" panose="020B0604030504040204" pitchFamily="50" charset="-128"/>
                          <a:ea typeface="Meiryo UI" panose="020B0604030504040204" pitchFamily="50" charset="-128"/>
                        </a:rPr>
                        <a:t>）</a:t>
                      </a:r>
                    </a:p>
                  </a:txBody>
                  <a:tcPr marL="16933" marR="16933" marT="16933" marB="0" anchor="ctr">
                    <a:lnL w="19050" cap="flat" cmpd="sng" algn="ctr">
                      <a:solidFill>
                        <a:schemeClr val="tx2"/>
                      </a:solidFill>
                      <a:prstDash val="solid"/>
                      <a:round/>
                      <a:headEnd type="none" w="med" len="med"/>
                      <a:tailEnd type="none" w="med" len="med"/>
                    </a:lnL>
                    <a:lnR w="28575"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tx2"/>
                      </a:solidFill>
                      <a:prstDash val="solid"/>
                      <a:round/>
                      <a:headEnd type="none" w="med" len="med"/>
                      <a:tailEnd type="none" w="med" len="med"/>
                    </a:lnB>
                    <a:lnTlToBr>
                      <a:noFill/>
                    </a:lnTlToBr>
                    <a:lnBlToTr>
                      <a:noFill/>
                    </a:lnBlToTr>
                    <a:solidFill>
                      <a:schemeClr val="accent6">
                        <a:lumMod val="75000"/>
                      </a:schemeClr>
                    </a:solidFill>
                  </a:tcPr>
                </a:tc>
                <a:extLst>
                  <a:ext uri="{0D108BD9-81ED-4DB2-BD59-A6C34878D82A}">
                    <a16:rowId xmlns:a16="http://schemas.microsoft.com/office/drawing/2014/main" val="1275378652"/>
                  </a:ext>
                </a:extLst>
              </a:tr>
            </a:tbl>
          </a:graphicData>
        </a:graphic>
      </p:graphicFrame>
      <p:pic>
        <p:nvPicPr>
          <p:cNvPr id="4098" name="Picture 2" descr="上下左右を指差す人のイラスト | かわいいフリー素材集 いらすとや">
            <a:extLst>
              <a:ext uri="{FF2B5EF4-FFF2-40B4-BE49-F238E27FC236}">
                <a16:creationId xmlns:a16="http://schemas.microsoft.com/office/drawing/2014/main" id="{F210BE83-6969-4C44-95F2-741DD485C7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5642194" y="3343631"/>
            <a:ext cx="642561" cy="887709"/>
          </a:xfrm>
          <a:prstGeom prst="rect">
            <a:avLst/>
          </a:prstGeom>
          <a:noFill/>
          <a:extLst>
            <a:ext uri="{909E8E84-426E-40DD-AFC4-6F175D3DCCD1}">
              <a14:hiddenFill xmlns:a14="http://schemas.microsoft.com/office/drawing/2010/main">
                <a:solidFill>
                  <a:srgbClr val="FFFFFF"/>
                </a:solidFill>
              </a14:hiddenFill>
            </a:ext>
          </a:extLst>
        </p:spPr>
      </p:pic>
      <p:sp>
        <p:nvSpPr>
          <p:cNvPr id="21" name="テキスト ボックス 20">
            <a:extLst>
              <a:ext uri="{FF2B5EF4-FFF2-40B4-BE49-F238E27FC236}">
                <a16:creationId xmlns:a16="http://schemas.microsoft.com/office/drawing/2014/main" id="{D5E0D8B9-FFD6-4F48-A7C4-D513E4FFA286}"/>
              </a:ext>
            </a:extLst>
          </p:cNvPr>
          <p:cNvSpPr txBox="1"/>
          <p:nvPr/>
        </p:nvSpPr>
        <p:spPr>
          <a:xfrm>
            <a:off x="1117416" y="687396"/>
            <a:ext cx="2054410" cy="307777"/>
          </a:xfrm>
          <a:prstGeom prst="rect">
            <a:avLst/>
          </a:prstGeom>
          <a:noFill/>
        </p:spPr>
        <p:txBody>
          <a:bodyPr wrap="square">
            <a:spAutoFit/>
          </a:bodyPr>
          <a:lstStyle/>
          <a:p>
            <a:r>
              <a:rPr lang="ja-JP" altLang="ja-JP" sz="1400" dirty="0">
                <a:solidFill>
                  <a:srgbClr val="000000"/>
                </a:solidFill>
                <a:effectLst/>
                <a:latin typeface="Meiryo UI" panose="020B0604030504040204" pitchFamily="50" charset="-128"/>
                <a:ea typeface="Meiryo UI" panose="020B0604030504040204" pitchFamily="50" charset="-128"/>
                <a:cs typeface="ＭＳ Ｐゴシック" panose="020B0600070205080204" pitchFamily="50" charset="-128"/>
              </a:rPr>
              <a:t>サイジング</a:t>
            </a:r>
            <a:r>
              <a:rPr lang="ja-JP" altLang="en-US" sz="1400" dirty="0">
                <a:solidFill>
                  <a:srgbClr val="000000"/>
                </a:solidFill>
                <a:effectLst/>
                <a:latin typeface="Meiryo UI" panose="020B0604030504040204" pitchFamily="50" charset="-128"/>
                <a:ea typeface="Meiryo UI" panose="020B0604030504040204" pitchFamily="50" charset="-128"/>
                <a:cs typeface="ＭＳ Ｐゴシック" panose="020B0600070205080204" pitchFamily="50" charset="-128"/>
              </a:rPr>
              <a:t>のざっくり</a:t>
            </a:r>
            <a:r>
              <a:rPr lang="ja-JP" altLang="ja-JP" sz="1400" dirty="0">
                <a:solidFill>
                  <a:srgbClr val="000000"/>
                </a:solidFill>
                <a:effectLst/>
                <a:latin typeface="Meiryo UI" panose="020B0604030504040204" pitchFamily="50" charset="-128"/>
                <a:ea typeface="Meiryo UI" panose="020B0604030504040204" pitchFamily="50" charset="-128"/>
                <a:cs typeface="ＭＳ Ｐゴシック" panose="020B0600070205080204" pitchFamily="50" charset="-128"/>
              </a:rPr>
              <a:t>指標</a:t>
            </a:r>
            <a:endParaRPr lang="ja-JP" altLang="en-US" sz="1400" dirty="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12AC1960-E78F-4BFD-9259-778D2AF9ACE6}"/>
              </a:ext>
            </a:extLst>
          </p:cNvPr>
          <p:cNvSpPr txBox="1"/>
          <p:nvPr/>
        </p:nvSpPr>
        <p:spPr>
          <a:xfrm>
            <a:off x="2834281" y="4741597"/>
            <a:ext cx="3172791" cy="215444"/>
          </a:xfrm>
          <a:prstGeom prst="rect">
            <a:avLst/>
          </a:prstGeom>
          <a:noFill/>
        </p:spPr>
        <p:txBody>
          <a:bodyPr wrap="square">
            <a:spAutoFit/>
          </a:bodyPr>
          <a:lstStyle/>
          <a:p>
            <a:pPr defTabSz="914377"/>
            <a:r>
              <a:rPr kumimoji="0" lang="en-US" altLang="ja-JP" sz="800" dirty="0">
                <a:solidFill>
                  <a:srgbClr val="000000"/>
                </a:solidFill>
                <a:latin typeface="Meiryo UI" panose="020B0604030504040204" pitchFamily="50" charset="-128"/>
                <a:ea typeface="Meiryo UI" panose="020B0604030504040204" pitchFamily="50" charset="-128"/>
              </a:rPr>
              <a:t>*4TB</a:t>
            </a:r>
            <a:r>
              <a:rPr kumimoji="0" lang="ja-JP" altLang="en-US" sz="800" dirty="0">
                <a:solidFill>
                  <a:srgbClr val="000000"/>
                </a:solidFill>
                <a:latin typeface="Meiryo UI" panose="020B0604030504040204" pitchFamily="50" charset="-128"/>
                <a:ea typeface="Meiryo UI" panose="020B0604030504040204" pitchFamily="50" charset="-128"/>
              </a:rPr>
              <a:t>モデル</a:t>
            </a:r>
            <a:r>
              <a:rPr kumimoji="0" lang="en-US" altLang="ja-JP" sz="800" dirty="0">
                <a:solidFill>
                  <a:srgbClr val="000000"/>
                </a:solidFill>
                <a:latin typeface="Meiryo UI" panose="020B0604030504040204" pitchFamily="50" charset="-128"/>
                <a:ea typeface="Meiryo UI" panose="020B0604030504040204" pitchFamily="50" charset="-128"/>
              </a:rPr>
              <a:t> </a:t>
            </a:r>
            <a:r>
              <a:rPr kumimoji="0" lang="ja-JP" altLang="ja-JP" sz="800" dirty="0">
                <a:solidFill>
                  <a:srgbClr val="000000"/>
                </a:solidFill>
                <a:latin typeface="Meiryo UI" panose="020B0604030504040204" pitchFamily="50" charset="-128"/>
                <a:ea typeface="Meiryo UI" panose="020B0604030504040204" pitchFamily="50" charset="-128"/>
              </a:rPr>
              <a:t>は</a:t>
            </a:r>
            <a:r>
              <a:rPr kumimoji="0" lang="en-US" altLang="ja-JP" sz="800" dirty="0">
                <a:solidFill>
                  <a:srgbClr val="000000"/>
                </a:solidFill>
                <a:latin typeface="Meiryo UI" panose="020B0604030504040204" pitchFamily="50" charset="-128"/>
                <a:ea typeface="Meiryo UI" panose="020B0604030504040204" pitchFamily="50" charset="-128"/>
              </a:rPr>
              <a:t>16TB</a:t>
            </a:r>
            <a:r>
              <a:rPr kumimoji="0" lang="ja-JP" altLang="en-US" sz="800" dirty="0">
                <a:solidFill>
                  <a:srgbClr val="000000"/>
                </a:solidFill>
                <a:latin typeface="Meiryo UI" panose="020B0604030504040204" pitchFamily="50" charset="-128"/>
                <a:ea typeface="Meiryo UI" panose="020B0604030504040204" pitchFamily="50" charset="-128"/>
              </a:rPr>
              <a:t>モデル</a:t>
            </a:r>
            <a:r>
              <a:rPr kumimoji="0" lang="ja-JP" altLang="ja-JP" sz="800" dirty="0">
                <a:solidFill>
                  <a:srgbClr val="000000"/>
                </a:solidFill>
                <a:latin typeface="Meiryo UI" panose="020B0604030504040204" pitchFamily="50" charset="-128"/>
                <a:ea typeface="Meiryo UI" panose="020B0604030504040204" pitchFamily="50" charset="-128"/>
              </a:rPr>
              <a:t>へ一回だけアップグレードできます。</a:t>
            </a:r>
          </a:p>
        </p:txBody>
      </p:sp>
    </p:spTree>
    <p:extLst>
      <p:ext uri="{BB962C8B-B14F-4D97-AF65-F5344CB8AC3E}">
        <p14:creationId xmlns:p14="http://schemas.microsoft.com/office/powerpoint/2010/main" val="39698274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9504DB-894C-4495-B4B3-AC0D5428E518}"/>
              </a:ext>
            </a:extLst>
          </p:cNvPr>
          <p:cNvSpPr>
            <a:spLocks noGrp="1"/>
          </p:cNvSpPr>
          <p:nvPr>
            <p:ph type="title"/>
          </p:nvPr>
        </p:nvSpPr>
        <p:spPr/>
        <p:txBody>
          <a:bodyPr/>
          <a:lstStyle/>
          <a:p>
            <a:r>
              <a:rPr lang="ja-JP" altLang="en-US" dirty="0">
                <a:latin typeface="Meiryo UI" panose="020B0604030504040204" pitchFamily="50" charset="-128"/>
                <a:ea typeface="Meiryo UI" panose="020B0604030504040204" pitchFamily="50" charset="-128"/>
              </a:rPr>
              <a:t>データ種別による一般的な重複排除効果</a:t>
            </a:r>
            <a:endParaRPr kumimoji="1" lang="ja-JP" altLang="en-US" dirty="0">
              <a:latin typeface="Meiryo UI" panose="020B0604030504040204" pitchFamily="50" charset="-128"/>
              <a:ea typeface="Meiryo UI" panose="020B0604030504040204" pitchFamily="50" charset="-128"/>
            </a:endParaRPr>
          </a:p>
        </p:txBody>
      </p:sp>
      <p:sp>
        <p:nvSpPr>
          <p:cNvPr id="20" name="コンテンツ プレースホルダー 2">
            <a:extLst>
              <a:ext uri="{FF2B5EF4-FFF2-40B4-BE49-F238E27FC236}">
                <a16:creationId xmlns:a16="http://schemas.microsoft.com/office/drawing/2014/main" id="{0C84F96F-25A5-4DC4-9EB6-77C341B46D61}"/>
              </a:ext>
            </a:extLst>
          </p:cNvPr>
          <p:cNvSpPr txBox="1">
            <a:spLocks/>
          </p:cNvSpPr>
          <p:nvPr/>
        </p:nvSpPr>
        <p:spPr>
          <a:xfrm>
            <a:off x="475272" y="955539"/>
            <a:ext cx="10610849" cy="73866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400" dirty="0">
                <a:latin typeface="Meiryo UI" panose="020B0604030504040204" pitchFamily="50" charset="-128"/>
                <a:ea typeface="Meiryo UI" panose="020B0604030504040204" pitchFamily="50" charset="-128"/>
              </a:rPr>
              <a:t>バックアップ対象データ種別重複排除期待値は以下の通り</a:t>
            </a:r>
            <a:endParaRPr lang="en-US" altLang="ja-JP" sz="2400" dirty="0">
              <a:latin typeface="Meiryo UI" panose="020B0604030504040204" pitchFamily="50" charset="-128"/>
              <a:ea typeface="Meiryo UI" panose="020B0604030504040204" pitchFamily="50" charset="-128"/>
            </a:endParaRPr>
          </a:p>
          <a:p>
            <a:pPr marL="457189" lvl="1" indent="0">
              <a:buNone/>
            </a:pPr>
            <a:r>
              <a:rPr lang="ja-JP" altLang="en-US" sz="1867" dirty="0">
                <a:latin typeface="Meiryo UI" panose="020B0604030504040204" pitchFamily="50" charset="-128"/>
                <a:ea typeface="Meiryo UI" panose="020B0604030504040204" pitchFamily="50" charset="-128"/>
              </a:rPr>
              <a:t>この重複排除率を保証するものではありません</a:t>
            </a:r>
            <a:endParaRPr lang="en-US" altLang="ja-JP" sz="1867" dirty="0">
              <a:latin typeface="Meiryo UI" panose="020B0604030504040204" pitchFamily="50" charset="-128"/>
              <a:ea typeface="Meiryo UI" panose="020B0604030504040204" pitchFamily="50" charset="-128"/>
            </a:endParaRPr>
          </a:p>
        </p:txBody>
      </p:sp>
      <p:graphicFrame>
        <p:nvGraphicFramePr>
          <p:cNvPr id="22" name="コンテンツ プレースホルダー 3">
            <a:extLst>
              <a:ext uri="{FF2B5EF4-FFF2-40B4-BE49-F238E27FC236}">
                <a16:creationId xmlns:a16="http://schemas.microsoft.com/office/drawing/2014/main" id="{8894BC59-2D1E-454F-A0AC-9CA811B933FA}"/>
              </a:ext>
            </a:extLst>
          </p:cNvPr>
          <p:cNvGraphicFramePr>
            <a:graphicFrameLocks/>
          </p:cNvGraphicFramePr>
          <p:nvPr/>
        </p:nvGraphicFramePr>
        <p:xfrm>
          <a:off x="1105878" y="1877152"/>
          <a:ext cx="9980243" cy="2596800"/>
        </p:xfrm>
        <a:graphic>
          <a:graphicData uri="http://schemas.openxmlformats.org/drawingml/2006/table">
            <a:tbl>
              <a:tblPr firstRow="1" bandRow="1">
                <a:tableStyleId>{5C22544A-7EE6-4342-B048-85BDC9FD1C3A}</a:tableStyleId>
              </a:tblPr>
              <a:tblGrid>
                <a:gridCol w="3740361">
                  <a:extLst>
                    <a:ext uri="{9D8B030D-6E8A-4147-A177-3AD203B41FA5}">
                      <a16:colId xmlns:a16="http://schemas.microsoft.com/office/drawing/2014/main" val="20000"/>
                    </a:ext>
                  </a:extLst>
                </a:gridCol>
                <a:gridCol w="3119941">
                  <a:extLst>
                    <a:ext uri="{9D8B030D-6E8A-4147-A177-3AD203B41FA5}">
                      <a16:colId xmlns:a16="http://schemas.microsoft.com/office/drawing/2014/main" val="20001"/>
                    </a:ext>
                  </a:extLst>
                </a:gridCol>
                <a:gridCol w="3119941">
                  <a:extLst>
                    <a:ext uri="{9D8B030D-6E8A-4147-A177-3AD203B41FA5}">
                      <a16:colId xmlns:a16="http://schemas.microsoft.com/office/drawing/2014/main" val="20002"/>
                    </a:ext>
                  </a:extLst>
                </a:gridCol>
              </a:tblGrid>
              <a:tr h="324600">
                <a:tc>
                  <a:txBody>
                    <a:bodyPr/>
                    <a:lstStyle/>
                    <a:p>
                      <a:pPr algn="ctr"/>
                      <a:r>
                        <a:rPr lang="ja-JP" altLang="en-US" sz="1500" dirty="0">
                          <a:solidFill>
                            <a:schemeClr val="tx2"/>
                          </a:solidFill>
                        </a:rPr>
                        <a:t>バックアップ対象データ</a:t>
                      </a:r>
                      <a:endParaRPr lang="en-US" sz="1500" dirty="0">
                        <a:solidFill>
                          <a:schemeClr val="tx2"/>
                        </a:solidFill>
                      </a:endParaRPr>
                    </a:p>
                  </a:txBody>
                  <a:tcPr marL="96000" marR="96000" marT="48000" marB="48000" anchor="ctr"/>
                </a:tc>
                <a:tc>
                  <a:txBody>
                    <a:bodyPr/>
                    <a:lstStyle/>
                    <a:p>
                      <a:pPr algn="ctr"/>
                      <a:r>
                        <a:rPr lang="ja-JP" altLang="en-US" sz="1500" dirty="0">
                          <a:solidFill>
                            <a:schemeClr val="tx2"/>
                          </a:solidFill>
                        </a:rPr>
                        <a:t>初回 期待重複排除率</a:t>
                      </a:r>
                      <a:endParaRPr lang="en-US" sz="1500" dirty="0">
                        <a:solidFill>
                          <a:schemeClr val="tx2"/>
                        </a:solidFill>
                      </a:endParaRPr>
                    </a:p>
                  </a:txBody>
                  <a:tcPr marL="96000" marR="96000" marT="48000" marB="48000" anchor="ctr"/>
                </a:tc>
                <a:tc>
                  <a:txBody>
                    <a:bodyPr/>
                    <a:lstStyle/>
                    <a:p>
                      <a:pPr algn="ctr"/>
                      <a:r>
                        <a:rPr lang="en-US" altLang="ja-JP" sz="1500" dirty="0">
                          <a:solidFill>
                            <a:schemeClr val="tx2"/>
                          </a:solidFill>
                        </a:rPr>
                        <a:t>2</a:t>
                      </a:r>
                      <a:r>
                        <a:rPr lang="ja-JP" altLang="en-US" sz="1500" dirty="0">
                          <a:solidFill>
                            <a:schemeClr val="tx2"/>
                          </a:solidFill>
                        </a:rPr>
                        <a:t>回目以降 期待重複排除率</a:t>
                      </a:r>
                      <a:endParaRPr lang="en-US" sz="1500" dirty="0">
                        <a:solidFill>
                          <a:schemeClr val="tx2"/>
                        </a:solidFill>
                      </a:endParaRPr>
                    </a:p>
                  </a:txBody>
                  <a:tcPr marL="96000" marR="96000" marT="48000" marB="48000" anchor="ctr"/>
                </a:tc>
                <a:extLst>
                  <a:ext uri="{0D108BD9-81ED-4DB2-BD59-A6C34878D82A}">
                    <a16:rowId xmlns:a16="http://schemas.microsoft.com/office/drawing/2014/main" val="10000"/>
                  </a:ext>
                </a:extLst>
              </a:tr>
              <a:tr h="324600">
                <a:tc>
                  <a:txBody>
                    <a:bodyPr/>
                    <a:lstStyle/>
                    <a:p>
                      <a:pPr algn="ctr"/>
                      <a:r>
                        <a:rPr lang="ja-JP" altLang="en-US" sz="1500" dirty="0"/>
                        <a:t>データベース</a:t>
                      </a:r>
                      <a:endParaRPr 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35%</a:t>
                      </a:r>
                      <a:r>
                        <a:rPr lang="ja-JP" altLang="en-US" sz="1500" dirty="0"/>
                        <a:t>～</a:t>
                      </a:r>
                      <a:r>
                        <a:rPr lang="en-US" altLang="ja-JP" sz="1500" dirty="0"/>
                        <a:t>65.52%</a:t>
                      </a:r>
                      <a:endParaRPr lang="ja-JP" alt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96%</a:t>
                      </a:r>
                      <a:r>
                        <a:rPr lang="ja-JP" altLang="en-US" sz="1500" dirty="0"/>
                        <a:t>～</a:t>
                      </a:r>
                      <a:r>
                        <a:rPr lang="en-US" altLang="ja-JP" sz="1500" dirty="0"/>
                        <a:t>98.73%</a:t>
                      </a:r>
                      <a:endParaRPr lang="ja-JP" altLang="en-US" sz="1500" dirty="0"/>
                    </a:p>
                  </a:txBody>
                  <a:tcPr marL="96000" marR="96000" marT="48000" marB="48000" anchor="ctr"/>
                </a:tc>
                <a:extLst>
                  <a:ext uri="{0D108BD9-81ED-4DB2-BD59-A6C34878D82A}">
                    <a16:rowId xmlns:a16="http://schemas.microsoft.com/office/drawing/2014/main" val="10001"/>
                  </a:ext>
                </a:extLst>
              </a:tr>
              <a:tr h="324600">
                <a:tc>
                  <a:txBody>
                    <a:bodyPr/>
                    <a:lstStyle/>
                    <a:p>
                      <a:pPr algn="ctr"/>
                      <a:r>
                        <a:rPr lang="ja-JP" altLang="en-US" sz="1500" dirty="0"/>
                        <a:t>データベースログファイル</a:t>
                      </a:r>
                      <a:endParaRPr 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70%</a:t>
                      </a:r>
                      <a:r>
                        <a:rPr lang="ja-JP" altLang="en-US" sz="1500" dirty="0"/>
                        <a:t>～</a:t>
                      </a:r>
                      <a:r>
                        <a:rPr lang="en-US" altLang="ja-JP" sz="1500" dirty="0"/>
                        <a:t>72.22%</a:t>
                      </a:r>
                      <a:endParaRPr lang="ja-JP" alt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70%</a:t>
                      </a:r>
                      <a:r>
                        <a:rPr lang="ja-JP" altLang="en-US" sz="1500" dirty="0"/>
                        <a:t>～</a:t>
                      </a:r>
                      <a:r>
                        <a:rPr lang="en-US" altLang="ja-JP" sz="1500" dirty="0"/>
                        <a:t>72.55%</a:t>
                      </a:r>
                      <a:endParaRPr lang="ja-JP" altLang="en-US" sz="1500" dirty="0"/>
                    </a:p>
                  </a:txBody>
                  <a:tcPr marL="96000" marR="96000" marT="48000" marB="48000" anchor="ctr"/>
                </a:tc>
                <a:extLst>
                  <a:ext uri="{0D108BD9-81ED-4DB2-BD59-A6C34878D82A}">
                    <a16:rowId xmlns:a16="http://schemas.microsoft.com/office/drawing/2014/main" val="10003"/>
                  </a:ext>
                </a:extLst>
              </a:tr>
              <a:tr h="324600">
                <a:tc>
                  <a:txBody>
                    <a:bodyPr/>
                    <a:lstStyle/>
                    <a:p>
                      <a:pPr algn="ctr"/>
                      <a:r>
                        <a:rPr lang="ja-JP" altLang="en-US" sz="1500" dirty="0"/>
                        <a:t>ファイルシステム</a:t>
                      </a:r>
                      <a:endParaRPr 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33%</a:t>
                      </a:r>
                      <a:r>
                        <a:rPr lang="ja-JP" altLang="en-US" sz="1500" dirty="0"/>
                        <a:t>～</a:t>
                      </a:r>
                      <a:r>
                        <a:rPr lang="en-US" altLang="ja-JP" sz="1500" dirty="0"/>
                        <a:t>64.29%</a:t>
                      </a:r>
                      <a:endParaRPr lang="ja-JP" alt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96%</a:t>
                      </a:r>
                      <a:r>
                        <a:rPr lang="ja-JP" altLang="en-US" sz="1500" dirty="0"/>
                        <a:t>～</a:t>
                      </a:r>
                      <a:r>
                        <a:rPr lang="en-US" altLang="ja-JP" sz="1500" dirty="0"/>
                        <a:t>98.61%</a:t>
                      </a:r>
                      <a:endParaRPr lang="ja-JP" altLang="en-US" sz="1500" dirty="0"/>
                    </a:p>
                  </a:txBody>
                  <a:tcPr marL="96000" marR="96000" marT="48000" marB="48000" anchor="ctr"/>
                </a:tc>
                <a:extLst>
                  <a:ext uri="{0D108BD9-81ED-4DB2-BD59-A6C34878D82A}">
                    <a16:rowId xmlns:a16="http://schemas.microsoft.com/office/drawing/2014/main" val="10008"/>
                  </a:ext>
                </a:extLst>
              </a:tr>
              <a:tr h="324600">
                <a:tc>
                  <a:txBody>
                    <a:bodyPr/>
                    <a:lstStyle/>
                    <a:p>
                      <a:pPr algn="ctr"/>
                      <a:r>
                        <a:rPr lang="ja-JP" altLang="en-US" sz="1500" dirty="0"/>
                        <a:t>メール</a:t>
                      </a:r>
                      <a:endParaRPr 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35%</a:t>
                      </a:r>
                      <a:r>
                        <a:rPr lang="ja-JP" altLang="en-US" sz="1500" dirty="0"/>
                        <a:t>～</a:t>
                      </a:r>
                      <a:r>
                        <a:rPr lang="en-US" altLang="ja-JP" sz="1500" dirty="0"/>
                        <a:t>64.29%</a:t>
                      </a:r>
                      <a:endParaRPr lang="ja-JP" alt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86%</a:t>
                      </a:r>
                      <a:r>
                        <a:rPr lang="ja-JP" altLang="en-US" sz="1500" dirty="0"/>
                        <a:t>～</a:t>
                      </a:r>
                      <a:r>
                        <a:rPr lang="en-US" altLang="ja-JP" sz="1500" dirty="0"/>
                        <a:t>96.59%</a:t>
                      </a:r>
                      <a:endParaRPr lang="ja-JP" altLang="en-US" sz="1500" dirty="0"/>
                    </a:p>
                  </a:txBody>
                  <a:tcPr marL="96000" marR="96000" marT="48000" marB="48000" anchor="ctr"/>
                </a:tc>
                <a:extLst>
                  <a:ext uri="{0D108BD9-81ED-4DB2-BD59-A6C34878D82A}">
                    <a16:rowId xmlns:a16="http://schemas.microsoft.com/office/drawing/2014/main" val="10009"/>
                  </a:ext>
                </a:extLst>
              </a:tr>
              <a:tr h="324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ja-JP" altLang="en-US" sz="1500" dirty="0"/>
                        <a:t>リッチメディアファイル</a:t>
                      </a:r>
                      <a:endParaRPr 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0%</a:t>
                      </a:r>
                      <a:endParaRPr lang="ja-JP" alt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95.57%</a:t>
                      </a:r>
                      <a:endParaRPr lang="ja-JP" altLang="en-US" sz="1500" dirty="0"/>
                    </a:p>
                  </a:txBody>
                  <a:tcPr marL="96000" marR="96000" marT="48000" marB="48000" anchor="ctr"/>
                </a:tc>
                <a:extLst>
                  <a:ext uri="{0D108BD9-81ED-4DB2-BD59-A6C34878D82A}">
                    <a16:rowId xmlns:a16="http://schemas.microsoft.com/office/drawing/2014/main" val="10012"/>
                  </a:ext>
                </a:extLst>
              </a:tr>
              <a:tr h="324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500" dirty="0"/>
                        <a:t>VMDK(DB</a:t>
                      </a:r>
                      <a:r>
                        <a:rPr lang="ja-JP" altLang="en-US" sz="1500" dirty="0"/>
                        <a:t>利用中心</a:t>
                      </a:r>
                      <a:r>
                        <a:rPr lang="en-US" altLang="ja-JP" sz="1500" dirty="0"/>
                        <a:t>)</a:t>
                      </a:r>
                      <a:endParaRPr 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35%</a:t>
                      </a:r>
                      <a:r>
                        <a:rPr lang="ja-JP" altLang="en-US" sz="1500" dirty="0"/>
                        <a:t>～</a:t>
                      </a:r>
                      <a:r>
                        <a:rPr lang="en-US" altLang="ja-JP" sz="1500" dirty="0"/>
                        <a:t>66.67%</a:t>
                      </a:r>
                      <a:endParaRPr lang="ja-JP" altLang="en-US" sz="1500" dirty="0"/>
                    </a:p>
                  </a:txBody>
                  <a:tcPr marL="96000" marR="96000" marT="48000" marB="48000" anchor="ctr"/>
                </a:tc>
                <a:tc>
                  <a:txBody>
                    <a:bodyPr/>
                    <a:lstStyle/>
                    <a:p>
                      <a:pPr marL="0" indent="0" algn="ctr">
                        <a:buFont typeface="Arial" panose="020B0604020202020204" pitchFamily="34" charset="0"/>
                        <a:buNone/>
                      </a:pPr>
                      <a:r>
                        <a:rPr lang="en-US" altLang="ja-JP" sz="1500" dirty="0"/>
                        <a:t>94%</a:t>
                      </a:r>
                      <a:r>
                        <a:rPr lang="ja-JP" altLang="en-US" sz="1500" dirty="0"/>
                        <a:t>～</a:t>
                      </a:r>
                      <a:r>
                        <a:rPr lang="en-US" altLang="ja-JP" sz="1500" dirty="0"/>
                        <a:t>96.51%</a:t>
                      </a:r>
                      <a:endParaRPr lang="ja-JP" altLang="en-US" sz="1500" dirty="0"/>
                    </a:p>
                  </a:txBody>
                  <a:tcPr marL="96000" marR="96000" marT="48000" marB="48000" anchor="ctr"/>
                </a:tc>
                <a:extLst>
                  <a:ext uri="{0D108BD9-81ED-4DB2-BD59-A6C34878D82A}">
                    <a16:rowId xmlns:a16="http://schemas.microsoft.com/office/drawing/2014/main" val="127307635"/>
                  </a:ext>
                </a:extLst>
              </a:tr>
              <a:tr h="3246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ja-JP" sz="1500" dirty="0"/>
                        <a:t>VMDK(</a:t>
                      </a:r>
                      <a:r>
                        <a:rPr lang="ja-JP" altLang="en-US" sz="1500" dirty="0"/>
                        <a:t>ファイルシステム中心</a:t>
                      </a:r>
                      <a:r>
                        <a:rPr lang="en-US" altLang="ja-JP" sz="1500" dirty="0"/>
                        <a:t>)</a:t>
                      </a:r>
                    </a:p>
                  </a:txBody>
                  <a:tcPr marL="96000" marR="96000" marT="48000" marB="48000" anchor="ctr"/>
                </a:tc>
                <a:tc>
                  <a:txBody>
                    <a:bodyPr/>
                    <a:lstStyle/>
                    <a:p>
                      <a:pPr marL="0" indent="0" algn="ctr">
                        <a:buFont typeface="Arial" panose="020B0604020202020204" pitchFamily="34" charset="0"/>
                        <a:buNone/>
                      </a:pPr>
                      <a:r>
                        <a:rPr lang="en-US" altLang="ja-JP" sz="1500" dirty="0"/>
                        <a:t>70%</a:t>
                      </a:r>
                      <a:r>
                        <a:rPr lang="ja-JP" altLang="en-US" sz="1500" dirty="0"/>
                        <a:t>～</a:t>
                      </a:r>
                      <a:r>
                        <a:rPr lang="en-US" altLang="ja-JP" sz="1500" dirty="0"/>
                        <a:t>74.03%</a:t>
                      </a:r>
                    </a:p>
                  </a:txBody>
                  <a:tcPr marL="96000" marR="96000" marT="48000" marB="48000" anchor="ctr"/>
                </a:tc>
                <a:tc>
                  <a:txBody>
                    <a:bodyPr/>
                    <a:lstStyle/>
                    <a:p>
                      <a:pPr marL="0" indent="0" algn="ctr">
                        <a:buFont typeface="Arial" panose="020B0604020202020204" pitchFamily="34" charset="0"/>
                        <a:buNone/>
                      </a:pPr>
                      <a:r>
                        <a:rPr lang="en-US" altLang="ja-JP" sz="1500" dirty="0"/>
                        <a:t>98%</a:t>
                      </a:r>
                      <a:r>
                        <a:rPr lang="ja-JP" altLang="en-US" sz="1500" dirty="0"/>
                        <a:t>～</a:t>
                      </a:r>
                      <a:r>
                        <a:rPr lang="en-US" altLang="ja-JP" sz="1500" dirty="0"/>
                        <a:t>99.45%</a:t>
                      </a:r>
                    </a:p>
                  </a:txBody>
                  <a:tcPr marL="96000" marR="96000" marT="48000" marB="48000" anchor="ctr"/>
                </a:tc>
                <a:extLst>
                  <a:ext uri="{0D108BD9-81ED-4DB2-BD59-A6C34878D82A}">
                    <a16:rowId xmlns:a16="http://schemas.microsoft.com/office/drawing/2014/main" val="1418676589"/>
                  </a:ext>
                </a:extLst>
              </a:tr>
            </a:tbl>
          </a:graphicData>
        </a:graphic>
      </p:graphicFrame>
      <p:sp>
        <p:nvSpPr>
          <p:cNvPr id="23" name="テキスト ボックス 22">
            <a:extLst>
              <a:ext uri="{FF2B5EF4-FFF2-40B4-BE49-F238E27FC236}">
                <a16:creationId xmlns:a16="http://schemas.microsoft.com/office/drawing/2014/main" id="{39E70A9C-E737-4E46-A071-30AE4EFB071F}"/>
              </a:ext>
            </a:extLst>
          </p:cNvPr>
          <p:cNvSpPr txBox="1"/>
          <p:nvPr/>
        </p:nvSpPr>
        <p:spPr>
          <a:xfrm>
            <a:off x="2234316" y="4656901"/>
            <a:ext cx="10156731" cy="738664"/>
          </a:xfrm>
          <a:prstGeom prst="rect">
            <a:avLst/>
          </a:prstGeom>
          <a:noFill/>
        </p:spPr>
        <p:txBody>
          <a:bodyPr wrap="square" lIns="0" tIns="0" rIns="0" bIns="0" rtlCol="0">
            <a:spAutoFit/>
          </a:bodyPr>
          <a:lstStyle/>
          <a:p>
            <a:r>
              <a:rPr lang="ja-JP" altLang="en-US" sz="1600" dirty="0">
                <a:latin typeface="Meiryo UI" panose="020B0604030504040204" pitchFamily="50" charset="-128"/>
                <a:ea typeface="Meiryo UI" panose="020B0604030504040204" pitchFamily="50" charset="-128"/>
              </a:rPr>
              <a:t>・重複排除率は</a:t>
            </a:r>
            <a:r>
              <a:rPr lang="en-US" altLang="ja-JP" sz="1600" dirty="0">
                <a:latin typeface="Meiryo UI" panose="020B0604030504040204" pitchFamily="50" charset="-128"/>
                <a:ea typeface="Meiryo UI" panose="020B0604030504040204" pitchFamily="50" charset="-128"/>
              </a:rPr>
              <a:t>Solution</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Builder</a:t>
            </a:r>
            <a:r>
              <a:rPr lang="en-US" altLang="ja-JP" sz="1400" baseline="30000" dirty="0">
                <a:latin typeface="Meiryo UI" panose="020B0604030504040204" pitchFamily="50" charset="-128"/>
                <a:ea typeface="Meiryo UI" panose="020B0604030504040204" pitchFamily="50" charset="-128"/>
              </a:rPr>
              <a:t>*1</a:t>
            </a:r>
            <a:r>
              <a:rPr lang="ja-JP" altLang="en-US" sz="1600" dirty="0">
                <a:latin typeface="Meiryo UI" panose="020B0604030504040204" pitchFamily="50" charset="-128"/>
                <a:ea typeface="Meiryo UI" panose="020B0604030504040204" pitchFamily="50" charset="-128"/>
              </a:rPr>
              <a:t>の値から流用しております。</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・実際のサイジングは</a:t>
            </a:r>
            <a:r>
              <a:rPr lang="en-US" altLang="ja-JP" sz="1600" dirty="0">
                <a:latin typeface="Meiryo UI" panose="020B0604030504040204" pitchFamily="50" charset="-128"/>
                <a:ea typeface="Meiryo UI" panose="020B0604030504040204" pitchFamily="50" charset="-128"/>
              </a:rPr>
              <a:t>Solution</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Builder</a:t>
            </a:r>
            <a:r>
              <a:rPr lang="ja-JP" altLang="en-US" sz="1600" dirty="0">
                <a:latin typeface="Meiryo UI" panose="020B0604030504040204" pitchFamily="50" charset="-128"/>
                <a:ea typeface="Meiryo UI" panose="020B0604030504040204" pitchFamily="50" charset="-128"/>
              </a:rPr>
              <a:t>をご利用いただくことを推奨いたします。</a:t>
            </a:r>
            <a:endParaRPr lang="en-US" altLang="ja-JP" sz="1600" dirty="0">
              <a:latin typeface="Meiryo UI" panose="020B0604030504040204" pitchFamily="50" charset="-128"/>
              <a:ea typeface="Meiryo UI" panose="020B0604030504040204" pitchFamily="50" charset="-128"/>
            </a:endParaRPr>
          </a:p>
          <a:p>
            <a:r>
              <a:rPr lang="ja-JP" altLang="en-US" sz="1600" dirty="0">
                <a:latin typeface="Meiryo UI" panose="020B0604030504040204" pitchFamily="50" charset="-128"/>
                <a:ea typeface="Meiryo UI" panose="020B0604030504040204" pitchFamily="50" charset="-128"/>
              </a:rPr>
              <a:t>・</a:t>
            </a:r>
            <a:r>
              <a:rPr lang="en-US" altLang="ja-JP" sz="1600" dirty="0">
                <a:latin typeface="Meiryo UI" panose="020B0604030504040204" pitchFamily="50" charset="-128"/>
                <a:ea typeface="Meiryo UI" panose="020B0604030504040204" pitchFamily="50" charset="-128"/>
              </a:rPr>
              <a:t>Solution</a:t>
            </a:r>
            <a:r>
              <a:rPr lang="ja-JP" altLang="en-US" sz="16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Builder</a:t>
            </a:r>
            <a:r>
              <a:rPr lang="ja-JP" altLang="en-US" sz="1600" dirty="0">
                <a:latin typeface="Meiryo UI" panose="020B0604030504040204" pitchFamily="50" charset="-128"/>
                <a:ea typeface="Meiryo UI" panose="020B0604030504040204" pitchFamily="50" charset="-128"/>
              </a:rPr>
              <a:t>に対応していない構成、環境においては</a:t>
            </a:r>
            <a:r>
              <a:rPr lang="en-US" altLang="ja-JP" sz="1600" dirty="0">
                <a:latin typeface="Meiryo UI" panose="020B0604030504040204" pitchFamily="50" charset="-128"/>
                <a:ea typeface="Meiryo UI" panose="020B0604030504040204" pitchFamily="50" charset="-128"/>
              </a:rPr>
              <a:t>BRDC</a:t>
            </a:r>
            <a:r>
              <a:rPr lang="en-US" altLang="ja-JP" sz="1400" baseline="30000" dirty="0">
                <a:latin typeface="Meiryo UI" panose="020B0604030504040204" pitchFamily="50" charset="-128"/>
                <a:ea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rPr>
              <a:t>にお問い合わせください。</a:t>
            </a:r>
          </a:p>
        </p:txBody>
      </p:sp>
      <p:sp>
        <p:nvSpPr>
          <p:cNvPr id="24" name="テキスト ボックス 23">
            <a:extLst>
              <a:ext uri="{FF2B5EF4-FFF2-40B4-BE49-F238E27FC236}">
                <a16:creationId xmlns:a16="http://schemas.microsoft.com/office/drawing/2014/main" id="{6F220924-4E50-4111-91D9-A619AE14B63D}"/>
              </a:ext>
            </a:extLst>
          </p:cNvPr>
          <p:cNvSpPr txBox="1"/>
          <p:nvPr/>
        </p:nvSpPr>
        <p:spPr>
          <a:xfrm>
            <a:off x="492780" y="5919990"/>
            <a:ext cx="8895060" cy="730969"/>
          </a:xfrm>
          <a:prstGeom prst="rect">
            <a:avLst/>
          </a:prstGeom>
          <a:noFill/>
        </p:spPr>
        <p:txBody>
          <a:bodyPr wrap="square">
            <a:spAutoFit/>
          </a:bodyPr>
          <a:lstStyle/>
          <a:p>
            <a:r>
              <a:rPr lang="en-US" altLang="ja-JP" sz="1050" dirty="0">
                <a:latin typeface="Meiryo UI" panose="020B0604030504040204" pitchFamily="50" charset="-128"/>
                <a:ea typeface="Meiryo UI" panose="020B0604030504040204" pitchFamily="50" charset="-128"/>
              </a:rPr>
              <a:t>*1 Solution</a:t>
            </a:r>
            <a:r>
              <a:rPr lang="ja-JP" altLang="en-US" sz="105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Builder</a:t>
            </a:r>
          </a:p>
          <a:p>
            <a:r>
              <a:rPr lang="en-US" altLang="ja-JP" sz="1050" dirty="0">
                <a:solidFill>
                  <a:schemeClr val="bg1"/>
                </a:solidFill>
                <a:latin typeface="Meiryo UI" panose="020B0604030504040204" pitchFamily="50" charset="-128"/>
                <a:ea typeface="Meiryo UI" panose="020B0604030504040204" pitchFamily="50" charset="-128"/>
                <a:hlinkClick r:id="rId3"/>
              </a:rPr>
              <a:t>https://salesproductivity.dell.com/#/sb</a:t>
            </a:r>
            <a:endParaRPr lang="en-US" altLang="ja-JP" sz="1050" dirty="0">
              <a:solidFill>
                <a:schemeClr val="bg1"/>
              </a:solidFill>
              <a:latin typeface="Meiryo UI" panose="020B0604030504040204" pitchFamily="50" charset="-128"/>
              <a:ea typeface="Meiryo UI" panose="020B0604030504040204" pitchFamily="50" charset="-128"/>
            </a:endParaRPr>
          </a:p>
          <a:p>
            <a:pPr indent="-34">
              <a:buClr>
                <a:schemeClr val="tx1"/>
              </a:buClr>
            </a:pPr>
            <a:r>
              <a:rPr lang="en-US" altLang="ja-JP" sz="1050" dirty="0">
                <a:latin typeface="+mj-ea"/>
                <a:ea typeface="+mj-ea"/>
              </a:rPr>
              <a:t>*2 BRDC(Backup &amp; Recovery Design Center)</a:t>
            </a:r>
            <a:r>
              <a:rPr lang="ja-JP" altLang="en-US" sz="1050" dirty="0">
                <a:latin typeface="+mj-ea"/>
                <a:ea typeface="+mj-ea"/>
              </a:rPr>
              <a:t>への申請方法については”</a:t>
            </a:r>
            <a:r>
              <a:rPr lang="en-US" altLang="ja-JP" sz="1050" dirty="0">
                <a:latin typeface="+mj-ea"/>
                <a:ea typeface="+mj-ea"/>
              </a:rPr>
              <a:t>Partner Technical Portal</a:t>
            </a:r>
            <a:r>
              <a:rPr lang="ja-JP" altLang="en-US" sz="1050" dirty="0">
                <a:latin typeface="+mj-ea"/>
                <a:ea typeface="+mj-ea"/>
              </a:rPr>
              <a:t>”を参照ください</a:t>
            </a:r>
            <a:endParaRPr lang="en-US" altLang="ja-JP" sz="1050" dirty="0">
              <a:latin typeface="+mj-ea"/>
              <a:ea typeface="+mj-ea"/>
            </a:endParaRPr>
          </a:p>
          <a:p>
            <a:pPr indent="-34">
              <a:buClr>
                <a:schemeClr val="tx1"/>
              </a:buClr>
            </a:pPr>
            <a:r>
              <a:rPr lang="en-US" altLang="ja-JP" sz="1000" dirty="0">
                <a:solidFill>
                  <a:schemeClr val="bg1"/>
                </a:solidFill>
                <a:latin typeface="+mj-ea"/>
                <a:ea typeface="+mj-ea"/>
                <a:hlinkClick r:id="rId4"/>
              </a:rPr>
              <a:t>https://japancatalog.dell.com/c/partner-technical-portal/</a:t>
            </a:r>
            <a:endParaRPr lang="en-US" altLang="ja-JP" sz="1050" dirty="0">
              <a:solidFill>
                <a:srgbClr val="FF0000"/>
              </a:solidFill>
              <a:latin typeface="+mj-ea"/>
              <a:ea typeface="+mj-ea"/>
            </a:endParaRPr>
          </a:p>
        </p:txBody>
      </p:sp>
    </p:spTree>
    <p:extLst>
      <p:ext uri="{BB962C8B-B14F-4D97-AF65-F5344CB8AC3E}">
        <p14:creationId xmlns:p14="http://schemas.microsoft.com/office/powerpoint/2010/main" val="3109286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A6D4B09-8F24-4B58-9243-9E2F7F1A1C46}"/>
              </a:ext>
            </a:extLst>
          </p:cNvPr>
          <p:cNvSpPr>
            <a:spLocks noGrp="1"/>
          </p:cNvSpPr>
          <p:nvPr>
            <p:ph type="title"/>
          </p:nvPr>
        </p:nvSpPr>
        <p:spPr>
          <a:xfrm>
            <a:off x="367844" y="2730889"/>
            <a:ext cx="11456312" cy="664797"/>
          </a:xfrm>
        </p:spPr>
        <p:txBody>
          <a:bodyPr/>
          <a:lstStyle/>
          <a:p>
            <a:pPr algn="ctr"/>
            <a:r>
              <a:rPr lang="ja-JP" altLang="en-US" sz="4800" b="1" dirty="0"/>
              <a:t>導入サービスについて</a:t>
            </a:r>
          </a:p>
        </p:txBody>
      </p:sp>
      <p:cxnSp>
        <p:nvCxnSpPr>
          <p:cNvPr id="5" name="Straight Connector 24">
            <a:extLst>
              <a:ext uri="{FF2B5EF4-FFF2-40B4-BE49-F238E27FC236}">
                <a16:creationId xmlns:a16="http://schemas.microsoft.com/office/drawing/2014/main" id="{01667E57-AE93-46BD-B9DC-41E9D9E277C3}"/>
              </a:ext>
            </a:extLst>
          </p:cNvPr>
          <p:cNvCxnSpPr>
            <a:cxnSpLocks/>
          </p:cNvCxnSpPr>
          <p:nvPr/>
        </p:nvCxnSpPr>
        <p:spPr>
          <a:xfrm>
            <a:off x="2361589" y="183530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28">
            <a:extLst>
              <a:ext uri="{FF2B5EF4-FFF2-40B4-BE49-F238E27FC236}">
                <a16:creationId xmlns:a16="http://schemas.microsoft.com/office/drawing/2014/main" id="{80866752-0F23-4CF1-B1B1-84480467D172}"/>
              </a:ext>
            </a:extLst>
          </p:cNvPr>
          <p:cNvCxnSpPr>
            <a:cxnSpLocks/>
          </p:cNvCxnSpPr>
          <p:nvPr/>
        </p:nvCxnSpPr>
        <p:spPr>
          <a:xfrm>
            <a:off x="2361589" y="419708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 name="テキスト ボックス 6">
            <a:extLst>
              <a:ext uri="{FF2B5EF4-FFF2-40B4-BE49-F238E27FC236}">
                <a16:creationId xmlns:a16="http://schemas.microsoft.com/office/drawing/2014/main" id="{529B3BBB-A5E9-4133-B209-2FD04EC47932}"/>
              </a:ext>
            </a:extLst>
          </p:cNvPr>
          <p:cNvSpPr txBox="1"/>
          <p:nvPr/>
        </p:nvSpPr>
        <p:spPr>
          <a:xfrm>
            <a:off x="2571190" y="3611719"/>
            <a:ext cx="7049620" cy="369332"/>
          </a:xfrm>
          <a:prstGeom prst="rect">
            <a:avLst/>
          </a:prstGeom>
          <a:noFill/>
        </p:spPr>
        <p:txBody>
          <a:bodyPr wrap="square">
            <a:spAutoFit/>
          </a:bodyPr>
          <a:lstStyle/>
          <a:p>
            <a:pPr algn="ctr"/>
            <a:r>
              <a:rPr kumimoji="1" lang="en-US" altLang="ja-JP" sz="1800" dirty="0" err="1">
                <a:solidFill>
                  <a:schemeClr val="tx2"/>
                </a:solidFill>
                <a:latin typeface="Meiryo UI" panose="020B0604030504040204" pitchFamily="50" charset="-128"/>
                <a:ea typeface="Meiryo UI" panose="020B0604030504040204" pitchFamily="50" charset="-128"/>
              </a:rPr>
              <a:t>ProDeploy</a:t>
            </a:r>
            <a:r>
              <a:rPr kumimoji="1" lang="en-US" altLang="ja-JP" sz="1800" dirty="0">
                <a:solidFill>
                  <a:schemeClr val="tx2"/>
                </a:solidFill>
                <a:latin typeface="Meiryo UI" panose="020B0604030504040204" pitchFamily="50" charset="-128"/>
                <a:ea typeface="Meiryo UI" panose="020B0604030504040204" pitchFamily="50" charset="-128"/>
              </a:rPr>
              <a:t> Plus </a:t>
            </a:r>
            <a:r>
              <a:rPr kumimoji="1" lang="ja-JP" altLang="en-US" sz="1800" dirty="0">
                <a:solidFill>
                  <a:schemeClr val="tx2"/>
                </a:solidFill>
                <a:latin typeface="Meiryo UI" panose="020B0604030504040204" pitchFamily="50" charset="-128"/>
                <a:ea typeface="Meiryo UI" panose="020B0604030504040204" pitchFamily="50" charset="-128"/>
              </a:rPr>
              <a:t>　</a:t>
            </a:r>
            <a:r>
              <a:rPr kumimoji="1" lang="en-US" altLang="ja-JP" sz="1400" dirty="0" err="1">
                <a:solidFill>
                  <a:schemeClr val="tx2"/>
                </a:solidFill>
                <a:latin typeface="Meiryo UI" panose="020B0604030504040204" pitchFamily="50" charset="-128"/>
                <a:ea typeface="Meiryo UI" panose="020B0604030504040204" pitchFamily="50" charset="-128"/>
              </a:rPr>
              <a:t>PowerProtect</a:t>
            </a:r>
            <a:r>
              <a:rPr kumimoji="1" lang="en-US" altLang="ja-JP" sz="1400" dirty="0">
                <a:solidFill>
                  <a:schemeClr val="tx2"/>
                </a:solidFill>
                <a:latin typeface="Meiryo UI" panose="020B0604030504040204" pitchFamily="50" charset="-128"/>
                <a:ea typeface="Meiryo UI" panose="020B0604030504040204" pitchFamily="50" charset="-128"/>
              </a:rPr>
              <a:t> DD</a:t>
            </a:r>
            <a:r>
              <a:rPr kumimoji="1" lang="ja-JP" altLang="en-US" sz="1400" dirty="0">
                <a:solidFill>
                  <a:schemeClr val="tx2"/>
                </a:solidFill>
                <a:latin typeface="Meiryo UI" panose="020B0604030504040204" pitchFamily="50" charset="-128"/>
                <a:ea typeface="Meiryo UI" panose="020B0604030504040204" pitchFamily="50" charset="-128"/>
              </a:rPr>
              <a:t>アプライアンス</a:t>
            </a:r>
            <a:r>
              <a:rPr kumimoji="1" lang="en-US" altLang="ja-JP" sz="1400" dirty="0">
                <a:solidFill>
                  <a:schemeClr val="tx2"/>
                </a:solidFill>
                <a:latin typeface="Meiryo UI" panose="020B0604030504040204" pitchFamily="50" charset="-128"/>
                <a:ea typeface="Meiryo UI" panose="020B0604030504040204" pitchFamily="50" charset="-128"/>
              </a:rPr>
              <a:t>(DD3300)</a:t>
            </a:r>
            <a:endParaRPr kumimoji="1" lang="ja-JP" altLang="en-US" sz="1800" dirty="0">
              <a:solidFill>
                <a:schemeClr val="tx2"/>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97033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9504DB-894C-4495-B4B3-AC0D5428E518}"/>
              </a:ext>
            </a:extLst>
          </p:cNvPr>
          <p:cNvSpPr>
            <a:spLocks noGrp="1"/>
          </p:cNvSpPr>
          <p:nvPr>
            <p:ph type="title"/>
          </p:nvPr>
        </p:nvSpPr>
        <p:spPr/>
        <p:txBody>
          <a:bodyPr/>
          <a:lstStyle/>
          <a:p>
            <a:r>
              <a:rPr kumimoji="1" lang="ja-JP" altLang="en-US" dirty="0"/>
              <a:t>導入サービス　</a:t>
            </a:r>
            <a:r>
              <a:rPr kumimoji="1" lang="en-US" altLang="ja-JP" sz="2000" dirty="0"/>
              <a:t>-</a:t>
            </a:r>
            <a:r>
              <a:rPr kumimoji="1" lang="ja-JP" altLang="en-US" sz="2000" dirty="0"/>
              <a:t>作業スコープ</a:t>
            </a:r>
            <a:r>
              <a:rPr kumimoji="1" lang="en-US" altLang="ja-JP" sz="2000" dirty="0"/>
              <a:t>- [DD3300]</a:t>
            </a:r>
            <a:endParaRPr kumimoji="1" lang="ja-JP" altLang="en-US" dirty="0"/>
          </a:p>
        </p:txBody>
      </p:sp>
      <p:grpSp>
        <p:nvGrpSpPr>
          <p:cNvPr id="9" name="グループ化 8">
            <a:extLst>
              <a:ext uri="{FF2B5EF4-FFF2-40B4-BE49-F238E27FC236}">
                <a16:creationId xmlns:a16="http://schemas.microsoft.com/office/drawing/2014/main" id="{87FB9083-33B6-45DB-B07C-64E5C0E18322}"/>
              </a:ext>
            </a:extLst>
          </p:cNvPr>
          <p:cNvGrpSpPr/>
          <p:nvPr/>
        </p:nvGrpSpPr>
        <p:grpSpPr>
          <a:xfrm>
            <a:off x="288824" y="1492669"/>
            <a:ext cx="7637665" cy="3317455"/>
            <a:chOff x="380999" y="940220"/>
            <a:chExt cx="6677958" cy="2900602"/>
          </a:xfrm>
        </p:grpSpPr>
        <p:pic>
          <p:nvPicPr>
            <p:cNvPr id="8" name="図 7">
              <a:extLst>
                <a:ext uri="{FF2B5EF4-FFF2-40B4-BE49-F238E27FC236}">
                  <a16:creationId xmlns:a16="http://schemas.microsoft.com/office/drawing/2014/main" id="{AB43BF23-36B7-4C73-90F2-87B41D74D3AF}"/>
                </a:ext>
              </a:extLst>
            </p:cNvPr>
            <p:cNvPicPr>
              <a:picLocks noChangeAspect="1"/>
            </p:cNvPicPr>
            <p:nvPr/>
          </p:nvPicPr>
          <p:blipFill rotWithShape="1">
            <a:blip r:embed="rId3"/>
            <a:srcRect t="84195"/>
            <a:stretch/>
          </p:blipFill>
          <p:spPr>
            <a:xfrm>
              <a:off x="380999" y="3092521"/>
              <a:ext cx="6677957" cy="748301"/>
            </a:xfrm>
            <a:prstGeom prst="rect">
              <a:avLst/>
            </a:prstGeom>
          </p:spPr>
        </p:pic>
        <p:pic>
          <p:nvPicPr>
            <p:cNvPr id="6" name="図 5">
              <a:extLst>
                <a:ext uri="{FF2B5EF4-FFF2-40B4-BE49-F238E27FC236}">
                  <a16:creationId xmlns:a16="http://schemas.microsoft.com/office/drawing/2014/main" id="{DF3AF5A2-9DBD-433F-B800-9149CB637C17}"/>
                </a:ext>
              </a:extLst>
            </p:cNvPr>
            <p:cNvPicPr>
              <a:picLocks noChangeAspect="1"/>
            </p:cNvPicPr>
            <p:nvPr/>
          </p:nvPicPr>
          <p:blipFill rotWithShape="1">
            <a:blip r:embed="rId3"/>
            <a:srcRect b="52588"/>
            <a:stretch/>
          </p:blipFill>
          <p:spPr>
            <a:xfrm>
              <a:off x="381000" y="940220"/>
              <a:ext cx="6677957" cy="2244768"/>
            </a:xfrm>
            <a:prstGeom prst="rect">
              <a:avLst/>
            </a:prstGeom>
          </p:spPr>
        </p:pic>
      </p:grpSp>
      <p:sp>
        <p:nvSpPr>
          <p:cNvPr id="10" name="テキスト ボックス 9">
            <a:extLst>
              <a:ext uri="{FF2B5EF4-FFF2-40B4-BE49-F238E27FC236}">
                <a16:creationId xmlns:a16="http://schemas.microsoft.com/office/drawing/2014/main" id="{043AEAD5-A506-48D2-99A0-0CE34D30FBD3}"/>
              </a:ext>
            </a:extLst>
          </p:cNvPr>
          <p:cNvSpPr txBox="1"/>
          <p:nvPr/>
        </p:nvSpPr>
        <p:spPr>
          <a:xfrm>
            <a:off x="541697" y="724076"/>
            <a:ext cx="2819233" cy="184666"/>
          </a:xfrm>
          <a:prstGeom prst="rect">
            <a:avLst/>
          </a:prstGeom>
          <a:noFill/>
        </p:spPr>
        <p:txBody>
          <a:bodyPr wrap="none" lIns="0" tIns="0" rIns="0" bIns="0" rtlCol="0">
            <a:spAutoFit/>
          </a:bodyPr>
          <a:lstStyle/>
          <a:p>
            <a:r>
              <a:rPr kumimoji="1" lang="en-US" altLang="ja-JP" sz="1200" dirty="0" err="1">
                <a:solidFill>
                  <a:schemeClr val="bg1"/>
                </a:solidFill>
                <a:latin typeface="Meiryo UI" panose="020B0604030504040204" pitchFamily="50" charset="-128"/>
                <a:ea typeface="Meiryo UI" panose="020B0604030504040204" pitchFamily="50" charset="-128"/>
              </a:rPr>
              <a:t>PowerProtect</a:t>
            </a:r>
            <a:r>
              <a:rPr kumimoji="1" lang="en-US" altLang="ja-JP" sz="1200" dirty="0">
                <a:solidFill>
                  <a:schemeClr val="bg1"/>
                </a:solidFill>
                <a:latin typeface="Meiryo UI" panose="020B0604030504040204" pitchFamily="50" charset="-128"/>
                <a:ea typeface="Meiryo UI" panose="020B0604030504040204" pitchFamily="50" charset="-128"/>
              </a:rPr>
              <a:t> DD</a:t>
            </a:r>
            <a:r>
              <a:rPr kumimoji="1" lang="ja-JP" altLang="en-US" sz="1200" dirty="0">
                <a:solidFill>
                  <a:schemeClr val="bg1"/>
                </a:solidFill>
                <a:latin typeface="Meiryo UI" panose="020B0604030504040204" pitchFamily="50" charset="-128"/>
                <a:ea typeface="Meiryo UI" panose="020B0604030504040204" pitchFamily="50" charset="-128"/>
              </a:rPr>
              <a:t>アプライアンス</a:t>
            </a:r>
            <a:r>
              <a:rPr kumimoji="1" lang="en-US" altLang="ja-JP" sz="1200" dirty="0">
                <a:solidFill>
                  <a:schemeClr val="bg1"/>
                </a:solidFill>
                <a:latin typeface="Meiryo UI" panose="020B0604030504040204" pitchFamily="50" charset="-128"/>
                <a:ea typeface="Meiryo UI" panose="020B0604030504040204" pitchFamily="50" charset="-128"/>
              </a:rPr>
              <a:t>(DD3300)</a:t>
            </a:r>
            <a:endParaRPr kumimoji="1" lang="ja-JP" altLang="en-US" sz="1200" dirty="0">
              <a:solidFill>
                <a:schemeClr val="bg1"/>
              </a:solidFill>
              <a:latin typeface="Meiryo UI" panose="020B0604030504040204" pitchFamily="50" charset="-128"/>
              <a:ea typeface="Meiryo UI" panose="020B0604030504040204" pitchFamily="50" charset="-128"/>
            </a:endParaRPr>
          </a:p>
        </p:txBody>
      </p:sp>
      <p:pic>
        <p:nvPicPr>
          <p:cNvPr id="12" name="図 11">
            <a:extLst>
              <a:ext uri="{FF2B5EF4-FFF2-40B4-BE49-F238E27FC236}">
                <a16:creationId xmlns:a16="http://schemas.microsoft.com/office/drawing/2014/main" id="{825E5A71-4FC8-40C2-802C-FFA1DC71A6AF}"/>
              </a:ext>
            </a:extLst>
          </p:cNvPr>
          <p:cNvPicPr>
            <a:picLocks noChangeAspect="1"/>
          </p:cNvPicPr>
          <p:nvPr/>
        </p:nvPicPr>
        <p:blipFill>
          <a:blip r:embed="rId4"/>
          <a:stretch>
            <a:fillRect/>
          </a:stretch>
        </p:blipFill>
        <p:spPr>
          <a:xfrm>
            <a:off x="8459422" y="908741"/>
            <a:ext cx="2877253" cy="5585753"/>
          </a:xfrm>
          <a:prstGeom prst="rect">
            <a:avLst/>
          </a:prstGeom>
        </p:spPr>
      </p:pic>
      <p:sp>
        <p:nvSpPr>
          <p:cNvPr id="11" name="テキスト ボックス 10">
            <a:extLst>
              <a:ext uri="{FF2B5EF4-FFF2-40B4-BE49-F238E27FC236}">
                <a16:creationId xmlns:a16="http://schemas.microsoft.com/office/drawing/2014/main" id="{E9434F46-0DA0-4B90-8D34-AB69D6F2A079}"/>
              </a:ext>
            </a:extLst>
          </p:cNvPr>
          <p:cNvSpPr txBox="1"/>
          <p:nvPr/>
        </p:nvSpPr>
        <p:spPr>
          <a:xfrm>
            <a:off x="138815" y="5648410"/>
            <a:ext cx="7330007" cy="1107996"/>
          </a:xfrm>
          <a:prstGeom prst="rect">
            <a:avLst/>
          </a:prstGeom>
          <a:noFill/>
        </p:spPr>
        <p:txBody>
          <a:bodyPr wrap="square">
            <a:spAutoFit/>
          </a:bodyPr>
          <a:lstStyle/>
          <a:p>
            <a:r>
              <a:rPr lang="ja-JP" altLang="en-US" sz="1100" dirty="0">
                <a:latin typeface="Meiryo UI" panose="020B0604030504040204" pitchFamily="50" charset="-128"/>
                <a:ea typeface="Meiryo UI" panose="020B0604030504040204" pitchFamily="50" charset="-128"/>
              </a:rPr>
              <a:t>参考サイト：</a:t>
            </a:r>
            <a:endParaRPr lang="en-US" altLang="ja-JP" sz="1100" dirty="0">
              <a:latin typeface="Meiryo UI" panose="020B0604030504040204" pitchFamily="50" charset="-128"/>
              <a:ea typeface="Meiryo UI" panose="020B0604030504040204" pitchFamily="50" charset="-128"/>
            </a:endParaRPr>
          </a:p>
          <a:p>
            <a:r>
              <a:rPr kumimoji="1" lang="en-US" altLang="ja-JP" sz="1100" dirty="0" err="1">
                <a:latin typeface="Meiryo UI" panose="020B0604030504040204" pitchFamily="50" charset="-128"/>
                <a:ea typeface="Meiryo UI" panose="020B0604030504040204" pitchFamily="50" charset="-128"/>
              </a:rPr>
              <a:t>ProDeploy</a:t>
            </a:r>
            <a:r>
              <a:rPr kumimoji="1" lang="en-US" altLang="ja-JP" sz="1100" dirty="0">
                <a:latin typeface="Meiryo UI" panose="020B0604030504040204" pitchFamily="50" charset="-128"/>
                <a:ea typeface="Meiryo UI" panose="020B0604030504040204" pitchFamily="50" charset="-128"/>
              </a:rPr>
              <a:t> Plus for Enterprise </a:t>
            </a:r>
            <a:r>
              <a:rPr kumimoji="1" lang="ja-JP" altLang="en-US" sz="1100" dirty="0">
                <a:latin typeface="Meiryo UI" panose="020B0604030504040204" pitchFamily="50" charset="-128"/>
                <a:ea typeface="Meiryo UI" panose="020B0604030504040204" pitchFamily="50" charset="-128"/>
              </a:rPr>
              <a:t>サービス概要</a:t>
            </a:r>
            <a:r>
              <a:rPr kumimoji="1" lang="en-US" altLang="ja-JP" sz="1100" dirty="0">
                <a:latin typeface="Meiryo UI" panose="020B0604030504040204" pitchFamily="50" charset="-128"/>
                <a:ea typeface="Meiryo UI" panose="020B0604030504040204" pitchFamily="50" charset="-128"/>
              </a:rPr>
              <a:t>:</a:t>
            </a:r>
            <a:endParaRPr kumimoji="1" lang="en-US" altLang="ja-JP" sz="1100" dirty="0">
              <a:latin typeface="Meiryo UI" panose="020B0604030504040204" pitchFamily="50" charset="-128"/>
              <a:ea typeface="Meiryo UI" panose="020B0604030504040204" pitchFamily="50" charset="-128"/>
              <a:hlinkClick r:id="rId5"/>
            </a:endParaRPr>
          </a:p>
          <a:p>
            <a:r>
              <a:rPr kumimoji="1" lang="en-US" altLang="ja-JP" sz="1100" dirty="0">
                <a:latin typeface="Meiryo UI" panose="020B0604030504040204" pitchFamily="50" charset="-128"/>
                <a:ea typeface="Meiryo UI" panose="020B0604030504040204" pitchFamily="50" charset="-128"/>
                <a:hlinkClick r:id="rId5"/>
              </a:rPr>
              <a:t>https://i.dell.com/sites/csdocuments/Legal_Docs/ja/jp/prodeploy-plus-for-enterprise-sd-ja.pdf</a:t>
            </a:r>
            <a:endParaRPr kumimoji="1"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Dell Technologies </a:t>
            </a:r>
            <a:r>
              <a:rPr lang="ja-JP" altLang="en-US" sz="1100" dirty="0">
                <a:latin typeface="Meiryo UI" panose="020B0604030504040204" pitchFamily="50" charset="-128"/>
                <a:ea typeface="Meiryo UI" panose="020B0604030504040204" pitchFamily="50" charset="-128"/>
              </a:rPr>
              <a:t>コンサルティング</a:t>
            </a:r>
            <a:r>
              <a:rPr lang="en-US" altLang="ja-JP" sz="1100" dirty="0">
                <a:latin typeface="Meiryo UI" panose="020B0604030504040204" pitchFamily="50" charset="-128"/>
                <a:ea typeface="Meiryo UI" panose="020B0604030504040204" pitchFamily="50" charset="-128"/>
              </a:rPr>
              <a:t>&amp;</a:t>
            </a:r>
            <a:r>
              <a:rPr lang="ja-JP" altLang="en-US" sz="1100" dirty="0">
                <a:latin typeface="Meiryo UI" panose="020B0604030504040204" pitchFamily="50" charset="-128"/>
                <a:ea typeface="Meiryo UI" panose="020B0604030504040204" pitchFamily="50" charset="-128"/>
              </a:rPr>
              <a:t>導入構築サービスハンドブック：</a:t>
            </a:r>
            <a:endParaRPr kumimoji="1" lang="en-US" altLang="ja-JP" sz="1100"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100" dirty="0">
                <a:solidFill>
                  <a:schemeClr val="bg1"/>
                </a:solidFill>
                <a:latin typeface="Meiryo UI" panose="020B0604030504040204" pitchFamily="50" charset="-128"/>
                <a:ea typeface="Meiryo UI" panose="020B0604030504040204" pitchFamily="50" charset="-128"/>
                <a:hlinkClick r:id="rId6"/>
              </a:rPr>
              <a:t>https://japancatalog.dell.com/c/wp-content/uploads/Dell-Technologies-Consulting-and-Deployment-Service-Handbook.pdf</a:t>
            </a:r>
            <a:endParaRPr lang="en-US" altLang="ja-JP" sz="11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46840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A6D4B09-8F24-4B58-9243-9E2F7F1A1C46}"/>
              </a:ext>
            </a:extLst>
          </p:cNvPr>
          <p:cNvSpPr>
            <a:spLocks noGrp="1"/>
          </p:cNvSpPr>
          <p:nvPr>
            <p:ph type="title"/>
          </p:nvPr>
        </p:nvSpPr>
        <p:spPr>
          <a:xfrm>
            <a:off x="367844" y="2730889"/>
            <a:ext cx="11456312" cy="664797"/>
          </a:xfrm>
        </p:spPr>
        <p:txBody>
          <a:bodyPr/>
          <a:lstStyle/>
          <a:p>
            <a:pPr algn="ctr"/>
            <a:r>
              <a:rPr lang="ja-JP" altLang="en-US" sz="4800" b="1" dirty="0"/>
              <a:t>保守</a:t>
            </a:r>
            <a:r>
              <a:rPr lang="en-US" altLang="ja-JP" sz="4800" b="1" dirty="0"/>
              <a:t>/</a:t>
            </a:r>
            <a:r>
              <a:rPr lang="ja-JP" altLang="en-US" sz="4800" b="1" dirty="0"/>
              <a:t>サポートについて</a:t>
            </a:r>
          </a:p>
        </p:txBody>
      </p:sp>
      <p:cxnSp>
        <p:nvCxnSpPr>
          <p:cNvPr id="5" name="Straight Connector 24">
            <a:extLst>
              <a:ext uri="{FF2B5EF4-FFF2-40B4-BE49-F238E27FC236}">
                <a16:creationId xmlns:a16="http://schemas.microsoft.com/office/drawing/2014/main" id="{01667E57-AE93-46BD-B9DC-41E9D9E277C3}"/>
              </a:ext>
            </a:extLst>
          </p:cNvPr>
          <p:cNvCxnSpPr>
            <a:cxnSpLocks/>
          </p:cNvCxnSpPr>
          <p:nvPr/>
        </p:nvCxnSpPr>
        <p:spPr>
          <a:xfrm>
            <a:off x="2361589" y="183530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28">
            <a:extLst>
              <a:ext uri="{FF2B5EF4-FFF2-40B4-BE49-F238E27FC236}">
                <a16:creationId xmlns:a16="http://schemas.microsoft.com/office/drawing/2014/main" id="{80866752-0F23-4CF1-B1B1-84480467D172}"/>
              </a:ext>
            </a:extLst>
          </p:cNvPr>
          <p:cNvCxnSpPr>
            <a:cxnSpLocks/>
          </p:cNvCxnSpPr>
          <p:nvPr/>
        </p:nvCxnSpPr>
        <p:spPr>
          <a:xfrm>
            <a:off x="2361589" y="419708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3782463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EB20DE-030D-408B-AE4A-3C3B233A86C3}"/>
              </a:ext>
            </a:extLst>
          </p:cNvPr>
          <p:cNvSpPr>
            <a:spLocks noGrp="1"/>
          </p:cNvSpPr>
          <p:nvPr>
            <p:ph type="title"/>
          </p:nvPr>
        </p:nvSpPr>
        <p:spPr>
          <a:xfrm>
            <a:off x="381000" y="304800"/>
            <a:ext cx="11430000" cy="387798"/>
          </a:xfrm>
        </p:spPr>
        <p:txBody>
          <a:bodyPr/>
          <a:lstStyle/>
          <a:p>
            <a:r>
              <a:rPr kumimoji="1" lang="ja-JP" altLang="en-US" sz="2800" dirty="0"/>
              <a:t>サポートレベル</a:t>
            </a:r>
          </a:p>
        </p:txBody>
      </p:sp>
      <p:sp>
        <p:nvSpPr>
          <p:cNvPr id="3" name="正方形/長方形 2">
            <a:extLst>
              <a:ext uri="{FF2B5EF4-FFF2-40B4-BE49-F238E27FC236}">
                <a16:creationId xmlns:a16="http://schemas.microsoft.com/office/drawing/2014/main" id="{5A4F4053-49C6-477B-B0CC-94B9A36B32B0}"/>
              </a:ext>
            </a:extLst>
          </p:cNvPr>
          <p:cNvSpPr/>
          <p:nvPr/>
        </p:nvSpPr>
        <p:spPr>
          <a:xfrm>
            <a:off x="286392" y="1460294"/>
            <a:ext cx="11811000" cy="4216539"/>
          </a:xfrm>
          <a:prstGeom prst="rect">
            <a:avLst/>
          </a:prstGeom>
        </p:spPr>
        <p:txBody>
          <a:bodyPr wrap="square">
            <a:spAutoFit/>
          </a:bodyPr>
          <a:lstStyle/>
          <a:p>
            <a:pPr marL="380990" indent="-380990" defTabSz="1219170" fontAlgn="base">
              <a:lnSpc>
                <a:spcPct val="150000"/>
              </a:lnSpc>
              <a:spcBef>
                <a:spcPct val="0"/>
              </a:spcBef>
              <a:spcAft>
                <a:spcPct val="0"/>
              </a:spcAft>
              <a:buFont typeface="Arial" panose="020B0604020202020204" pitchFamily="34" charset="0"/>
              <a:buChar char="•"/>
            </a:pPr>
            <a:r>
              <a:rPr kumimoji="0" lang="en-US" altLang="ja-JP" dirty="0">
                <a:solidFill>
                  <a:srgbClr val="444444"/>
                </a:solidFill>
                <a:latin typeface="Meiryo UI" panose="020B0604030504040204" pitchFamily="50" charset="-128"/>
                <a:ea typeface="Meiryo UI" panose="020B0604030504040204" pitchFamily="50" charset="-128"/>
              </a:rPr>
              <a:t>ProSupport</a:t>
            </a:r>
            <a:r>
              <a:rPr kumimoji="0" lang="ja-JP" altLang="en-US" dirty="0">
                <a:solidFill>
                  <a:srgbClr val="444444"/>
                </a:solidFill>
                <a:latin typeface="Meiryo UI" panose="020B0604030504040204" pitchFamily="50" charset="-128"/>
                <a:ea typeface="Meiryo UI" panose="020B0604030504040204" pitchFamily="50" charset="-128"/>
              </a:rPr>
              <a:t> </a:t>
            </a:r>
            <a:r>
              <a:rPr kumimoji="0" lang="en-US" altLang="ja-JP" dirty="0">
                <a:solidFill>
                  <a:srgbClr val="444444"/>
                </a:solidFill>
                <a:latin typeface="Meiryo UI" panose="020B0604030504040204" pitchFamily="50" charset="-128"/>
                <a:ea typeface="Meiryo UI" panose="020B0604030504040204" pitchFamily="50" charset="-128"/>
              </a:rPr>
              <a:t>Plus</a:t>
            </a:r>
            <a:r>
              <a:rPr kumimoji="0" lang="ja-JP" altLang="en-US" dirty="0">
                <a:solidFill>
                  <a:srgbClr val="444444"/>
                </a:solidFill>
                <a:latin typeface="Meiryo UI" panose="020B0604030504040204" pitchFamily="50" charset="-128"/>
                <a:ea typeface="Meiryo UI" panose="020B0604030504040204" pitchFamily="50" charset="-128"/>
              </a:rPr>
              <a:t> ミッションクリティカル を推奨</a:t>
            </a:r>
            <a:endParaRPr kumimoji="0" lang="en-US" altLang="ja-JP" dirty="0">
              <a:solidFill>
                <a:srgbClr val="444444"/>
              </a:solidFill>
              <a:latin typeface="Meiryo UI" panose="020B0604030504040204" pitchFamily="50" charset="-128"/>
              <a:ea typeface="Meiryo UI" panose="020B0604030504040204" pitchFamily="50" charset="-128"/>
            </a:endParaRPr>
          </a:p>
          <a:p>
            <a:pPr marL="380990" indent="-380990" defTabSz="1219170" fontAlgn="base">
              <a:lnSpc>
                <a:spcPct val="150000"/>
              </a:lnSpc>
              <a:spcBef>
                <a:spcPct val="0"/>
              </a:spcBef>
              <a:spcAft>
                <a:spcPct val="0"/>
              </a:spcAft>
              <a:buFont typeface="Arial" panose="020B0604020202020204" pitchFamily="34" charset="0"/>
              <a:buChar char="•"/>
            </a:pPr>
            <a:r>
              <a:rPr kumimoji="0" lang="en-US" altLang="ja-JP" dirty="0">
                <a:solidFill>
                  <a:srgbClr val="444444"/>
                </a:solidFill>
                <a:highlight>
                  <a:srgbClr val="FFFF00"/>
                </a:highlight>
                <a:latin typeface="Meiryo UI" panose="020B0604030504040204" pitchFamily="50" charset="-128"/>
                <a:ea typeface="Meiryo UI" panose="020B0604030504040204" pitchFamily="50" charset="-128"/>
              </a:rPr>
              <a:t>(</a:t>
            </a:r>
            <a:r>
              <a:rPr kumimoji="0" lang="ja-JP" altLang="en-US" dirty="0">
                <a:solidFill>
                  <a:srgbClr val="444444"/>
                </a:solidFill>
                <a:highlight>
                  <a:srgbClr val="FFFF00"/>
                </a:highlight>
                <a:latin typeface="Meiryo UI" panose="020B0604030504040204" pitchFamily="50" charset="-128"/>
                <a:ea typeface="Meiryo UI" panose="020B0604030504040204" pitchFamily="50" charset="-128"/>
              </a:rPr>
              <a:t>パーツ、オンサイトエンジニアなどが）保守エリアによって</a:t>
            </a:r>
            <a:r>
              <a:rPr kumimoji="0" lang="en-US" altLang="ja-JP" dirty="0">
                <a:solidFill>
                  <a:srgbClr val="444444"/>
                </a:solidFill>
                <a:highlight>
                  <a:srgbClr val="FFFF00"/>
                </a:highlight>
                <a:latin typeface="Meiryo UI" panose="020B0604030504040204" pitchFamily="50" charset="-128"/>
                <a:ea typeface="Meiryo UI" panose="020B0604030504040204" pitchFamily="50" charset="-128"/>
              </a:rPr>
              <a:t>4</a:t>
            </a:r>
            <a:r>
              <a:rPr kumimoji="0" lang="ja-JP" altLang="en-US" dirty="0">
                <a:solidFill>
                  <a:srgbClr val="444444"/>
                </a:solidFill>
                <a:highlight>
                  <a:srgbClr val="FFFF00"/>
                </a:highlight>
                <a:latin typeface="Meiryo UI" panose="020B0604030504040204" pitchFamily="50" charset="-128"/>
                <a:ea typeface="Meiryo UI" panose="020B0604030504040204" pitchFamily="50" charset="-128"/>
              </a:rPr>
              <a:t>時間対応などが不可となりますので、設置先のご住所などはご確認</a:t>
            </a:r>
            <a:r>
              <a:rPr kumimoji="0" lang="en-US" altLang="ja-JP" dirty="0">
                <a:solidFill>
                  <a:srgbClr val="444444"/>
                </a:solidFill>
                <a:highlight>
                  <a:srgbClr val="FFFF00"/>
                </a:highlight>
                <a:latin typeface="Meiryo UI" panose="020B0604030504040204" pitchFamily="50" charset="-128"/>
                <a:ea typeface="Meiryo UI" panose="020B0604030504040204" pitchFamily="50" charset="-128"/>
              </a:rPr>
              <a:t>/</a:t>
            </a:r>
            <a:r>
              <a:rPr kumimoji="0" lang="ja-JP" altLang="en-US" dirty="0">
                <a:solidFill>
                  <a:srgbClr val="444444"/>
                </a:solidFill>
                <a:highlight>
                  <a:srgbClr val="FFFF00"/>
                </a:highlight>
                <a:latin typeface="Meiryo UI" panose="020B0604030504040204" pitchFamily="50" charset="-128"/>
                <a:ea typeface="Meiryo UI" panose="020B0604030504040204" pitchFamily="50" charset="-128"/>
              </a:rPr>
              <a:t>ご連絡下さい。</a:t>
            </a:r>
            <a:endParaRPr kumimoji="0" lang="en-US" altLang="ja-JP" dirty="0">
              <a:solidFill>
                <a:srgbClr val="444444"/>
              </a:solidFill>
              <a:highlight>
                <a:srgbClr val="FFFF00"/>
              </a:highlight>
              <a:latin typeface="Meiryo UI" panose="020B0604030504040204" pitchFamily="50" charset="-128"/>
              <a:ea typeface="Meiryo UI" panose="020B0604030504040204" pitchFamily="50" charset="-128"/>
            </a:endParaRPr>
          </a:p>
          <a:p>
            <a:pPr lvl="2" defTabSz="1219170" fontAlgn="base">
              <a:lnSpc>
                <a:spcPct val="150000"/>
              </a:lnSpc>
              <a:spcBef>
                <a:spcPct val="0"/>
              </a:spcBef>
              <a:spcAft>
                <a:spcPct val="0"/>
              </a:spcAft>
            </a:pPr>
            <a:r>
              <a:rPr kumimoji="0" lang="ja-JP" altLang="en-US" dirty="0">
                <a:solidFill>
                  <a:srgbClr val="444444"/>
                </a:solidFill>
                <a:latin typeface="Meiryo UI" panose="020B0604030504040204" pitchFamily="50" charset="-128"/>
                <a:ea typeface="Meiryo UI" panose="020B0604030504040204" pitchFamily="50" charset="-128"/>
              </a:rPr>
              <a:t>主な該当製品</a:t>
            </a:r>
            <a:r>
              <a:rPr kumimoji="0" lang="en-US" altLang="ja-JP" dirty="0">
                <a:solidFill>
                  <a:srgbClr val="444444"/>
                </a:solidFill>
                <a:latin typeface="Meiryo UI" panose="020B0604030504040204" pitchFamily="50" charset="-128"/>
                <a:ea typeface="Meiryo UI" panose="020B0604030504040204" pitchFamily="50" charset="-128"/>
              </a:rPr>
              <a:t>:</a:t>
            </a:r>
          </a:p>
          <a:p>
            <a:pPr lvl="2" defTabSz="1219170" fontAlgn="base">
              <a:lnSpc>
                <a:spcPct val="150000"/>
              </a:lnSpc>
              <a:spcBef>
                <a:spcPct val="0"/>
              </a:spcBef>
              <a:spcAft>
                <a:spcPct val="0"/>
              </a:spcAft>
            </a:pPr>
            <a:r>
              <a:rPr kumimoji="0" lang="en-US" altLang="ja-JP" dirty="0" err="1">
                <a:solidFill>
                  <a:srgbClr val="444444"/>
                </a:solidFill>
                <a:latin typeface="Meiryo UI" panose="020B0604030504040204" pitchFamily="50" charset="-128"/>
                <a:ea typeface="Meiryo UI" panose="020B0604030504040204" pitchFamily="50" charset="-128"/>
              </a:rPr>
              <a:t>VxRail</a:t>
            </a:r>
            <a:r>
              <a:rPr kumimoji="0" lang="en-US" altLang="ja-JP" dirty="0">
                <a:solidFill>
                  <a:srgbClr val="444444"/>
                </a:solidFill>
                <a:latin typeface="Meiryo UI" panose="020B0604030504040204" pitchFamily="50" charset="-128"/>
                <a:ea typeface="Meiryo UI" panose="020B0604030504040204" pitchFamily="50" charset="-128"/>
              </a:rPr>
              <a:t>, Unity, </a:t>
            </a:r>
            <a:r>
              <a:rPr kumimoji="0" lang="en-US" altLang="ja-JP" dirty="0" err="1">
                <a:solidFill>
                  <a:srgbClr val="444444"/>
                </a:solidFill>
                <a:latin typeface="Meiryo UI" panose="020B0604030504040204" pitchFamily="50" charset="-128"/>
                <a:ea typeface="Meiryo UI" panose="020B0604030504040204" pitchFamily="50" charset="-128"/>
              </a:rPr>
              <a:t>PowerStore</a:t>
            </a:r>
            <a:r>
              <a:rPr kumimoji="0" lang="en-US" altLang="ja-JP" dirty="0">
                <a:solidFill>
                  <a:srgbClr val="444444"/>
                </a:solidFill>
                <a:latin typeface="Meiryo UI" panose="020B0604030504040204" pitchFamily="50" charset="-128"/>
                <a:ea typeface="Meiryo UI" panose="020B0604030504040204" pitchFamily="50" charset="-128"/>
              </a:rPr>
              <a:t>, </a:t>
            </a:r>
            <a:r>
              <a:rPr kumimoji="0" lang="en-US" altLang="ja-JP" dirty="0" err="1">
                <a:solidFill>
                  <a:srgbClr val="444444"/>
                </a:solidFill>
                <a:latin typeface="Meiryo UI" panose="020B0604030504040204" pitchFamily="50" charset="-128"/>
                <a:ea typeface="Meiryo UI" panose="020B0604030504040204" pitchFamily="50" charset="-128"/>
              </a:rPr>
              <a:t>PowerScale</a:t>
            </a:r>
            <a:r>
              <a:rPr kumimoji="0" lang="en-US" altLang="ja-JP" dirty="0">
                <a:solidFill>
                  <a:srgbClr val="444444"/>
                </a:solidFill>
                <a:latin typeface="Meiryo UI" panose="020B0604030504040204" pitchFamily="50" charset="-128"/>
                <a:ea typeface="Meiryo UI" panose="020B0604030504040204" pitchFamily="50" charset="-128"/>
              </a:rPr>
              <a:t>, Isilon6.0, </a:t>
            </a:r>
            <a:r>
              <a:rPr kumimoji="0" lang="en-US" altLang="ja-JP" dirty="0" err="1">
                <a:solidFill>
                  <a:srgbClr val="444444"/>
                </a:solidFill>
                <a:latin typeface="Meiryo UI" panose="020B0604030504040204" pitchFamily="50" charset="-128"/>
                <a:ea typeface="Meiryo UI" panose="020B0604030504040204" pitchFamily="50" charset="-128"/>
              </a:rPr>
              <a:t>PowerMax</a:t>
            </a:r>
            <a:r>
              <a:rPr kumimoji="0" lang="en-US" altLang="ja-JP" dirty="0">
                <a:solidFill>
                  <a:srgbClr val="444444"/>
                </a:solidFill>
                <a:latin typeface="Meiryo UI" panose="020B0604030504040204" pitchFamily="50" charset="-128"/>
                <a:ea typeface="Meiryo UI" panose="020B0604030504040204" pitchFamily="50" charset="-128"/>
              </a:rPr>
              <a:t>, </a:t>
            </a:r>
            <a:r>
              <a:rPr kumimoji="0" lang="en-US" altLang="ja-JP" dirty="0" err="1">
                <a:solidFill>
                  <a:srgbClr val="444444"/>
                </a:solidFill>
                <a:latin typeface="Meiryo UI" panose="020B0604030504040204" pitchFamily="50" charset="-128"/>
                <a:ea typeface="Meiryo UI" panose="020B0604030504040204" pitchFamily="50" charset="-128"/>
              </a:rPr>
              <a:t>PowerProtectDD</a:t>
            </a:r>
            <a:r>
              <a:rPr kumimoji="0" lang="en-US" altLang="ja-JP" dirty="0">
                <a:solidFill>
                  <a:srgbClr val="444444"/>
                </a:solidFill>
                <a:latin typeface="Meiryo UI" panose="020B0604030504040204" pitchFamily="50" charset="-128"/>
                <a:ea typeface="Meiryo UI" panose="020B0604030504040204" pitchFamily="50" charset="-128"/>
              </a:rPr>
              <a:t>/DP, </a:t>
            </a:r>
            <a:r>
              <a:rPr kumimoji="0" lang="en-US" altLang="ja-JP" dirty="0" err="1">
                <a:solidFill>
                  <a:srgbClr val="444444"/>
                </a:solidFill>
                <a:latin typeface="Meiryo UI" panose="020B0604030504040204" pitchFamily="50" charset="-128"/>
                <a:ea typeface="Meiryo UI" panose="020B0604030504040204" pitchFamily="50" charset="-128"/>
              </a:rPr>
              <a:t>Connectrix</a:t>
            </a:r>
            <a:endParaRPr kumimoji="0" lang="en-US" altLang="ja-JP" dirty="0">
              <a:solidFill>
                <a:srgbClr val="444444"/>
              </a:solidFill>
              <a:latin typeface="Meiryo UI" panose="020B0604030504040204" pitchFamily="50" charset="-128"/>
              <a:ea typeface="Meiryo UI" panose="020B0604030504040204" pitchFamily="50" charset="-128"/>
            </a:endParaRPr>
          </a:p>
          <a:p>
            <a:pPr marL="380990" indent="-380990" defTabSz="1219170" fontAlgn="base">
              <a:lnSpc>
                <a:spcPct val="150000"/>
              </a:lnSpc>
              <a:spcBef>
                <a:spcPct val="0"/>
              </a:spcBef>
              <a:spcAft>
                <a:spcPct val="0"/>
              </a:spcAft>
              <a:buFont typeface="Arial" panose="020B0604020202020204" pitchFamily="34" charset="0"/>
              <a:buChar char="•"/>
            </a:pPr>
            <a:r>
              <a:rPr kumimoji="0" lang="ja-JP" altLang="en-US" dirty="0">
                <a:solidFill>
                  <a:srgbClr val="444444"/>
                </a:solidFill>
                <a:latin typeface="Meiryo UI" panose="020B0604030504040204" pitchFamily="50" charset="-128"/>
                <a:ea typeface="Meiryo UI" panose="020B0604030504040204" pitchFamily="50" charset="-128"/>
              </a:rPr>
              <a:t>以下の場合、サービスレベルに制約が出るため、事前に協議、両社</a:t>
            </a:r>
            <a:r>
              <a:rPr kumimoji="0" lang="en-US" altLang="ja-JP" dirty="0">
                <a:solidFill>
                  <a:srgbClr val="444444"/>
                </a:solidFill>
                <a:latin typeface="Meiryo UI" panose="020B0604030504040204" pitchFamily="50" charset="-128"/>
                <a:ea typeface="Meiryo UI" panose="020B0604030504040204" pitchFamily="50" charset="-128"/>
              </a:rPr>
              <a:t>(</a:t>
            </a:r>
            <a:r>
              <a:rPr kumimoji="0" lang="ja-JP" altLang="en-US" dirty="0">
                <a:solidFill>
                  <a:srgbClr val="444444"/>
                </a:solidFill>
                <a:latin typeface="Meiryo UI" panose="020B0604030504040204" pitchFamily="50" charset="-128"/>
                <a:ea typeface="Meiryo UI" panose="020B0604030504040204" pitchFamily="50" charset="-128"/>
              </a:rPr>
              <a:t>お客様、</a:t>
            </a:r>
            <a:r>
              <a:rPr kumimoji="0" lang="en-US" altLang="ja-JP" dirty="0">
                <a:solidFill>
                  <a:srgbClr val="444444"/>
                </a:solidFill>
                <a:latin typeface="Meiryo UI" panose="020B0604030504040204" pitchFamily="50" charset="-128"/>
                <a:ea typeface="Meiryo UI" panose="020B0604030504040204" pitchFamily="50" charset="-128"/>
              </a:rPr>
              <a:t>DELL)</a:t>
            </a:r>
            <a:r>
              <a:rPr kumimoji="0" lang="ja-JP" altLang="en-US" dirty="0">
                <a:solidFill>
                  <a:srgbClr val="444444"/>
                </a:solidFill>
                <a:latin typeface="Meiryo UI" panose="020B0604030504040204" pitchFamily="50" charset="-128"/>
                <a:ea typeface="Meiryo UI" panose="020B0604030504040204" pitchFamily="50" charset="-128"/>
              </a:rPr>
              <a:t>での合意が必要となります。</a:t>
            </a:r>
            <a:endParaRPr kumimoji="0" lang="en-US" altLang="ja-JP" dirty="0">
              <a:solidFill>
                <a:srgbClr val="444444"/>
              </a:solidFill>
              <a:latin typeface="Meiryo UI" panose="020B0604030504040204" pitchFamily="50" charset="-128"/>
              <a:ea typeface="Meiryo UI" panose="020B0604030504040204" pitchFamily="50" charset="-128"/>
            </a:endParaRPr>
          </a:p>
          <a:p>
            <a:pPr marL="990575" lvl="1" indent="-380990" defTabSz="1219170" fontAlgn="base">
              <a:lnSpc>
                <a:spcPct val="150000"/>
              </a:lnSpc>
              <a:spcBef>
                <a:spcPct val="0"/>
              </a:spcBef>
              <a:spcAft>
                <a:spcPct val="0"/>
              </a:spcAft>
              <a:buFont typeface="Arial" panose="020B0604020202020204" pitchFamily="34" charset="0"/>
              <a:buChar char="•"/>
            </a:pPr>
            <a:r>
              <a:rPr kumimoji="0" lang="ja-JP" altLang="en-US" dirty="0">
                <a:solidFill>
                  <a:srgbClr val="444444"/>
                </a:solidFill>
                <a:latin typeface="Meiryo UI" panose="020B0604030504040204" pitchFamily="50" charset="-128"/>
                <a:ea typeface="Meiryo UI" panose="020B0604030504040204" pitchFamily="50" charset="-128"/>
              </a:rPr>
              <a:t>サービス拠点から</a:t>
            </a:r>
            <a:r>
              <a:rPr kumimoji="0" lang="en-US" altLang="ja-JP" dirty="0">
                <a:solidFill>
                  <a:srgbClr val="444444"/>
                </a:solidFill>
                <a:latin typeface="Meiryo UI" panose="020B0604030504040204" pitchFamily="50" charset="-128"/>
                <a:ea typeface="Meiryo UI" panose="020B0604030504040204" pitchFamily="50" charset="-128"/>
              </a:rPr>
              <a:t>100Km</a:t>
            </a:r>
            <a:r>
              <a:rPr kumimoji="0" lang="ja-JP" altLang="en-US" dirty="0">
                <a:solidFill>
                  <a:srgbClr val="444444"/>
                </a:solidFill>
                <a:latin typeface="Meiryo UI" panose="020B0604030504040204" pitchFamily="50" charset="-128"/>
                <a:ea typeface="Meiryo UI" panose="020B0604030504040204" pitchFamily="50" charset="-128"/>
              </a:rPr>
              <a:t>圏外 </a:t>
            </a:r>
            <a:r>
              <a:rPr kumimoji="0" lang="en-US" altLang="ja-JP" dirty="0">
                <a:solidFill>
                  <a:srgbClr val="444444"/>
                </a:solidFill>
                <a:latin typeface="Meiryo UI" panose="020B0604030504040204" pitchFamily="50" charset="-128"/>
                <a:ea typeface="Meiryo UI" panose="020B0604030504040204" pitchFamily="50" charset="-128"/>
              </a:rPr>
              <a:t>(</a:t>
            </a:r>
            <a:r>
              <a:rPr kumimoji="0" lang="ja-JP" altLang="en-US" dirty="0">
                <a:solidFill>
                  <a:srgbClr val="444444"/>
                </a:solidFill>
                <a:latin typeface="Meiryo UI" panose="020B0604030504040204" pitchFamily="50" charset="-128"/>
                <a:ea typeface="Meiryo UI" panose="020B0604030504040204" pitchFamily="50" charset="-128"/>
              </a:rPr>
              <a:t>保守エリアなどは上記に従い事前に確認が必要となります</a:t>
            </a:r>
            <a:r>
              <a:rPr kumimoji="0" lang="en-US" altLang="ja-JP" dirty="0">
                <a:solidFill>
                  <a:srgbClr val="444444"/>
                </a:solidFill>
                <a:latin typeface="Meiryo UI" panose="020B0604030504040204" pitchFamily="50" charset="-128"/>
                <a:ea typeface="Meiryo UI" panose="020B0604030504040204" pitchFamily="50" charset="-128"/>
              </a:rPr>
              <a:t>)</a:t>
            </a:r>
          </a:p>
          <a:p>
            <a:pPr marL="990575" lvl="1" indent="-380990" defTabSz="1219170" fontAlgn="base">
              <a:lnSpc>
                <a:spcPct val="150000"/>
              </a:lnSpc>
              <a:spcBef>
                <a:spcPct val="0"/>
              </a:spcBef>
              <a:spcAft>
                <a:spcPct val="0"/>
              </a:spcAft>
              <a:buFont typeface="Arial" panose="020B0604020202020204" pitchFamily="34" charset="0"/>
              <a:buChar char="•"/>
            </a:pPr>
            <a:r>
              <a:rPr kumimoji="0" lang="ja-JP" altLang="en-US" dirty="0">
                <a:solidFill>
                  <a:srgbClr val="444444"/>
                </a:solidFill>
                <a:latin typeface="Meiryo UI" panose="020B0604030504040204" pitchFamily="50" charset="-128"/>
                <a:ea typeface="Meiryo UI" panose="020B0604030504040204" pitchFamily="50" charset="-128"/>
              </a:rPr>
              <a:t>リモートサポートが不可の場合 </a:t>
            </a:r>
            <a:r>
              <a:rPr kumimoji="0" lang="en-US" altLang="ja-JP" dirty="0">
                <a:solidFill>
                  <a:srgbClr val="444444"/>
                </a:solidFill>
                <a:latin typeface="Meiryo UI" panose="020B0604030504040204" pitchFamily="50" charset="-128"/>
                <a:ea typeface="Meiryo UI" panose="020B0604030504040204" pitchFamily="50" charset="-128"/>
              </a:rPr>
              <a:t>(</a:t>
            </a:r>
            <a:r>
              <a:rPr kumimoji="0" lang="ja-JP" altLang="en-US" dirty="0">
                <a:solidFill>
                  <a:srgbClr val="444444"/>
                </a:solidFill>
                <a:latin typeface="Meiryo UI" panose="020B0604030504040204" pitchFamily="50" charset="-128"/>
                <a:ea typeface="Meiryo UI" panose="020B0604030504040204" pitchFamily="50" charset="-128"/>
              </a:rPr>
              <a:t>外部接続が出来ない環境</a:t>
            </a:r>
            <a:r>
              <a:rPr kumimoji="0" lang="en-US" altLang="ja-JP" dirty="0">
                <a:solidFill>
                  <a:srgbClr val="444444"/>
                </a:solidFill>
                <a:latin typeface="Meiryo UI" panose="020B0604030504040204" pitchFamily="50" charset="-128"/>
                <a:ea typeface="Meiryo UI" panose="020B0604030504040204" pitchFamily="50" charset="-128"/>
              </a:rPr>
              <a:t>)</a:t>
            </a:r>
            <a:endParaRPr kumimoji="0" lang="en-US" altLang="ja-JP" sz="2000" dirty="0">
              <a:solidFill>
                <a:srgbClr val="444444"/>
              </a:solidFill>
              <a:latin typeface="Meiryo UI" panose="020B0604030504040204" pitchFamily="50" charset="-128"/>
              <a:ea typeface="Meiryo UI" panose="020B0604030504040204" pitchFamily="50" charset="-128"/>
            </a:endParaRPr>
          </a:p>
          <a:p>
            <a:pPr lvl="3" defTabSz="1219170" fontAlgn="base">
              <a:spcBef>
                <a:spcPct val="0"/>
              </a:spcBef>
              <a:spcAft>
                <a:spcPct val="0"/>
              </a:spcAft>
            </a:pPr>
            <a:endParaRPr kumimoji="0" lang="en-US" altLang="ja-JP" sz="2000" dirty="0">
              <a:solidFill>
                <a:srgbClr val="444444"/>
              </a:solidFill>
              <a:latin typeface="Meiryo UI" panose="020B0604030504040204" pitchFamily="50" charset="-128"/>
              <a:ea typeface="Meiryo UI" panose="020B0604030504040204" pitchFamily="50" charset="-128"/>
            </a:endParaRPr>
          </a:p>
          <a:p>
            <a:pPr defTabSz="1219170" fontAlgn="base">
              <a:spcBef>
                <a:spcPct val="0"/>
              </a:spcBef>
              <a:spcAft>
                <a:spcPct val="0"/>
              </a:spcAft>
            </a:pPr>
            <a:r>
              <a:rPr kumimoji="0" lang="ja-JP" altLang="en-US" sz="2000" dirty="0">
                <a:solidFill>
                  <a:srgbClr val="444444"/>
                </a:solidFill>
                <a:latin typeface="Meiryo UI" panose="020B0604030504040204" pitchFamily="50" charset="-128"/>
                <a:ea typeface="Meiryo UI" panose="020B0604030504040204" pitchFamily="50" charset="-128"/>
              </a:rPr>
              <a:t>＜参考＞製品の保証、保守、サービス内容（製品案内）</a:t>
            </a:r>
            <a:endParaRPr kumimoji="0" lang="en-US" altLang="ja-JP" sz="2000" dirty="0">
              <a:solidFill>
                <a:srgbClr val="444444"/>
              </a:solidFill>
              <a:latin typeface="Meiryo UI" panose="020B0604030504040204" pitchFamily="50" charset="-128"/>
              <a:ea typeface="Meiryo UI" panose="020B0604030504040204" pitchFamily="50" charset="-128"/>
            </a:endParaRPr>
          </a:p>
          <a:p>
            <a:pPr lvl="1" defTabSz="1219170" fontAlgn="base">
              <a:spcBef>
                <a:spcPct val="0"/>
              </a:spcBef>
              <a:spcAft>
                <a:spcPct val="0"/>
              </a:spcAft>
            </a:pPr>
            <a:r>
              <a:rPr kumimoji="0" lang="en-US" altLang="ja-JP" sz="1400" dirty="0">
                <a:solidFill>
                  <a:schemeClr val="bg1"/>
                </a:solidFill>
                <a:latin typeface="Meiryo UI" panose="020B0604030504040204" pitchFamily="50" charset="-128"/>
                <a:ea typeface="Meiryo UI" panose="020B0604030504040204" pitchFamily="50" charset="-128"/>
                <a:hlinkClick r:id="rId2">
                  <a:extLst>
                    <a:ext uri="{A12FA001-AC4F-418D-AE19-62706E023703}">
                      <ahyp:hlinkClr xmlns:ahyp="http://schemas.microsoft.com/office/drawing/2018/hyperlinkcolor" val="tx"/>
                    </a:ext>
                  </a:extLst>
                </a:hlinkClick>
              </a:rPr>
              <a:t>https://www.delltechnologies.com/ja-jp/customer-services/product-warranty-and-service-descriptions.htm</a:t>
            </a:r>
            <a:endParaRPr kumimoji="0" lang="en-US" altLang="ja-JP" sz="1400"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914670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FAD0BF6-D7D2-4CA5-B4A0-1EDDAF4C63DF}"/>
              </a:ext>
            </a:extLst>
          </p:cNvPr>
          <p:cNvSpPr>
            <a:spLocks noGrp="1"/>
          </p:cNvSpPr>
          <p:nvPr>
            <p:ph type="title"/>
          </p:nvPr>
        </p:nvSpPr>
        <p:spPr>
          <a:xfrm>
            <a:off x="381000" y="304800"/>
            <a:ext cx="11430000" cy="387798"/>
          </a:xfrm>
        </p:spPr>
        <p:txBody>
          <a:bodyPr/>
          <a:lstStyle/>
          <a:p>
            <a:r>
              <a:rPr kumimoji="1" lang="ja-JP" altLang="en-US" sz="2800" dirty="0">
                <a:solidFill>
                  <a:schemeClr val="bg1"/>
                </a:solidFill>
              </a:rPr>
              <a:t>リモートサポートの活用しましょ～</a:t>
            </a:r>
            <a:endParaRPr kumimoji="1" lang="ja-JP" altLang="en-US" sz="2800" dirty="0"/>
          </a:p>
        </p:txBody>
      </p:sp>
      <p:sp>
        <p:nvSpPr>
          <p:cNvPr id="4" name="テキスト ボックス 3">
            <a:extLst>
              <a:ext uri="{FF2B5EF4-FFF2-40B4-BE49-F238E27FC236}">
                <a16:creationId xmlns:a16="http://schemas.microsoft.com/office/drawing/2014/main" id="{B8C7EBEE-E9E5-4B7C-88CF-28D5CC723605}"/>
              </a:ext>
            </a:extLst>
          </p:cNvPr>
          <p:cNvSpPr txBox="1"/>
          <p:nvPr/>
        </p:nvSpPr>
        <p:spPr>
          <a:xfrm>
            <a:off x="381000" y="1197779"/>
            <a:ext cx="11342771" cy="4571508"/>
          </a:xfrm>
          <a:prstGeom prst="rect">
            <a:avLst/>
          </a:prstGeom>
          <a:noFill/>
        </p:spPr>
        <p:txBody>
          <a:bodyPr wrap="square">
            <a:spAutoFit/>
          </a:bodyPr>
          <a:lstStyle/>
          <a:p>
            <a:pPr marL="285750" indent="-285750" defTabSz="1219170" fontAlgn="base">
              <a:lnSpc>
                <a:spcPct val="150000"/>
              </a:lnSpc>
              <a:spcBef>
                <a:spcPct val="0"/>
              </a:spcBef>
              <a:spcAft>
                <a:spcPct val="0"/>
              </a:spcAft>
              <a:buFont typeface="Arial" panose="020B0604020202020204" pitchFamily="34" charset="0"/>
              <a:buChar char="•"/>
            </a:pPr>
            <a:r>
              <a:rPr kumimoji="0" lang="en-US" altLang="ja-JP" sz="2000" dirty="0">
                <a:solidFill>
                  <a:schemeClr val="bg2"/>
                </a:solidFill>
                <a:latin typeface="Meiryo UI" panose="020B0604030504040204" pitchFamily="50" charset="-128"/>
                <a:ea typeface="Meiryo UI" panose="020B0604030504040204" pitchFamily="50" charset="-128"/>
              </a:rPr>
              <a:t>Secure Connect Gateway(</a:t>
            </a:r>
            <a:r>
              <a:rPr kumimoji="0" lang="ja-JP" altLang="en-US" sz="2000" dirty="0">
                <a:solidFill>
                  <a:schemeClr val="bg2"/>
                </a:solidFill>
                <a:latin typeface="Meiryo UI" panose="020B0604030504040204" pitchFamily="50" charset="-128"/>
                <a:ea typeface="Meiryo UI" panose="020B0604030504040204" pitchFamily="50" charset="-128"/>
              </a:rPr>
              <a:t>以下</a:t>
            </a:r>
            <a:r>
              <a:rPr kumimoji="0" lang="en-US" altLang="ja-JP" sz="2000" dirty="0">
                <a:solidFill>
                  <a:schemeClr val="bg2"/>
                </a:solidFill>
                <a:latin typeface="Meiryo UI" panose="020B0604030504040204" pitchFamily="50" charset="-128"/>
                <a:ea typeface="Meiryo UI" panose="020B0604030504040204" pitchFamily="50" charset="-128"/>
              </a:rPr>
              <a:t>SCG)</a:t>
            </a:r>
            <a:r>
              <a:rPr kumimoji="0" lang="ja-JP" altLang="en-US" sz="2000" dirty="0">
                <a:solidFill>
                  <a:schemeClr val="bg2"/>
                </a:solidFill>
                <a:latin typeface="Meiryo UI" panose="020B0604030504040204" pitchFamily="50" charset="-128"/>
                <a:ea typeface="Meiryo UI" panose="020B0604030504040204" pitchFamily="50" charset="-128"/>
              </a:rPr>
              <a:t>のゲートウェイの</a:t>
            </a:r>
            <a:r>
              <a:rPr kumimoji="0" lang="en-US" altLang="ja-JP" sz="2000" dirty="0">
                <a:solidFill>
                  <a:schemeClr val="bg2"/>
                </a:solidFill>
                <a:latin typeface="Meiryo UI" panose="020B0604030504040204" pitchFamily="50" charset="-128"/>
                <a:ea typeface="Meiryo UI" panose="020B0604030504040204" pitchFamily="50" charset="-128"/>
              </a:rPr>
              <a:t>VM</a:t>
            </a:r>
            <a:r>
              <a:rPr kumimoji="0" lang="ja-JP" altLang="en-US" sz="2000" dirty="0">
                <a:solidFill>
                  <a:schemeClr val="bg2"/>
                </a:solidFill>
                <a:latin typeface="Meiryo UI" panose="020B0604030504040204" pitchFamily="50" charset="-128"/>
                <a:ea typeface="Meiryo UI" panose="020B0604030504040204" pitchFamily="50" charset="-128"/>
              </a:rPr>
              <a:t>を、仮想環境上に常設することで障害監視を行い、</a:t>
            </a:r>
            <a:r>
              <a:rPr kumimoji="0" lang="en-US" altLang="ja-JP" sz="2000" dirty="0">
                <a:solidFill>
                  <a:schemeClr val="bg2"/>
                </a:solidFill>
                <a:latin typeface="Meiryo UI" panose="020B0604030504040204" pitchFamily="50" charset="-128"/>
                <a:ea typeface="Meiryo UI" panose="020B0604030504040204" pitchFamily="50" charset="-128"/>
              </a:rPr>
              <a:t>DELL</a:t>
            </a:r>
            <a:r>
              <a:rPr kumimoji="0" lang="ja-JP" altLang="en-US" sz="2000" dirty="0">
                <a:solidFill>
                  <a:schemeClr val="bg2"/>
                </a:solidFill>
                <a:latin typeface="Meiryo UI" panose="020B0604030504040204" pitchFamily="50" charset="-128"/>
                <a:ea typeface="Meiryo UI" panose="020B0604030504040204" pitchFamily="50" charset="-128"/>
              </a:rPr>
              <a:t>への自動通報、</a:t>
            </a:r>
            <a:r>
              <a:rPr kumimoji="0" lang="en-US" altLang="ja-JP" sz="2000" dirty="0">
                <a:solidFill>
                  <a:schemeClr val="bg2"/>
                </a:solidFill>
                <a:latin typeface="Meiryo UI" panose="020B0604030504040204" pitchFamily="50" charset="-128"/>
                <a:ea typeface="Meiryo UI" panose="020B0604030504040204" pitchFamily="50" charset="-128"/>
              </a:rPr>
              <a:t>DELL</a:t>
            </a:r>
            <a:r>
              <a:rPr kumimoji="0" lang="ja-JP" altLang="en-US" sz="2000" dirty="0">
                <a:solidFill>
                  <a:schemeClr val="bg2"/>
                </a:solidFill>
                <a:latin typeface="Meiryo UI" panose="020B0604030504040204" pitchFamily="50" charset="-128"/>
                <a:ea typeface="Meiryo UI" panose="020B0604030504040204" pitchFamily="50" charset="-128"/>
              </a:rPr>
              <a:t>からのリモートサポート対応が可能。もしくは、</a:t>
            </a:r>
            <a:r>
              <a:rPr kumimoji="0" lang="en-US" altLang="ja-JP" sz="2000" dirty="0">
                <a:solidFill>
                  <a:schemeClr val="bg2"/>
                </a:solidFill>
                <a:latin typeface="Meiryo UI" panose="020B0604030504040204" pitchFamily="50" charset="-128"/>
                <a:ea typeface="Meiryo UI" panose="020B0604030504040204" pitchFamily="50" charset="-128"/>
              </a:rPr>
              <a:t>SMTP(</a:t>
            </a:r>
            <a:r>
              <a:rPr kumimoji="0" lang="ja-JP" altLang="en-US" sz="2000" dirty="0">
                <a:solidFill>
                  <a:schemeClr val="bg2"/>
                </a:solidFill>
                <a:latin typeface="Meiryo UI" panose="020B0604030504040204" pitchFamily="50" charset="-128"/>
                <a:ea typeface="Meiryo UI" panose="020B0604030504040204" pitchFamily="50" charset="-128"/>
              </a:rPr>
              <a:t>メール</a:t>
            </a:r>
            <a:r>
              <a:rPr kumimoji="0" lang="en-US" altLang="ja-JP" sz="2000" dirty="0">
                <a:solidFill>
                  <a:schemeClr val="bg2"/>
                </a:solidFill>
                <a:latin typeface="Meiryo UI" panose="020B0604030504040204" pitchFamily="50" charset="-128"/>
                <a:ea typeface="Meiryo UI" panose="020B0604030504040204" pitchFamily="50" charset="-128"/>
              </a:rPr>
              <a:t>)</a:t>
            </a:r>
            <a:r>
              <a:rPr kumimoji="0" lang="ja-JP" altLang="en-US" sz="2000" dirty="0">
                <a:solidFill>
                  <a:schemeClr val="bg2"/>
                </a:solidFill>
                <a:latin typeface="Meiryo UI" panose="020B0604030504040204" pitchFamily="50" charset="-128"/>
                <a:ea typeface="Meiryo UI" panose="020B0604030504040204" pitchFamily="50" charset="-128"/>
              </a:rPr>
              <a:t>で対応</a:t>
            </a:r>
            <a:endParaRPr kumimoji="0" lang="en-US" altLang="ja-JP" sz="2000" dirty="0">
              <a:solidFill>
                <a:schemeClr val="bg2"/>
              </a:solidFill>
              <a:latin typeface="Meiryo UI" panose="020B0604030504040204" pitchFamily="50" charset="-128"/>
              <a:ea typeface="Meiryo UI" panose="020B0604030504040204" pitchFamily="50" charset="-128"/>
            </a:endParaRPr>
          </a:p>
          <a:p>
            <a:pPr lvl="1" defTabSz="1219170" fontAlgn="base">
              <a:lnSpc>
                <a:spcPct val="150000"/>
              </a:lnSpc>
              <a:spcBef>
                <a:spcPct val="0"/>
              </a:spcBef>
              <a:spcAft>
                <a:spcPct val="0"/>
              </a:spcAft>
              <a:buFont typeface="Wingdings" panose="05000000000000000000" pitchFamily="2" charset="2"/>
              <a:buChar char="Ø"/>
            </a:pPr>
            <a:r>
              <a:rPr kumimoji="0" lang="en-US" altLang="ja-JP" sz="1400" dirty="0">
                <a:solidFill>
                  <a:schemeClr val="bg2"/>
                </a:solidFill>
                <a:latin typeface="Meiryo UI" panose="020B0604030504040204" pitchFamily="50" charset="-128"/>
                <a:ea typeface="Meiryo UI" panose="020B0604030504040204" pitchFamily="50" charset="-128"/>
              </a:rPr>
              <a:t>SMTP(</a:t>
            </a:r>
            <a:r>
              <a:rPr kumimoji="0" lang="ja-JP" altLang="en-US" sz="1400" dirty="0">
                <a:solidFill>
                  <a:schemeClr val="bg2"/>
                </a:solidFill>
                <a:latin typeface="Meiryo UI" panose="020B0604030504040204" pitchFamily="50" charset="-128"/>
                <a:ea typeface="Meiryo UI" panose="020B0604030504040204" pitchFamily="50" charset="-128"/>
              </a:rPr>
              <a:t>メール</a:t>
            </a:r>
            <a:r>
              <a:rPr kumimoji="0" lang="en-US" altLang="ja-JP" sz="1400" dirty="0">
                <a:solidFill>
                  <a:schemeClr val="bg2"/>
                </a:solidFill>
                <a:latin typeface="Meiryo UI" panose="020B0604030504040204" pitchFamily="50" charset="-128"/>
                <a:ea typeface="Meiryo UI" panose="020B0604030504040204" pitchFamily="50" charset="-128"/>
              </a:rPr>
              <a:t>)</a:t>
            </a:r>
            <a:r>
              <a:rPr kumimoji="0" lang="ja-JP" altLang="en-US" sz="1400" dirty="0">
                <a:solidFill>
                  <a:schemeClr val="bg2"/>
                </a:solidFill>
                <a:latin typeface="Meiryo UI" panose="020B0604030504040204" pitchFamily="50" charset="-128"/>
                <a:ea typeface="Meiryo UI" panose="020B0604030504040204" pitchFamily="50" charset="-128"/>
              </a:rPr>
              <a:t>での対応の場合やまた、</a:t>
            </a:r>
            <a:r>
              <a:rPr kumimoji="0" lang="en-US" altLang="ja-JP" sz="1400" dirty="0">
                <a:solidFill>
                  <a:schemeClr val="bg2"/>
                </a:solidFill>
                <a:latin typeface="Meiryo UI" panose="020B0604030504040204" pitchFamily="50" charset="-128"/>
                <a:ea typeface="Meiryo UI" panose="020B0604030504040204" pitchFamily="50" charset="-128"/>
              </a:rPr>
              <a:t>SCG</a:t>
            </a:r>
            <a:r>
              <a:rPr kumimoji="0" lang="ja-JP" altLang="en-US" sz="1400" dirty="0">
                <a:solidFill>
                  <a:schemeClr val="bg2"/>
                </a:solidFill>
                <a:latin typeface="Meiryo UI" panose="020B0604030504040204" pitchFamily="50" charset="-128"/>
                <a:ea typeface="Meiryo UI" panose="020B0604030504040204" pitchFamily="50" charset="-128"/>
              </a:rPr>
              <a:t>の設置が難しい場合、リモートサポートの必要時のみお客様環境に </a:t>
            </a:r>
            <a:r>
              <a:rPr kumimoji="0" lang="en-US" altLang="ja-JP" sz="1400" dirty="0">
                <a:solidFill>
                  <a:schemeClr val="bg2"/>
                </a:solidFill>
                <a:latin typeface="Meiryo UI" panose="020B0604030504040204" pitchFamily="50" charset="-128"/>
                <a:ea typeface="Meiryo UI" panose="020B0604030504040204" pitchFamily="50" charset="-128"/>
              </a:rPr>
              <a:t>Zoom</a:t>
            </a:r>
            <a:r>
              <a:rPr kumimoji="0" lang="ja-JP" altLang="en-US" sz="1400" dirty="0">
                <a:solidFill>
                  <a:schemeClr val="bg2"/>
                </a:solidFill>
                <a:latin typeface="Meiryo UI" panose="020B0604030504040204" pitchFamily="50" charset="-128"/>
                <a:ea typeface="Meiryo UI" panose="020B0604030504040204" pitchFamily="50" charset="-128"/>
              </a:rPr>
              <a:t> 経由でサポートチームがアクセスすることも可能</a:t>
            </a:r>
            <a:endParaRPr kumimoji="0" lang="en-US" altLang="ja-JP" sz="1400" dirty="0">
              <a:solidFill>
                <a:schemeClr val="bg2"/>
              </a:solidFill>
              <a:latin typeface="Meiryo UI" panose="020B0604030504040204" pitchFamily="50" charset="-128"/>
              <a:ea typeface="Meiryo UI" panose="020B0604030504040204" pitchFamily="50" charset="-128"/>
            </a:endParaRPr>
          </a:p>
          <a:p>
            <a:pPr marL="628639" lvl="1" indent="-171450" defTabSz="1219170" fontAlgn="base">
              <a:lnSpc>
                <a:spcPct val="150000"/>
              </a:lnSpc>
              <a:spcBef>
                <a:spcPct val="0"/>
              </a:spcBef>
              <a:spcAft>
                <a:spcPct val="0"/>
              </a:spcAft>
              <a:buFont typeface="Arial" panose="020B0604020202020204" pitchFamily="34" charset="0"/>
              <a:buChar char="•"/>
            </a:pPr>
            <a:endParaRPr kumimoji="0" lang="en-US" altLang="ja-JP" sz="1400" dirty="0">
              <a:solidFill>
                <a:schemeClr val="bg2"/>
              </a:solidFill>
              <a:latin typeface="Meiryo UI" panose="020B0604030504040204" pitchFamily="50" charset="-128"/>
              <a:ea typeface="Meiryo UI" panose="020B0604030504040204" pitchFamily="50" charset="-128"/>
            </a:endParaRPr>
          </a:p>
          <a:p>
            <a:pPr marL="285750" indent="-285750" defTabSz="1219170" fontAlgn="base">
              <a:lnSpc>
                <a:spcPct val="150000"/>
              </a:lnSpc>
              <a:spcBef>
                <a:spcPct val="0"/>
              </a:spcBef>
              <a:spcAft>
                <a:spcPct val="0"/>
              </a:spcAft>
              <a:buFont typeface="Arial" panose="020B0604020202020204" pitchFamily="34" charset="0"/>
              <a:buChar char="•"/>
            </a:pPr>
            <a:r>
              <a:rPr kumimoji="0" lang="en-US" altLang="ja-JP" sz="2000" dirty="0">
                <a:solidFill>
                  <a:schemeClr val="bg2"/>
                </a:solidFill>
                <a:latin typeface="Meiryo UI" panose="020B0604030504040204" pitchFamily="50" charset="-128"/>
                <a:ea typeface="Meiryo UI" panose="020B0604030504040204" pitchFamily="50" charset="-128"/>
              </a:rPr>
              <a:t>HW,SW</a:t>
            </a:r>
            <a:r>
              <a:rPr kumimoji="0" lang="ja-JP" altLang="en-US" sz="2000" dirty="0">
                <a:solidFill>
                  <a:schemeClr val="bg2"/>
                </a:solidFill>
                <a:latin typeface="Meiryo UI" panose="020B0604030504040204" pitchFamily="50" charset="-128"/>
                <a:ea typeface="Meiryo UI" panose="020B0604030504040204" pitchFamily="50" charset="-128"/>
              </a:rPr>
              <a:t>ともにサポート窓口で対応。</a:t>
            </a:r>
            <a:endParaRPr kumimoji="0" lang="en-US" altLang="ja-JP" sz="2000" dirty="0">
              <a:solidFill>
                <a:schemeClr val="bg2"/>
              </a:solidFill>
              <a:latin typeface="Meiryo UI" panose="020B0604030504040204" pitchFamily="50" charset="-128"/>
              <a:ea typeface="Meiryo UI" panose="020B0604030504040204" pitchFamily="50" charset="-128"/>
            </a:endParaRPr>
          </a:p>
          <a:p>
            <a:pPr marL="800100" lvl="1" indent="-342900" defTabSz="1219170" fontAlgn="base">
              <a:lnSpc>
                <a:spcPct val="150000"/>
              </a:lnSpc>
              <a:spcBef>
                <a:spcPct val="0"/>
              </a:spcBef>
              <a:spcAft>
                <a:spcPct val="0"/>
              </a:spcAft>
              <a:buFont typeface="Wingdings" panose="05000000000000000000" pitchFamily="2" charset="2"/>
              <a:buChar char="Ø"/>
            </a:pPr>
            <a:r>
              <a:rPr lang="en-US" altLang="ja-JP" dirty="0">
                <a:solidFill>
                  <a:schemeClr val="bg2"/>
                </a:solidFill>
                <a:latin typeface="Meiryo UI" panose="020B0604030504040204" pitchFamily="50" charset="-128"/>
                <a:ea typeface="Meiryo UI" panose="020B0604030504040204" pitchFamily="50" charset="-128"/>
              </a:rPr>
              <a:t>※) DD3300</a:t>
            </a:r>
            <a:r>
              <a:rPr lang="ja-JP" altLang="en-US" dirty="0">
                <a:solidFill>
                  <a:schemeClr val="bg2"/>
                </a:solidFill>
                <a:latin typeface="Meiryo UI" panose="020B0604030504040204" pitchFamily="50" charset="-128"/>
                <a:ea typeface="Meiryo UI" panose="020B0604030504040204" pitchFamily="50" charset="-128"/>
              </a:rPr>
              <a:t>の</a:t>
            </a:r>
            <a:r>
              <a:rPr lang="en-US" altLang="ja-JP" dirty="0">
                <a:solidFill>
                  <a:schemeClr val="bg2"/>
                </a:solidFill>
                <a:latin typeface="Meiryo UI" panose="020B0604030504040204" pitchFamily="50" charset="-128"/>
                <a:ea typeface="Meiryo UI" panose="020B0604030504040204" pitchFamily="50" charset="-128"/>
              </a:rPr>
              <a:t>HW</a:t>
            </a:r>
            <a:r>
              <a:rPr lang="ja-JP" altLang="en-US" dirty="0">
                <a:solidFill>
                  <a:schemeClr val="bg2"/>
                </a:solidFill>
                <a:latin typeface="Meiryo UI" panose="020B0604030504040204" pitchFamily="50" charset="-128"/>
                <a:ea typeface="Meiryo UI" panose="020B0604030504040204" pitchFamily="50" charset="-128"/>
              </a:rPr>
              <a:t>の検知</a:t>
            </a:r>
            <a:r>
              <a:rPr lang="en-US" altLang="ja-JP" dirty="0">
                <a:solidFill>
                  <a:schemeClr val="bg2"/>
                </a:solidFill>
                <a:latin typeface="Meiryo UI" panose="020B0604030504040204" pitchFamily="50" charset="-128"/>
                <a:ea typeface="Meiryo UI" panose="020B0604030504040204" pitchFamily="50" charset="-128"/>
              </a:rPr>
              <a:t>/</a:t>
            </a:r>
            <a:r>
              <a:rPr lang="ja-JP" altLang="en-US" dirty="0">
                <a:solidFill>
                  <a:schemeClr val="bg2"/>
                </a:solidFill>
                <a:latin typeface="Meiryo UI" panose="020B0604030504040204" pitchFamily="50" charset="-128"/>
                <a:ea typeface="Meiryo UI" panose="020B0604030504040204" pitchFamily="50" charset="-128"/>
              </a:rPr>
              <a:t>通知機能は、</a:t>
            </a:r>
            <a:r>
              <a:rPr lang="en-US" altLang="ja-JP" dirty="0">
                <a:solidFill>
                  <a:schemeClr val="bg2"/>
                </a:solidFill>
                <a:latin typeface="Meiryo UI" panose="020B0604030504040204" pitchFamily="50" charset="-128"/>
                <a:ea typeface="Meiryo UI" panose="020B0604030504040204" pitchFamily="50" charset="-128"/>
              </a:rPr>
              <a:t>HW</a:t>
            </a:r>
            <a:r>
              <a:rPr lang="ja-JP" altLang="en-US" dirty="0">
                <a:solidFill>
                  <a:schemeClr val="bg2"/>
                </a:solidFill>
                <a:latin typeface="Meiryo UI" panose="020B0604030504040204" pitchFamily="50" charset="-128"/>
                <a:ea typeface="Meiryo UI" panose="020B0604030504040204" pitchFamily="50" charset="-128"/>
              </a:rPr>
              <a:t>内蔵の</a:t>
            </a:r>
            <a:r>
              <a:rPr lang="en-US" altLang="ja-JP" dirty="0">
                <a:solidFill>
                  <a:schemeClr val="bg2"/>
                </a:solidFill>
                <a:latin typeface="Meiryo UI" panose="020B0604030504040204" pitchFamily="50" charset="-128"/>
                <a:ea typeface="Meiryo UI" panose="020B0604030504040204" pitchFamily="50" charset="-128"/>
              </a:rPr>
              <a:t>iDRAC</a:t>
            </a:r>
            <a:r>
              <a:rPr lang="ja-JP" altLang="en-US" dirty="0">
                <a:solidFill>
                  <a:schemeClr val="bg2"/>
                </a:solidFill>
                <a:latin typeface="Meiryo UI" panose="020B0604030504040204" pitchFamily="50" charset="-128"/>
                <a:ea typeface="Meiryo UI" panose="020B0604030504040204" pitchFamily="50" charset="-128"/>
              </a:rPr>
              <a:t>と連携して動作。</a:t>
            </a:r>
          </a:p>
          <a:p>
            <a:pPr defTabSz="1219170" fontAlgn="base">
              <a:lnSpc>
                <a:spcPct val="150000"/>
              </a:lnSpc>
              <a:spcBef>
                <a:spcPct val="0"/>
              </a:spcBef>
              <a:spcAft>
                <a:spcPct val="0"/>
              </a:spcAft>
            </a:pPr>
            <a:endParaRPr kumimoji="0" lang="ja-JP" altLang="en-US" sz="2000" dirty="0">
              <a:solidFill>
                <a:schemeClr val="bg2"/>
              </a:solidFill>
              <a:latin typeface="Meiryo UI" panose="020B0604030504040204" pitchFamily="50" charset="-128"/>
              <a:ea typeface="Meiryo UI" panose="020B0604030504040204" pitchFamily="50" charset="-128"/>
            </a:endParaRPr>
          </a:p>
          <a:p>
            <a:pPr marL="285750" indent="-285750" defTabSz="1219170" fontAlgn="base">
              <a:lnSpc>
                <a:spcPct val="150000"/>
              </a:lnSpc>
              <a:spcBef>
                <a:spcPct val="0"/>
              </a:spcBef>
              <a:spcAft>
                <a:spcPct val="0"/>
              </a:spcAft>
              <a:buFont typeface="Arial" panose="020B0604020202020204" pitchFamily="34" charset="0"/>
              <a:buChar char="•"/>
            </a:pPr>
            <a:r>
              <a:rPr kumimoji="0" lang="en-US" altLang="ja-JP" sz="2000" dirty="0">
                <a:solidFill>
                  <a:schemeClr val="bg2"/>
                </a:solidFill>
                <a:latin typeface="Meiryo UI" panose="020B0604030504040204" pitchFamily="50" charset="-128"/>
                <a:ea typeface="Meiryo UI" panose="020B0604030504040204" pitchFamily="50" charset="-128"/>
              </a:rPr>
              <a:t>ProSupport</a:t>
            </a:r>
            <a:r>
              <a:rPr kumimoji="0" lang="ja-JP" altLang="en-US" sz="2000" dirty="0">
                <a:solidFill>
                  <a:schemeClr val="bg2"/>
                </a:solidFill>
                <a:latin typeface="Meiryo UI" panose="020B0604030504040204" pitchFamily="50" charset="-128"/>
                <a:ea typeface="Meiryo UI" panose="020B0604030504040204" pitchFamily="50" charset="-128"/>
              </a:rPr>
              <a:t> </a:t>
            </a:r>
            <a:r>
              <a:rPr kumimoji="0" lang="en-US" altLang="ja-JP" sz="2000" dirty="0">
                <a:solidFill>
                  <a:schemeClr val="bg2"/>
                </a:solidFill>
                <a:latin typeface="Meiryo UI" panose="020B0604030504040204" pitchFamily="50" charset="-128"/>
                <a:ea typeface="Meiryo UI" panose="020B0604030504040204" pitchFamily="50" charset="-128"/>
              </a:rPr>
              <a:t>Plus</a:t>
            </a:r>
            <a:r>
              <a:rPr kumimoji="0" lang="ja-JP" altLang="en-US" sz="2000" dirty="0">
                <a:solidFill>
                  <a:schemeClr val="bg2"/>
                </a:solidFill>
                <a:latin typeface="Meiryo UI" panose="020B0604030504040204" pitchFamily="50" charset="-128"/>
                <a:ea typeface="Meiryo UI" panose="020B0604030504040204" pitchFamily="50" charset="-128"/>
              </a:rPr>
              <a:t> もしくは、</a:t>
            </a:r>
            <a:r>
              <a:rPr kumimoji="0" lang="en-US" altLang="ja-JP" sz="2000" dirty="0">
                <a:solidFill>
                  <a:schemeClr val="bg2"/>
                </a:solidFill>
                <a:latin typeface="Meiryo UI" panose="020B0604030504040204" pitchFamily="50" charset="-128"/>
                <a:ea typeface="Meiryo UI" panose="020B0604030504040204" pitchFamily="50" charset="-128"/>
              </a:rPr>
              <a:t>ProSupport +MC</a:t>
            </a:r>
            <a:r>
              <a:rPr kumimoji="0" lang="ja-JP" altLang="en-US" sz="2000" dirty="0">
                <a:solidFill>
                  <a:schemeClr val="bg2"/>
                </a:solidFill>
                <a:latin typeface="Meiryo UI" panose="020B0604030504040204" pitchFamily="50" charset="-128"/>
                <a:ea typeface="Meiryo UI" panose="020B0604030504040204" pitchFamily="50" charset="-128"/>
              </a:rPr>
              <a:t>であれば、リモート作業でアップグレードの提供が可能。</a:t>
            </a:r>
            <a:endParaRPr kumimoji="0" lang="en-US" altLang="ja-JP" sz="2000" dirty="0">
              <a:solidFill>
                <a:schemeClr val="bg2"/>
              </a:solidFill>
              <a:latin typeface="Meiryo UI" panose="020B0604030504040204" pitchFamily="50" charset="-128"/>
              <a:ea typeface="Meiryo UI" panose="020B0604030504040204" pitchFamily="50" charset="-128"/>
            </a:endParaRPr>
          </a:p>
          <a:p>
            <a:pPr lvl="1" defTabSz="1219170" fontAlgn="base">
              <a:lnSpc>
                <a:spcPct val="150000"/>
              </a:lnSpc>
              <a:spcBef>
                <a:spcPct val="0"/>
              </a:spcBef>
              <a:spcAft>
                <a:spcPct val="0"/>
              </a:spcAft>
            </a:pPr>
            <a:r>
              <a:rPr kumimoji="0" lang="ja-JP" altLang="en-US" sz="2000" dirty="0">
                <a:solidFill>
                  <a:schemeClr val="bg2"/>
                </a:solidFill>
                <a:latin typeface="Meiryo UI" panose="020B0604030504040204" pitchFamily="50" charset="-128"/>
                <a:ea typeface="Meiryo UI" panose="020B0604030504040204" pitchFamily="50" charset="-128"/>
              </a:rPr>
              <a:t>アップグレードは、このサポートでのリモート対応を推奨</a:t>
            </a:r>
            <a:endParaRPr kumimoji="0" lang="en-US" altLang="ja-JP" sz="2000" dirty="0">
              <a:solidFill>
                <a:schemeClr val="bg2"/>
              </a:solidFill>
              <a:latin typeface="Meiryo UI" panose="020B0604030504040204" pitchFamily="50" charset="-128"/>
              <a:ea typeface="Meiryo UI" panose="020B0604030504040204" pitchFamily="50" charset="-128"/>
            </a:endParaRPr>
          </a:p>
          <a:p>
            <a:pPr marL="1371589" lvl="3">
              <a:lnSpc>
                <a:spcPct val="150000"/>
              </a:lnSpc>
            </a:pPr>
            <a:r>
              <a:rPr kumimoji="0" lang="en-US" altLang="ja-JP" sz="1400" dirty="0">
                <a:solidFill>
                  <a:schemeClr val="bg2"/>
                </a:solidFill>
                <a:latin typeface="Meiryo UI" panose="020B0604030504040204" pitchFamily="50" charset="-128"/>
                <a:ea typeface="Meiryo UI" panose="020B0604030504040204" pitchFamily="50" charset="-128"/>
              </a:rPr>
              <a:t>※)</a:t>
            </a:r>
            <a:r>
              <a:rPr kumimoji="0" lang="ja-JP" altLang="en-US" sz="1400" dirty="0">
                <a:solidFill>
                  <a:schemeClr val="bg2"/>
                </a:solidFill>
                <a:latin typeface="Meiryo UI" panose="020B0604030504040204" pitchFamily="50" charset="-128"/>
                <a:ea typeface="Meiryo UI" panose="020B0604030504040204" pitchFamily="50" charset="-128"/>
              </a:rPr>
              <a:t>オンサイトでのアップグレード作業実施はサポート契約レベルに関わらず有償</a:t>
            </a:r>
            <a:endParaRPr kumimoji="1" lang="ja-JP" altLang="en-US" sz="1400" dirty="0">
              <a:solidFill>
                <a:schemeClr val="bg2"/>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FA668E77-62E7-4F37-88FD-BD72AD4C6D84}"/>
              </a:ext>
            </a:extLst>
          </p:cNvPr>
          <p:cNvSpPr txBox="1"/>
          <p:nvPr/>
        </p:nvSpPr>
        <p:spPr>
          <a:xfrm>
            <a:off x="532119" y="5858969"/>
            <a:ext cx="11040532" cy="830997"/>
          </a:xfrm>
          <a:prstGeom prst="rect">
            <a:avLst/>
          </a:prstGeom>
          <a:noFill/>
        </p:spPr>
        <p:txBody>
          <a:bodyPr wrap="square">
            <a:spAutoFit/>
          </a:bodyPr>
          <a:lstStyle/>
          <a:p>
            <a:r>
              <a:rPr lang="ja-JP" altLang="en-US" sz="800" dirty="0">
                <a:solidFill>
                  <a:schemeClr val="bg1"/>
                </a:solidFill>
                <a:latin typeface="+mj-ea"/>
                <a:ea typeface="+mj-ea"/>
                <a:hlinkClick r:id="rId3">
                  <a:extLst>
                    <a:ext uri="{A12FA001-AC4F-418D-AE19-62706E023703}">
                      <ahyp:hlinkClr xmlns:ahyp="http://schemas.microsoft.com/office/drawing/2018/hyperlinkcolor" val="tx"/>
                    </a:ext>
                  </a:extLst>
                </a:hlinkClick>
              </a:rPr>
              <a:t>https://www.dell.com/support/home/ja-jp/product-support/product/data-domain-3300/docs</a:t>
            </a:r>
            <a:endParaRPr lang="en-US" altLang="ja-JP" sz="800" dirty="0">
              <a:solidFill>
                <a:schemeClr val="bg1"/>
              </a:solidFill>
              <a:latin typeface="+mj-ea"/>
              <a:ea typeface="+mj-ea"/>
            </a:endParaRPr>
          </a:p>
          <a:p>
            <a:r>
              <a:rPr lang="en-US" altLang="ja-JP" sz="800" dirty="0">
                <a:solidFill>
                  <a:srgbClr val="0076CE"/>
                </a:solidFill>
                <a:latin typeface="+mj-ea"/>
                <a:ea typeface="+mj-ea"/>
                <a:hlinkClick r:id="rId4">
                  <a:extLst>
                    <a:ext uri="{A12FA001-AC4F-418D-AE19-62706E023703}">
                      <ahyp:hlinkClr xmlns:ahyp="http://schemas.microsoft.com/office/drawing/2018/hyperlinkcolor" val="tx"/>
                    </a:ext>
                  </a:extLst>
                </a:hlinkClick>
              </a:rPr>
              <a:t>https://www.dell.com/support/manuals/en-us/data-domain-3300/dd_p_dd3300_hw_overview_install_guide/revision-history?guid=guid-80492414-f98a-4dbb-bd2d-0a493e809e59&amp;lang=</a:t>
            </a:r>
            <a:r>
              <a:rPr lang="en-US" altLang="ja-JP" sz="800" dirty="0">
                <a:solidFill>
                  <a:schemeClr val="bg1"/>
                </a:solidFill>
                <a:latin typeface="+mj-ea"/>
                <a:ea typeface="+mj-ea"/>
                <a:hlinkClick r:id="rId4">
                  <a:extLst>
                    <a:ext uri="{A12FA001-AC4F-418D-AE19-62706E023703}">
                      <ahyp:hlinkClr xmlns:ahyp="http://schemas.microsoft.com/office/drawing/2018/hyperlinkcolor" val="tx"/>
                    </a:ext>
                  </a:extLst>
                </a:hlinkClick>
              </a:rPr>
              <a:t>en-us</a:t>
            </a:r>
            <a:endParaRPr lang="en-US" altLang="ja-JP" sz="800" dirty="0">
              <a:solidFill>
                <a:schemeClr val="bg1"/>
              </a:solidFill>
              <a:latin typeface="+mj-ea"/>
              <a:ea typeface="+mj-ea"/>
            </a:endParaRPr>
          </a:p>
          <a:p>
            <a:pPr algn="just"/>
            <a:r>
              <a:rPr lang="en-US" altLang="ja-JP" sz="800" b="1" dirty="0">
                <a:solidFill>
                  <a:schemeClr val="bg1"/>
                </a:solidFill>
                <a:effectLst/>
                <a:latin typeface="+mj-ea"/>
                <a:ea typeface="+mj-ea"/>
                <a:cs typeface="ＭＳ Ｐゴシック" panose="020B0600070205080204" pitchFamily="50" charset="-128"/>
              </a:rPr>
              <a:t>ProSupport : </a:t>
            </a:r>
            <a:endParaRPr lang="ja-JP" altLang="ja-JP" sz="800" dirty="0">
              <a:solidFill>
                <a:schemeClr val="bg1"/>
              </a:solidFill>
              <a:effectLst/>
              <a:latin typeface="+mj-ea"/>
              <a:ea typeface="+mj-ea"/>
              <a:cs typeface="ＭＳ Ｐゴシック" panose="020B0600070205080204" pitchFamily="50" charset="-128"/>
            </a:endParaRPr>
          </a:p>
          <a:p>
            <a:pPr algn="just"/>
            <a:r>
              <a:rPr lang="en-US" altLang="ja-JP" sz="800" u="sng" dirty="0">
                <a:solidFill>
                  <a:schemeClr val="bg1"/>
                </a:solidFill>
                <a:effectLst/>
                <a:latin typeface="+mj-ea"/>
                <a:ea typeface="+mj-ea"/>
                <a:cs typeface="ＭＳ Ｐゴシック" panose="020B0600070205080204" pitchFamily="50" charset="-128"/>
                <a:hlinkClick r:id="rId5">
                  <a:extLst>
                    <a:ext uri="{A12FA001-AC4F-418D-AE19-62706E023703}">
                      <ahyp:hlinkClr xmlns:ahyp="http://schemas.microsoft.com/office/drawing/2018/hyperlinkcolor" val="tx"/>
                    </a:ext>
                  </a:extLst>
                </a:hlinkClick>
              </a:rPr>
              <a:t>https://i.dell.com/sites/csdocuments/Legal_Docs/ja/jp/dell-emc-prosupport-for-enterprise-sd-ja-jp.pdf</a:t>
            </a:r>
            <a:endParaRPr lang="en-US" altLang="ja-JP" sz="800" u="sng" dirty="0">
              <a:solidFill>
                <a:schemeClr val="bg1"/>
              </a:solidFill>
              <a:effectLst/>
              <a:latin typeface="+mj-ea"/>
              <a:ea typeface="+mj-ea"/>
              <a:cs typeface="ＭＳ Ｐゴシック" panose="020B0600070205080204" pitchFamily="50" charset="-128"/>
            </a:endParaRPr>
          </a:p>
          <a:p>
            <a:pPr algn="just"/>
            <a:r>
              <a:rPr lang="en-US" altLang="ja-JP" sz="800" b="1" dirty="0">
                <a:solidFill>
                  <a:schemeClr val="bg1"/>
                </a:solidFill>
                <a:effectLst/>
                <a:latin typeface="+mj-ea"/>
                <a:ea typeface="+mj-ea"/>
                <a:cs typeface="ＭＳ Ｐゴシック" panose="020B0600070205080204" pitchFamily="50" charset="-128"/>
              </a:rPr>
              <a:t>ProSupport Plus :</a:t>
            </a:r>
            <a:endParaRPr lang="ja-JP" altLang="ja-JP" sz="800" dirty="0">
              <a:solidFill>
                <a:schemeClr val="bg1"/>
              </a:solidFill>
              <a:effectLst/>
              <a:latin typeface="+mj-ea"/>
              <a:ea typeface="+mj-ea"/>
              <a:cs typeface="ＭＳ Ｐゴシック" panose="020B0600070205080204" pitchFamily="50" charset="-128"/>
            </a:endParaRPr>
          </a:p>
          <a:p>
            <a:pPr algn="just"/>
            <a:r>
              <a:rPr lang="en-US" altLang="ja-JP" sz="800" u="sng" dirty="0">
                <a:solidFill>
                  <a:schemeClr val="bg1"/>
                </a:solidFill>
                <a:latin typeface="+mj-ea"/>
                <a:ea typeface="+mj-ea"/>
                <a:cs typeface="ＭＳ Ｐゴシック" panose="020B0600070205080204" pitchFamily="50" charset="-128"/>
              </a:rPr>
              <a:t>https://i.dell.com/sites/csdocuments/Legal_Docs/ja/jp/prosupport-plus-for-enterprise-sd-JA.pdf</a:t>
            </a:r>
            <a:endParaRPr lang="ja-JP" altLang="ja-JP" sz="800" dirty="0">
              <a:solidFill>
                <a:schemeClr val="bg1"/>
              </a:solidFill>
              <a:effectLst/>
              <a:latin typeface="+mj-ea"/>
              <a:ea typeface="+mj-ea"/>
              <a:cs typeface="ＭＳ Ｐゴシック" panose="020B0600070205080204" pitchFamily="50" charset="-128"/>
            </a:endParaRPr>
          </a:p>
        </p:txBody>
      </p:sp>
    </p:spTree>
    <p:extLst>
      <p:ext uri="{BB962C8B-B14F-4D97-AF65-F5344CB8AC3E}">
        <p14:creationId xmlns:p14="http://schemas.microsoft.com/office/powerpoint/2010/main" val="4102935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A6D4B09-8F24-4B58-9243-9E2F7F1A1C46}"/>
              </a:ext>
            </a:extLst>
          </p:cNvPr>
          <p:cNvSpPr>
            <a:spLocks noGrp="1"/>
          </p:cNvSpPr>
          <p:nvPr>
            <p:ph type="title"/>
          </p:nvPr>
        </p:nvSpPr>
        <p:spPr>
          <a:xfrm>
            <a:off x="367844" y="2730889"/>
            <a:ext cx="11456312" cy="664797"/>
          </a:xfrm>
        </p:spPr>
        <p:txBody>
          <a:bodyPr/>
          <a:lstStyle/>
          <a:p>
            <a:pPr algn="ctr"/>
            <a:r>
              <a:rPr lang="ja-JP" altLang="en-US" sz="4800" b="1" dirty="0"/>
              <a:t>活用ツール　</a:t>
            </a:r>
            <a:r>
              <a:rPr lang="en-US" altLang="ja-JP" sz="4800" b="1" dirty="0"/>
              <a:t>/</a:t>
            </a:r>
            <a:r>
              <a:rPr lang="ja-JP" altLang="en-US" sz="4800" b="1" dirty="0"/>
              <a:t>　サイト紹介</a:t>
            </a:r>
          </a:p>
        </p:txBody>
      </p:sp>
      <p:cxnSp>
        <p:nvCxnSpPr>
          <p:cNvPr id="5" name="Straight Connector 24">
            <a:extLst>
              <a:ext uri="{FF2B5EF4-FFF2-40B4-BE49-F238E27FC236}">
                <a16:creationId xmlns:a16="http://schemas.microsoft.com/office/drawing/2014/main" id="{01667E57-AE93-46BD-B9DC-41E9D9E277C3}"/>
              </a:ext>
            </a:extLst>
          </p:cNvPr>
          <p:cNvCxnSpPr>
            <a:cxnSpLocks/>
          </p:cNvCxnSpPr>
          <p:nvPr/>
        </p:nvCxnSpPr>
        <p:spPr>
          <a:xfrm>
            <a:off x="2361589" y="183530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28">
            <a:extLst>
              <a:ext uri="{FF2B5EF4-FFF2-40B4-BE49-F238E27FC236}">
                <a16:creationId xmlns:a16="http://schemas.microsoft.com/office/drawing/2014/main" id="{80866752-0F23-4CF1-B1B1-84480467D172}"/>
              </a:ext>
            </a:extLst>
          </p:cNvPr>
          <p:cNvCxnSpPr>
            <a:cxnSpLocks/>
          </p:cNvCxnSpPr>
          <p:nvPr/>
        </p:nvCxnSpPr>
        <p:spPr>
          <a:xfrm>
            <a:off x="2361589" y="419708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1340050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6CB022A-B029-4853-93C9-0AB484F8107F}"/>
              </a:ext>
            </a:extLst>
          </p:cNvPr>
          <p:cNvSpPr>
            <a:spLocks noGrp="1"/>
          </p:cNvSpPr>
          <p:nvPr>
            <p:ph type="title"/>
          </p:nvPr>
        </p:nvSpPr>
        <p:spPr>
          <a:xfrm>
            <a:off x="381000" y="304800"/>
            <a:ext cx="11430000" cy="387798"/>
          </a:xfrm>
        </p:spPr>
        <p:txBody>
          <a:bodyPr/>
          <a:lstStyle/>
          <a:p>
            <a:r>
              <a:rPr kumimoji="1" lang="ja-JP" altLang="en-US" sz="2800" dirty="0"/>
              <a:t>情報ガイドステーション</a:t>
            </a:r>
          </a:p>
        </p:txBody>
      </p:sp>
      <p:sp>
        <p:nvSpPr>
          <p:cNvPr id="10" name="テキスト ボックス 9">
            <a:extLst>
              <a:ext uri="{FF2B5EF4-FFF2-40B4-BE49-F238E27FC236}">
                <a16:creationId xmlns:a16="http://schemas.microsoft.com/office/drawing/2014/main" id="{C10AF165-AAD5-44E3-BD8B-38FA75D2C377}"/>
              </a:ext>
            </a:extLst>
          </p:cNvPr>
          <p:cNvSpPr txBox="1"/>
          <p:nvPr/>
        </p:nvSpPr>
        <p:spPr>
          <a:xfrm>
            <a:off x="5641109" y="5889504"/>
            <a:ext cx="4669840" cy="738664"/>
          </a:xfrm>
          <a:prstGeom prst="rect">
            <a:avLst/>
          </a:prstGeom>
          <a:solidFill>
            <a:schemeClr val="tx2"/>
          </a:solidFill>
        </p:spPr>
        <p:txBody>
          <a:bodyPr wrap="square">
            <a:spAutoFit/>
          </a:bodyPr>
          <a:lstStyle/>
          <a:p>
            <a:r>
              <a:rPr lang="ja-JP" altLang="en-US" sz="700" dirty="0">
                <a:solidFill>
                  <a:schemeClr val="bg2"/>
                </a:solidFill>
              </a:rPr>
              <a:t>・「</a:t>
            </a:r>
            <a:r>
              <a:rPr lang="en-US" altLang="ja-JP" sz="700" dirty="0">
                <a:solidFill>
                  <a:schemeClr val="bg2"/>
                </a:solidFill>
              </a:rPr>
              <a:t>Storage</a:t>
            </a:r>
            <a:r>
              <a:rPr lang="ja-JP" altLang="en-US" sz="700" dirty="0">
                <a:solidFill>
                  <a:schemeClr val="bg2"/>
                </a:solidFill>
              </a:rPr>
              <a:t>」ページに</a:t>
            </a:r>
            <a:r>
              <a:rPr lang="en-US" altLang="ja-JP" sz="700" dirty="0">
                <a:solidFill>
                  <a:schemeClr val="bg2"/>
                </a:solidFill>
              </a:rPr>
              <a:t>DD3300/DP4400</a:t>
            </a:r>
            <a:r>
              <a:rPr lang="ja-JP" altLang="en-US" sz="700" dirty="0">
                <a:solidFill>
                  <a:schemeClr val="bg2"/>
                </a:solidFill>
              </a:rPr>
              <a:t>の情報を追加しました！</a:t>
            </a:r>
            <a:endParaRPr lang="en-US" altLang="ja-JP" sz="700" dirty="0">
              <a:solidFill>
                <a:schemeClr val="bg2"/>
              </a:solidFill>
            </a:endParaRPr>
          </a:p>
          <a:p>
            <a:r>
              <a:rPr lang="ja-JP" altLang="en-US" sz="700" dirty="0">
                <a:solidFill>
                  <a:schemeClr val="bg1"/>
                </a:solidFill>
                <a:hlinkClick r:id="rId3"/>
              </a:rPr>
              <a:t>https://japancatalog.dell.com/c/ent_storage/</a:t>
            </a:r>
            <a:endParaRPr lang="en-US" altLang="ja-JP" sz="700" dirty="0">
              <a:hlinkClick r:id="rId4"/>
            </a:endParaRPr>
          </a:p>
          <a:p>
            <a:r>
              <a:rPr lang="ja-JP" altLang="en-US" sz="700" dirty="0"/>
              <a:t>・</a:t>
            </a:r>
            <a:r>
              <a:rPr lang="en-US" altLang="ja-JP" sz="700" dirty="0" err="1"/>
              <a:t>PowerProtect</a:t>
            </a:r>
            <a:r>
              <a:rPr lang="en-US" altLang="ja-JP" sz="700" dirty="0"/>
              <a:t> DD3300</a:t>
            </a:r>
            <a:r>
              <a:rPr lang="ja-JP" altLang="en-US" sz="700" dirty="0"/>
              <a:t>まるわかり紹介！</a:t>
            </a:r>
            <a:endParaRPr lang="en-US" altLang="ja-JP" sz="700" dirty="0"/>
          </a:p>
          <a:p>
            <a:r>
              <a:rPr lang="ja-JP" altLang="en-US" sz="700" dirty="0">
                <a:hlinkClick r:id="rId4"/>
              </a:rPr>
              <a:t>https://japancatalog.dell.com/c/isg_blog_dd3300_completely_understood/</a:t>
            </a:r>
            <a:endParaRPr lang="en-US" altLang="ja-JP" sz="700" dirty="0"/>
          </a:p>
          <a:p>
            <a:r>
              <a:rPr lang="ja-JP" altLang="en-US" sz="700" dirty="0"/>
              <a:t>・こんなにセットアップがラクなバックアップの “箱” は他には無いよ！ ～ </a:t>
            </a:r>
            <a:r>
              <a:rPr lang="en-US" altLang="ja-JP" sz="700" dirty="0" err="1"/>
              <a:t>PowerProtect</a:t>
            </a:r>
            <a:r>
              <a:rPr lang="en-US" altLang="ja-JP" sz="700" dirty="0"/>
              <a:t> DD3300 </a:t>
            </a:r>
            <a:r>
              <a:rPr lang="ja-JP" altLang="en-US" sz="700" dirty="0"/>
              <a:t>をチャチャっと構築してみよう ～</a:t>
            </a:r>
            <a:endParaRPr lang="en-US" altLang="ja-JP" sz="700" dirty="0"/>
          </a:p>
          <a:p>
            <a:r>
              <a:rPr lang="en-US" altLang="ja-JP" sz="700" dirty="0">
                <a:hlinkClick r:id="rId5"/>
              </a:rPr>
              <a:t>https://japancatalog.dell.com/c/isg_blog_dd3300_installation/</a:t>
            </a:r>
            <a:endParaRPr lang="en-US" altLang="ja-JP" sz="700" dirty="0"/>
          </a:p>
        </p:txBody>
      </p:sp>
      <p:pic>
        <p:nvPicPr>
          <p:cNvPr id="16" name="図 15">
            <a:extLst>
              <a:ext uri="{FF2B5EF4-FFF2-40B4-BE49-F238E27FC236}">
                <a16:creationId xmlns:a16="http://schemas.microsoft.com/office/drawing/2014/main" id="{03510565-3E9D-467E-8A58-3D925E18698A}"/>
              </a:ext>
            </a:extLst>
          </p:cNvPr>
          <p:cNvPicPr>
            <a:picLocks noChangeAspect="1"/>
          </p:cNvPicPr>
          <p:nvPr/>
        </p:nvPicPr>
        <p:blipFill>
          <a:blip r:embed="rId6"/>
          <a:stretch>
            <a:fillRect/>
          </a:stretch>
        </p:blipFill>
        <p:spPr>
          <a:xfrm>
            <a:off x="134394" y="1000400"/>
            <a:ext cx="5123323" cy="5539399"/>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17" name="テキスト ボックス 16">
            <a:extLst>
              <a:ext uri="{FF2B5EF4-FFF2-40B4-BE49-F238E27FC236}">
                <a16:creationId xmlns:a16="http://schemas.microsoft.com/office/drawing/2014/main" id="{72C80948-EF0A-49DF-B5C3-BAB0B7E36E5C}"/>
              </a:ext>
            </a:extLst>
          </p:cNvPr>
          <p:cNvSpPr txBox="1"/>
          <p:nvPr/>
        </p:nvSpPr>
        <p:spPr>
          <a:xfrm>
            <a:off x="1699996" y="692598"/>
            <a:ext cx="1634160" cy="215444"/>
          </a:xfrm>
          <a:prstGeom prst="rect">
            <a:avLst/>
          </a:prstGeom>
          <a:noFill/>
        </p:spPr>
        <p:txBody>
          <a:bodyPr wrap="square" lIns="0" tIns="0" rIns="0" bIns="0" rtlCol="0">
            <a:spAutoFit/>
          </a:bodyPr>
          <a:lstStyle/>
          <a:p>
            <a:pPr algn="ctr"/>
            <a:r>
              <a:rPr kumimoji="1" lang="ja-JP" altLang="en-US" sz="1400" dirty="0"/>
              <a:t>便利なポータルサイト</a:t>
            </a:r>
          </a:p>
        </p:txBody>
      </p:sp>
      <p:sp>
        <p:nvSpPr>
          <p:cNvPr id="18" name="テキスト ボックス 17">
            <a:extLst>
              <a:ext uri="{FF2B5EF4-FFF2-40B4-BE49-F238E27FC236}">
                <a16:creationId xmlns:a16="http://schemas.microsoft.com/office/drawing/2014/main" id="{37FE9C7F-3E33-4B00-B5B6-0B20464D2B83}"/>
              </a:ext>
            </a:extLst>
          </p:cNvPr>
          <p:cNvSpPr txBox="1"/>
          <p:nvPr/>
        </p:nvSpPr>
        <p:spPr>
          <a:xfrm>
            <a:off x="7332427" y="751946"/>
            <a:ext cx="2499082" cy="276999"/>
          </a:xfrm>
          <a:prstGeom prst="rect">
            <a:avLst/>
          </a:prstGeom>
          <a:noFill/>
        </p:spPr>
        <p:txBody>
          <a:bodyPr wrap="none" lIns="0" tIns="0" rIns="0" bIns="0" rtlCol="0">
            <a:spAutoFit/>
          </a:bodyPr>
          <a:lstStyle/>
          <a:p>
            <a:pPr algn="ctr"/>
            <a:r>
              <a:rPr lang="en-US" altLang="ja-JP" dirty="0"/>
              <a:t>DD3300</a:t>
            </a:r>
            <a:r>
              <a:rPr lang="ja-JP" altLang="en-US" dirty="0"/>
              <a:t>に関する情報も！</a:t>
            </a:r>
            <a:endParaRPr kumimoji="1" lang="ja-JP" altLang="en-US" sz="1800" dirty="0"/>
          </a:p>
        </p:txBody>
      </p:sp>
      <p:pic>
        <p:nvPicPr>
          <p:cNvPr id="4" name="図 3">
            <a:extLst>
              <a:ext uri="{FF2B5EF4-FFF2-40B4-BE49-F238E27FC236}">
                <a16:creationId xmlns:a16="http://schemas.microsoft.com/office/drawing/2014/main" id="{A7D25A22-FA84-4DB9-83C5-D9DB1E23735E}"/>
              </a:ext>
            </a:extLst>
          </p:cNvPr>
          <p:cNvPicPr>
            <a:picLocks noChangeAspect="1"/>
          </p:cNvPicPr>
          <p:nvPr/>
        </p:nvPicPr>
        <p:blipFill>
          <a:blip r:embed="rId7"/>
          <a:stretch>
            <a:fillRect/>
          </a:stretch>
        </p:blipFill>
        <p:spPr>
          <a:xfrm>
            <a:off x="5493064" y="1088295"/>
            <a:ext cx="3324906" cy="2836676"/>
          </a:xfrm>
          <a:prstGeom prst="rect">
            <a:avLst/>
          </a:prstGeom>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C1D0BA08-9BC3-4515-B0C7-648D9C561855}"/>
              </a:ext>
            </a:extLst>
          </p:cNvPr>
          <p:cNvPicPr>
            <a:picLocks noChangeAspect="1"/>
          </p:cNvPicPr>
          <p:nvPr/>
        </p:nvPicPr>
        <p:blipFill>
          <a:blip r:embed="rId8"/>
          <a:stretch>
            <a:fillRect/>
          </a:stretch>
        </p:blipFill>
        <p:spPr>
          <a:xfrm>
            <a:off x="8328156" y="1467606"/>
            <a:ext cx="3573951" cy="2735371"/>
          </a:xfrm>
          <a:prstGeom prst="rect">
            <a:avLst/>
          </a:prstGeom>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713B860B-7AD9-47C6-A8C4-85B7DFA63DC8}"/>
              </a:ext>
            </a:extLst>
          </p:cNvPr>
          <p:cNvPicPr>
            <a:picLocks noChangeAspect="1"/>
          </p:cNvPicPr>
          <p:nvPr/>
        </p:nvPicPr>
        <p:blipFill>
          <a:blip r:embed="rId9"/>
          <a:stretch>
            <a:fillRect/>
          </a:stretch>
        </p:blipFill>
        <p:spPr>
          <a:xfrm>
            <a:off x="7310600" y="3333764"/>
            <a:ext cx="4064232" cy="2555740"/>
          </a:xfrm>
          <a:prstGeom prst="rect">
            <a:avLst/>
          </a:prstGeom>
          <a:effectLst>
            <a:outerShdw blurRad="50800" dist="38100" dir="2700000" algn="tl" rotWithShape="0">
              <a:prstClr val="black">
                <a:alpha val="40000"/>
              </a:prstClr>
            </a:outerShdw>
          </a:effectLst>
        </p:spPr>
      </p:pic>
      <p:sp>
        <p:nvSpPr>
          <p:cNvPr id="20" name="テキスト ボックス 19">
            <a:extLst>
              <a:ext uri="{FF2B5EF4-FFF2-40B4-BE49-F238E27FC236}">
                <a16:creationId xmlns:a16="http://schemas.microsoft.com/office/drawing/2014/main" id="{1E2C9A0A-4AF3-4D9D-A76E-E2B938C4C688}"/>
              </a:ext>
            </a:extLst>
          </p:cNvPr>
          <p:cNvSpPr txBox="1"/>
          <p:nvPr/>
        </p:nvSpPr>
        <p:spPr>
          <a:xfrm>
            <a:off x="1288492" y="6475389"/>
            <a:ext cx="2547117" cy="253916"/>
          </a:xfrm>
          <a:prstGeom prst="rect">
            <a:avLst/>
          </a:prstGeom>
          <a:solidFill>
            <a:schemeClr val="tx2"/>
          </a:solidFill>
          <a:ln>
            <a:solidFill>
              <a:schemeClr val="bg1">
                <a:lumMod val="20000"/>
                <a:lumOff val="80000"/>
              </a:schemeClr>
            </a:solidFill>
          </a:ln>
          <a:effectLst>
            <a:outerShdw blurRad="50800" dist="38100" dir="2700000" algn="tl" rotWithShape="0">
              <a:prstClr val="black">
                <a:alpha val="40000"/>
              </a:prstClr>
            </a:outerShdw>
          </a:effectLst>
        </p:spPr>
        <p:txBody>
          <a:bodyPr wrap="square">
            <a:spAutoFit/>
          </a:bodyPr>
          <a:lstStyle/>
          <a:p>
            <a:pPr algn="ctr"/>
            <a:r>
              <a:rPr lang="ja-JP" altLang="en-US" sz="1050" dirty="0">
                <a:solidFill>
                  <a:schemeClr val="bg1"/>
                </a:solidFill>
                <a:hlinkClick r:id="rId10"/>
              </a:rPr>
              <a:t>https://japancatalog.dell.com/c/ent/</a:t>
            </a:r>
            <a:endParaRPr lang="en-US" altLang="ja-JP" sz="1050" dirty="0">
              <a:solidFill>
                <a:schemeClr val="bg1"/>
              </a:solidFill>
            </a:endParaRPr>
          </a:p>
        </p:txBody>
      </p:sp>
      <p:pic>
        <p:nvPicPr>
          <p:cNvPr id="2052" name="Picture 4" descr="上下左右を指差す人のイラスト | かわいいフリー素材集 いらすとや">
            <a:extLst>
              <a:ext uri="{FF2B5EF4-FFF2-40B4-BE49-F238E27FC236}">
                <a16:creationId xmlns:a16="http://schemas.microsoft.com/office/drawing/2014/main" id="{B5A869AA-5EEA-43F5-A468-735578C7788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06460" y="6124111"/>
            <a:ext cx="523693" cy="723490"/>
          </a:xfrm>
          <a:prstGeom prst="rect">
            <a:avLst/>
          </a:prstGeom>
          <a:noFill/>
          <a:extLst>
            <a:ext uri="{909E8E84-426E-40DD-AFC4-6F175D3DCCD1}">
              <a14:hiddenFill xmlns:a14="http://schemas.microsoft.com/office/drawing/2010/main">
                <a:solidFill>
                  <a:srgbClr val="FFFFFF"/>
                </a:solidFill>
              </a14:hiddenFill>
            </a:ext>
          </a:extLst>
        </p:spPr>
      </p:pic>
      <p:sp>
        <p:nvSpPr>
          <p:cNvPr id="3" name="四角形: 角を丸くする 2">
            <a:extLst>
              <a:ext uri="{FF2B5EF4-FFF2-40B4-BE49-F238E27FC236}">
                <a16:creationId xmlns:a16="http://schemas.microsoft.com/office/drawing/2014/main" id="{3B5DB45E-A80C-47EA-8E2D-AAABF797F036}"/>
              </a:ext>
            </a:extLst>
          </p:cNvPr>
          <p:cNvSpPr/>
          <p:nvPr/>
        </p:nvSpPr>
        <p:spPr>
          <a:xfrm>
            <a:off x="2717074" y="5434149"/>
            <a:ext cx="914400" cy="87085"/>
          </a:xfrm>
          <a:prstGeom prst="roundRect">
            <a:avLst/>
          </a:prstGeom>
          <a:no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Tree>
    <p:extLst>
      <p:ext uri="{BB962C8B-B14F-4D97-AF65-F5344CB8AC3E}">
        <p14:creationId xmlns:p14="http://schemas.microsoft.com/office/powerpoint/2010/main" val="355405605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346273B2-16D3-4AC1-A6EE-E2BBC601B390}"/>
              </a:ext>
            </a:extLst>
          </p:cNvPr>
          <p:cNvPicPr>
            <a:picLocks noChangeAspect="1"/>
          </p:cNvPicPr>
          <p:nvPr/>
        </p:nvPicPr>
        <p:blipFill>
          <a:blip r:embed="rId2"/>
          <a:stretch>
            <a:fillRect/>
          </a:stretch>
        </p:blipFill>
        <p:spPr>
          <a:xfrm>
            <a:off x="6856113" y="954007"/>
            <a:ext cx="5085805" cy="5561361"/>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D7B720E0-27F4-41C0-B3B9-82C1C0FD4BE2}"/>
              </a:ext>
            </a:extLst>
          </p:cNvPr>
          <p:cNvSpPr>
            <a:spLocks noGrp="1"/>
          </p:cNvSpPr>
          <p:nvPr>
            <p:ph type="title"/>
          </p:nvPr>
        </p:nvSpPr>
        <p:spPr>
          <a:xfrm>
            <a:off x="381000" y="304800"/>
            <a:ext cx="11430000" cy="387798"/>
          </a:xfrm>
        </p:spPr>
        <p:txBody>
          <a:bodyPr/>
          <a:lstStyle/>
          <a:p>
            <a:r>
              <a:rPr kumimoji="1" lang="ja-JP" altLang="en-US" sz="2800" dirty="0"/>
              <a:t>情報ガイドステーション　</a:t>
            </a:r>
            <a:r>
              <a:rPr kumimoji="1" lang="en-US" altLang="ja-JP" sz="2000" dirty="0"/>
              <a:t>-Partner Technical Portal-</a:t>
            </a:r>
            <a:endParaRPr kumimoji="1" lang="ja-JP" altLang="en-US" dirty="0"/>
          </a:p>
        </p:txBody>
      </p:sp>
      <p:sp>
        <p:nvSpPr>
          <p:cNvPr id="11" name="テキスト ボックス 10">
            <a:extLst>
              <a:ext uri="{FF2B5EF4-FFF2-40B4-BE49-F238E27FC236}">
                <a16:creationId xmlns:a16="http://schemas.microsoft.com/office/drawing/2014/main" id="{26A184EE-B47A-40C9-8BEB-CFC24FB779AB}"/>
              </a:ext>
            </a:extLst>
          </p:cNvPr>
          <p:cNvSpPr txBox="1"/>
          <p:nvPr/>
        </p:nvSpPr>
        <p:spPr>
          <a:xfrm>
            <a:off x="909420" y="692598"/>
            <a:ext cx="5085805" cy="307777"/>
          </a:xfrm>
          <a:prstGeom prst="rect">
            <a:avLst/>
          </a:prstGeom>
          <a:noFill/>
        </p:spPr>
        <p:txBody>
          <a:bodyPr wrap="square">
            <a:spAutoFit/>
          </a:bodyPr>
          <a:lstStyle/>
          <a:p>
            <a:r>
              <a:rPr lang="en-US" altLang="ja-JP" sz="700" b="0" i="0" dirty="0">
                <a:solidFill>
                  <a:srgbClr val="FF0000"/>
                </a:solidFill>
                <a:effectLst/>
                <a:latin typeface="Meiryo UI" panose="020B0604030504040204" pitchFamily="50" charset="-128"/>
                <a:ea typeface="Meiryo UI" panose="020B0604030504040204" pitchFamily="50" charset="-128"/>
              </a:rPr>
              <a:t>PE Portal</a:t>
            </a:r>
            <a:r>
              <a:rPr lang="ja-JP" altLang="en-US" sz="700" b="0" i="0" dirty="0">
                <a:solidFill>
                  <a:srgbClr val="FF0000"/>
                </a:solidFill>
                <a:effectLst/>
                <a:latin typeface="Meiryo UI" panose="020B0604030504040204" pitchFamily="50" charset="-128"/>
                <a:ea typeface="Meiryo UI" panose="020B0604030504040204" pitchFamily="50" charset="-128"/>
              </a:rPr>
              <a:t>は</a:t>
            </a:r>
            <a:r>
              <a:rPr lang="en-US" altLang="ja-JP" sz="700" b="0" i="0" dirty="0">
                <a:solidFill>
                  <a:srgbClr val="FF0000"/>
                </a:solidFill>
                <a:effectLst/>
                <a:latin typeface="Meiryo UI" panose="020B0604030504040204" pitchFamily="50" charset="-128"/>
                <a:ea typeface="Meiryo UI" panose="020B0604030504040204" pitchFamily="50" charset="-128"/>
              </a:rPr>
              <a:t>Partner Technical Portal</a:t>
            </a:r>
            <a:r>
              <a:rPr lang="ja-JP" altLang="en-US" sz="700" b="0" i="0" dirty="0">
                <a:solidFill>
                  <a:srgbClr val="FF0000"/>
                </a:solidFill>
                <a:effectLst/>
                <a:latin typeface="Meiryo UI" panose="020B0604030504040204" pitchFamily="50" charset="-128"/>
                <a:ea typeface="Meiryo UI" panose="020B0604030504040204" pitchFamily="50" charset="-128"/>
              </a:rPr>
              <a:t>に移行しました。今後パートナー様向けのドキュメントは</a:t>
            </a:r>
            <a:r>
              <a:rPr lang="en-US" altLang="ja-JP" sz="700" b="0" i="0" dirty="0">
                <a:solidFill>
                  <a:srgbClr val="FF0000"/>
                </a:solidFill>
                <a:effectLst/>
                <a:latin typeface="Meiryo UI" panose="020B0604030504040204" pitchFamily="50" charset="-128"/>
                <a:ea typeface="Meiryo UI" panose="020B0604030504040204" pitchFamily="50" charset="-128"/>
              </a:rPr>
              <a:t>Partner Technical Portal</a:t>
            </a:r>
            <a:r>
              <a:rPr lang="ja-JP" altLang="en-US" sz="700" b="0" i="0" dirty="0">
                <a:solidFill>
                  <a:srgbClr val="FF0000"/>
                </a:solidFill>
                <a:effectLst/>
                <a:latin typeface="Meiryo UI" panose="020B0604030504040204" pitchFamily="50" charset="-128"/>
                <a:ea typeface="Meiryo UI" panose="020B0604030504040204" pitchFamily="50" charset="-128"/>
              </a:rPr>
              <a:t>に掲載します。</a:t>
            </a:r>
            <a:br>
              <a:rPr lang="ja-JP" altLang="en-US" sz="700" dirty="0">
                <a:latin typeface="Meiryo UI" panose="020B0604030504040204" pitchFamily="50" charset="-128"/>
                <a:ea typeface="Meiryo UI" panose="020B0604030504040204" pitchFamily="50" charset="-128"/>
              </a:rPr>
            </a:br>
            <a:r>
              <a:rPr lang="ja-JP" altLang="en-US" sz="700" b="0" i="0" dirty="0">
                <a:solidFill>
                  <a:srgbClr val="FF0000"/>
                </a:solidFill>
                <a:effectLst/>
                <a:latin typeface="Meiryo UI" panose="020B0604030504040204" pitchFamily="50" charset="-128"/>
                <a:ea typeface="Meiryo UI" panose="020B0604030504040204" pitchFamily="50" charset="-128"/>
              </a:rPr>
              <a:t>今後は、ストレージだけでなく</a:t>
            </a:r>
            <a:r>
              <a:rPr lang="en-US" altLang="ja-JP" sz="700" b="0" i="0" dirty="0">
                <a:solidFill>
                  <a:srgbClr val="FF0000"/>
                </a:solidFill>
                <a:effectLst/>
                <a:latin typeface="Meiryo UI" panose="020B0604030504040204" pitchFamily="50" charset="-128"/>
                <a:ea typeface="Meiryo UI" panose="020B0604030504040204" pitchFamily="50" charset="-128"/>
              </a:rPr>
              <a:t>PowerEdge</a:t>
            </a:r>
            <a:r>
              <a:rPr lang="ja-JP" altLang="en-US" sz="700" b="0" i="0" dirty="0">
                <a:solidFill>
                  <a:srgbClr val="FF0000"/>
                </a:solidFill>
                <a:effectLst/>
                <a:latin typeface="Meiryo UI" panose="020B0604030504040204" pitchFamily="50" charset="-128"/>
                <a:ea typeface="Meiryo UI" panose="020B0604030504040204" pitchFamily="50" charset="-128"/>
              </a:rPr>
              <a:t>や</a:t>
            </a:r>
            <a:r>
              <a:rPr lang="en-US" altLang="ja-JP" sz="700" b="0" i="0" dirty="0" err="1">
                <a:solidFill>
                  <a:srgbClr val="FF0000"/>
                </a:solidFill>
                <a:effectLst/>
                <a:latin typeface="Meiryo UI" panose="020B0604030504040204" pitchFamily="50" charset="-128"/>
                <a:ea typeface="Meiryo UI" panose="020B0604030504040204" pitchFamily="50" charset="-128"/>
              </a:rPr>
              <a:t>PowerSwitch</a:t>
            </a:r>
            <a:r>
              <a:rPr lang="ja-JP" altLang="en-US" sz="700" b="0" i="0" dirty="0">
                <a:solidFill>
                  <a:srgbClr val="FF0000"/>
                </a:solidFill>
                <a:effectLst/>
                <a:latin typeface="Meiryo UI" panose="020B0604030504040204" pitchFamily="50" charset="-128"/>
                <a:ea typeface="Meiryo UI" panose="020B0604030504040204" pitchFamily="50" charset="-128"/>
              </a:rPr>
              <a:t>など、エンタープライズ製品全般に関する技術ドキュメント提供していきます。</a:t>
            </a:r>
            <a:endParaRPr lang="ja-JP" altLang="en-US" sz="700" dirty="0">
              <a:latin typeface="Meiryo UI" panose="020B0604030504040204" pitchFamily="50" charset="-128"/>
              <a:ea typeface="Meiryo UI" panose="020B0604030504040204" pitchFamily="50" charset="-128"/>
            </a:endParaRPr>
          </a:p>
        </p:txBody>
      </p:sp>
      <p:pic>
        <p:nvPicPr>
          <p:cNvPr id="13" name="図 12">
            <a:extLst>
              <a:ext uri="{FF2B5EF4-FFF2-40B4-BE49-F238E27FC236}">
                <a16:creationId xmlns:a16="http://schemas.microsoft.com/office/drawing/2014/main" id="{F10BF913-4095-4CBF-BA77-2A4D31398C53}"/>
              </a:ext>
            </a:extLst>
          </p:cNvPr>
          <p:cNvPicPr>
            <a:picLocks noChangeAspect="1"/>
          </p:cNvPicPr>
          <p:nvPr/>
        </p:nvPicPr>
        <p:blipFill>
          <a:blip r:embed="rId3"/>
          <a:stretch>
            <a:fillRect/>
          </a:stretch>
        </p:blipFill>
        <p:spPr>
          <a:xfrm>
            <a:off x="1002949" y="1018840"/>
            <a:ext cx="4868881" cy="6659373"/>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20" name="四角形: 角を丸くする 19">
            <a:extLst>
              <a:ext uri="{FF2B5EF4-FFF2-40B4-BE49-F238E27FC236}">
                <a16:creationId xmlns:a16="http://schemas.microsoft.com/office/drawing/2014/main" id="{C6897F67-79BE-4D44-BD1D-517C15CDB5B2}"/>
              </a:ext>
            </a:extLst>
          </p:cNvPr>
          <p:cNvSpPr/>
          <p:nvPr/>
        </p:nvSpPr>
        <p:spPr>
          <a:xfrm>
            <a:off x="1301863" y="6003305"/>
            <a:ext cx="1393712" cy="705212"/>
          </a:xfrm>
          <a:prstGeom prst="roundRect">
            <a:avLst>
              <a:gd name="adj" fmla="val 6788"/>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
        <p:nvSpPr>
          <p:cNvPr id="26" name="テキスト ボックス 25">
            <a:extLst>
              <a:ext uri="{FF2B5EF4-FFF2-40B4-BE49-F238E27FC236}">
                <a16:creationId xmlns:a16="http://schemas.microsoft.com/office/drawing/2014/main" id="{6654AF4D-C540-457B-9FA5-0F12C0462787}"/>
              </a:ext>
            </a:extLst>
          </p:cNvPr>
          <p:cNvSpPr txBox="1"/>
          <p:nvPr/>
        </p:nvSpPr>
        <p:spPr>
          <a:xfrm>
            <a:off x="135355" y="5782010"/>
            <a:ext cx="802309" cy="153888"/>
          </a:xfrm>
          <a:prstGeom prst="rect">
            <a:avLst/>
          </a:prstGeom>
          <a:noFill/>
        </p:spPr>
        <p:txBody>
          <a:bodyPr wrap="square" lIns="0" tIns="0" rIns="0" bIns="0" rtlCol="0">
            <a:spAutoFit/>
          </a:bodyPr>
          <a:lstStyle/>
          <a:p>
            <a:pPr algn="ctr"/>
            <a:r>
              <a:rPr lang="ja-JP" altLang="en-US" sz="1000" dirty="0">
                <a:solidFill>
                  <a:schemeClr val="bg1"/>
                </a:solidFill>
              </a:rPr>
              <a:t>ここからスタート</a:t>
            </a:r>
            <a:endParaRPr kumimoji="1" lang="ja-JP" altLang="en-US" sz="1000" dirty="0">
              <a:solidFill>
                <a:schemeClr val="bg1"/>
              </a:solidFill>
            </a:endParaRPr>
          </a:p>
        </p:txBody>
      </p:sp>
      <p:sp>
        <p:nvSpPr>
          <p:cNvPr id="36" name="テキスト ボックス 35">
            <a:extLst>
              <a:ext uri="{FF2B5EF4-FFF2-40B4-BE49-F238E27FC236}">
                <a16:creationId xmlns:a16="http://schemas.microsoft.com/office/drawing/2014/main" id="{E8D09934-1D6E-4957-A2B6-723D01660F53}"/>
              </a:ext>
            </a:extLst>
          </p:cNvPr>
          <p:cNvSpPr txBox="1"/>
          <p:nvPr/>
        </p:nvSpPr>
        <p:spPr>
          <a:xfrm>
            <a:off x="5983471" y="2939052"/>
            <a:ext cx="1107676" cy="307777"/>
          </a:xfrm>
          <a:prstGeom prst="rect">
            <a:avLst/>
          </a:prstGeom>
          <a:solidFill>
            <a:schemeClr val="tx2"/>
          </a:solidFill>
        </p:spPr>
        <p:txBody>
          <a:bodyPr wrap="none" lIns="0" tIns="0" rIns="0" bIns="0" rtlCol="0">
            <a:spAutoFit/>
          </a:bodyPr>
          <a:lstStyle/>
          <a:p>
            <a:pPr algn="ctr"/>
            <a:r>
              <a:rPr kumimoji="1" lang="en-US" altLang="ja-JP" sz="1000" dirty="0" err="1">
                <a:solidFill>
                  <a:schemeClr val="bg1"/>
                </a:solidFill>
                <a:latin typeface="Meiryo UI" panose="020B0604030504040204" pitchFamily="50" charset="-128"/>
                <a:ea typeface="Meiryo UI" panose="020B0604030504040204" pitchFamily="50" charset="-128"/>
              </a:rPr>
              <a:t>PowerProtect</a:t>
            </a:r>
            <a:r>
              <a:rPr kumimoji="1" lang="ja-JP" altLang="en-US" sz="1000" dirty="0">
                <a:solidFill>
                  <a:schemeClr val="bg1"/>
                </a:solidFill>
                <a:latin typeface="Meiryo UI" panose="020B0604030504040204" pitchFamily="50" charset="-128"/>
                <a:ea typeface="Meiryo UI" panose="020B0604030504040204" pitchFamily="50" charset="-128"/>
              </a:rPr>
              <a:t>　</a:t>
            </a:r>
            <a:r>
              <a:rPr lang="en-US" altLang="ja-JP" sz="1000" dirty="0">
                <a:solidFill>
                  <a:schemeClr val="bg1"/>
                </a:solidFill>
                <a:latin typeface="Meiryo UI" panose="020B0604030504040204" pitchFamily="50" charset="-128"/>
                <a:ea typeface="Meiryo UI" panose="020B0604030504040204" pitchFamily="50" charset="-128"/>
              </a:rPr>
              <a:t>DD</a:t>
            </a:r>
          </a:p>
          <a:p>
            <a:pPr algn="ctr"/>
            <a:r>
              <a:rPr kumimoji="1" lang="ja-JP" altLang="en-US" sz="1000" dirty="0">
                <a:solidFill>
                  <a:schemeClr val="bg1"/>
                </a:solidFill>
                <a:latin typeface="Meiryo UI" panose="020B0604030504040204" pitchFamily="50" charset="-128"/>
                <a:ea typeface="Meiryo UI" panose="020B0604030504040204" pitchFamily="50" charset="-128"/>
              </a:rPr>
              <a:t>まるわかり！</a:t>
            </a:r>
          </a:p>
        </p:txBody>
      </p:sp>
      <p:sp>
        <p:nvSpPr>
          <p:cNvPr id="37" name="四角形: 角を丸くする 36">
            <a:extLst>
              <a:ext uri="{FF2B5EF4-FFF2-40B4-BE49-F238E27FC236}">
                <a16:creationId xmlns:a16="http://schemas.microsoft.com/office/drawing/2014/main" id="{E4F3F03C-101B-4B23-8BAB-5B4B37A530E0}"/>
              </a:ext>
            </a:extLst>
          </p:cNvPr>
          <p:cNvSpPr/>
          <p:nvPr/>
        </p:nvSpPr>
        <p:spPr>
          <a:xfrm>
            <a:off x="6972300" y="3116625"/>
            <a:ext cx="1533525" cy="817200"/>
          </a:xfrm>
          <a:prstGeom prst="roundRect">
            <a:avLst>
              <a:gd name="adj" fmla="val 6788"/>
            </a:avLst>
          </a:prstGeom>
          <a:noFill/>
          <a:ln w="28575">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pic>
        <p:nvPicPr>
          <p:cNvPr id="1032" name="Picture 8" descr="無料フリー画像素材サイトおすすめ３選！著作権フリー素材だよ！｜Dual Life Days -  PC１台で自由なライフスタイルを手にした元社畜リーマンが綴るブログ">
            <a:extLst>
              <a:ext uri="{FF2B5EF4-FFF2-40B4-BE49-F238E27FC236}">
                <a16:creationId xmlns:a16="http://schemas.microsoft.com/office/drawing/2014/main" id="{BACAF608-1EE3-44AD-8D26-26950EEEFA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579985" y="5986937"/>
            <a:ext cx="689235" cy="73794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上下左右を指差す人のイラスト | かわいいフリー素材集 いらすとや">
            <a:extLst>
              <a:ext uri="{FF2B5EF4-FFF2-40B4-BE49-F238E27FC236}">
                <a16:creationId xmlns:a16="http://schemas.microsoft.com/office/drawing/2014/main" id="{4025F888-6A0F-4F4B-ADCD-C98E4E7A2C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9232" y="3377778"/>
            <a:ext cx="444500" cy="614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954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774726-E77E-49BA-8C0E-1CDF144E5D53}"/>
              </a:ext>
            </a:extLst>
          </p:cNvPr>
          <p:cNvSpPr>
            <a:spLocks noGrp="1"/>
          </p:cNvSpPr>
          <p:nvPr>
            <p:ph type="title"/>
          </p:nvPr>
        </p:nvSpPr>
        <p:spPr/>
        <p:txBody>
          <a:bodyPr/>
          <a:lstStyle/>
          <a:p>
            <a:r>
              <a:rPr kumimoji="1" lang="en-US" altLang="ja-JP" dirty="0" err="1"/>
              <a:t>PowerProtect</a:t>
            </a:r>
            <a:r>
              <a:rPr kumimoji="1" lang="en-US" altLang="ja-JP" dirty="0"/>
              <a:t> DD</a:t>
            </a:r>
            <a:endParaRPr kumimoji="1" lang="ja-JP" altLang="en-US" dirty="0"/>
          </a:p>
        </p:txBody>
      </p:sp>
      <p:sp>
        <p:nvSpPr>
          <p:cNvPr id="6" name="テキスト ボックス 5">
            <a:extLst>
              <a:ext uri="{FF2B5EF4-FFF2-40B4-BE49-F238E27FC236}">
                <a16:creationId xmlns:a16="http://schemas.microsoft.com/office/drawing/2014/main" id="{0A07843D-8AD9-4E98-A6A2-A816D40C283A}"/>
              </a:ext>
            </a:extLst>
          </p:cNvPr>
          <p:cNvSpPr txBox="1"/>
          <p:nvPr/>
        </p:nvSpPr>
        <p:spPr>
          <a:xfrm>
            <a:off x="228600" y="1036765"/>
            <a:ext cx="11430000" cy="1508105"/>
          </a:xfrm>
          <a:prstGeom prst="rect">
            <a:avLst/>
          </a:prstGeom>
          <a:noFill/>
        </p:spPr>
        <p:txBody>
          <a:bodyPr wrap="square">
            <a:spAutoFit/>
          </a:bodyPr>
          <a:lstStyle/>
          <a:p>
            <a:pPr algn="ctr"/>
            <a:r>
              <a:rPr lang="ja-JP" altLang="en-US" sz="4800" i="0" u="none" strike="noStrike" baseline="0" dirty="0">
                <a:latin typeface="Meiryo UI" panose="020B0604030504040204" pitchFamily="50" charset="-128"/>
                <a:ea typeface="Meiryo UI" panose="020B0604030504040204" pitchFamily="50" charset="-128"/>
              </a:rPr>
              <a:t>バックアップ、アーカイブ データに最適な</a:t>
            </a:r>
            <a:endParaRPr lang="en-US" altLang="ja-JP" sz="4800" i="0" u="none" strike="noStrike" baseline="0" dirty="0">
              <a:latin typeface="Meiryo UI" panose="020B0604030504040204" pitchFamily="50" charset="-128"/>
              <a:ea typeface="Meiryo UI" panose="020B0604030504040204" pitchFamily="50" charset="-128"/>
            </a:endParaRPr>
          </a:p>
          <a:p>
            <a:pPr algn="ctr"/>
            <a:r>
              <a:rPr lang="ja-JP" altLang="en-US" sz="4400" b="1" i="0" u="none" strike="noStrike" baseline="0" dirty="0">
                <a:solidFill>
                  <a:schemeClr val="bg1"/>
                </a:solidFill>
                <a:latin typeface="Meiryo UI" panose="020B0604030504040204" pitchFamily="50" charset="-128"/>
                <a:ea typeface="Meiryo UI" panose="020B0604030504040204" pitchFamily="50" charset="-128"/>
              </a:rPr>
              <a:t>重複排除データ保護ストレージ</a:t>
            </a:r>
            <a:endParaRPr lang="en-US" altLang="ja-JP" sz="4400" b="1" i="0" u="none" strike="noStrike" baseline="0" dirty="0">
              <a:solidFill>
                <a:schemeClr val="bg1"/>
              </a:solidFill>
              <a:latin typeface="Meiryo UI" panose="020B0604030504040204" pitchFamily="50" charset="-128"/>
              <a:ea typeface="Meiryo UI" panose="020B0604030504040204" pitchFamily="50" charset="-128"/>
            </a:endParaRPr>
          </a:p>
        </p:txBody>
      </p:sp>
      <p:pic>
        <p:nvPicPr>
          <p:cNvPr id="1026" name="Picture 2" descr="親指を立てている人のイラスト（男性） | かわいいフリー素材集 いらすとや">
            <a:extLst>
              <a:ext uri="{FF2B5EF4-FFF2-40B4-BE49-F238E27FC236}">
                <a16:creationId xmlns:a16="http://schemas.microsoft.com/office/drawing/2014/main" id="{C1156B04-B30B-44DC-9C87-04FA64AABB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80025" y="1687483"/>
            <a:ext cx="1511975" cy="1531114"/>
          </a:xfrm>
          <a:prstGeom prst="rect">
            <a:avLst/>
          </a:prstGeom>
          <a:noFill/>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857795EA-2F87-4859-AD5E-49A91459A195}"/>
              </a:ext>
            </a:extLst>
          </p:cNvPr>
          <p:cNvSpPr txBox="1"/>
          <p:nvPr/>
        </p:nvSpPr>
        <p:spPr>
          <a:xfrm>
            <a:off x="381000" y="3662294"/>
            <a:ext cx="11582400" cy="2185214"/>
          </a:xfrm>
          <a:prstGeom prst="rect">
            <a:avLst/>
          </a:prstGeom>
          <a:noFill/>
        </p:spPr>
        <p:txBody>
          <a:bodyPr wrap="square">
            <a:spAutoFit/>
          </a:bodyPr>
          <a:lstStyle/>
          <a:p>
            <a:pPr algn="l"/>
            <a:r>
              <a:rPr lang="ja-JP" altLang="en-US" sz="3200" b="0" i="0" u="none" strike="noStrike" baseline="0" dirty="0">
                <a:latin typeface="Meiryo UI" panose="020B0604030504040204" pitchFamily="50" charset="-128"/>
                <a:ea typeface="Meiryo UI" panose="020B0604030504040204" pitchFamily="50" charset="-128"/>
              </a:rPr>
              <a:t>データを保存・保護するのに必要なストレージの</a:t>
            </a:r>
            <a:r>
              <a:rPr lang="ja-JP" altLang="en-US" sz="3600" b="1" i="0" u="none" strike="noStrike" baseline="0" dirty="0">
                <a:solidFill>
                  <a:schemeClr val="bg1"/>
                </a:solidFill>
                <a:latin typeface="Meiryo UI" panose="020B0604030504040204" pitchFamily="50" charset="-128"/>
                <a:ea typeface="Meiryo UI" panose="020B0604030504040204" pitchFamily="50" charset="-128"/>
              </a:rPr>
              <a:t>容量を劇的に削減</a:t>
            </a:r>
            <a:endParaRPr lang="en-US" altLang="ja-JP" sz="3200" b="1" i="0" u="none" strike="noStrike" baseline="0" dirty="0">
              <a:solidFill>
                <a:schemeClr val="bg1"/>
              </a:solidFill>
              <a:latin typeface="Meiryo UI" panose="020B0604030504040204" pitchFamily="50" charset="-128"/>
              <a:ea typeface="Meiryo UI" panose="020B0604030504040204" pitchFamily="50" charset="-128"/>
            </a:endParaRPr>
          </a:p>
          <a:p>
            <a:pPr algn="l"/>
            <a:endParaRPr lang="en-US" altLang="ja-JP" sz="3200" b="0" i="0" u="none" strike="noStrike" baseline="0" dirty="0">
              <a:latin typeface="Meiryo UI" panose="020B0604030504040204" pitchFamily="50" charset="-128"/>
              <a:ea typeface="Meiryo UI" panose="020B0604030504040204" pitchFamily="50" charset="-128"/>
            </a:endParaRPr>
          </a:p>
          <a:p>
            <a:pPr algn="l"/>
            <a:r>
              <a:rPr lang="ja-JP" altLang="en-US" sz="3200" b="0" i="0" u="none" strike="noStrike" baseline="0" dirty="0">
                <a:latin typeface="Meiryo UI" panose="020B0604030504040204" pitchFamily="50" charset="-128"/>
                <a:ea typeface="Meiryo UI" panose="020B0604030504040204" pitchFamily="50" charset="-128"/>
              </a:rPr>
              <a:t>バックアップされたデータは既設のネットワークをそのまま利用して効率的に</a:t>
            </a:r>
            <a:r>
              <a:rPr lang="ja-JP" altLang="en-US" sz="3600" b="1" i="0" u="none" strike="noStrike" baseline="0" dirty="0">
                <a:solidFill>
                  <a:schemeClr val="bg1"/>
                </a:solidFill>
                <a:latin typeface="Meiryo UI" panose="020B0604030504040204" pitchFamily="50" charset="-128"/>
                <a:ea typeface="Meiryo UI" panose="020B0604030504040204" pitchFamily="50" charset="-128"/>
              </a:rPr>
              <a:t>別サイトに複製、災害復旧やアーカイブ用途に利用</a:t>
            </a:r>
            <a:r>
              <a:rPr lang="ja-JP" altLang="en-US" sz="3600" b="1" dirty="0">
                <a:solidFill>
                  <a:schemeClr val="bg1"/>
                </a:solidFill>
                <a:latin typeface="Meiryo UI" panose="020B0604030504040204" pitchFamily="50" charset="-128"/>
                <a:ea typeface="Meiryo UI" panose="020B0604030504040204" pitchFamily="50" charset="-128"/>
              </a:rPr>
              <a:t>できます</a:t>
            </a:r>
            <a:endParaRPr lang="ja-JP" altLang="en-US" sz="3200" b="1" dirty="0">
              <a:solidFill>
                <a:schemeClr val="bg1"/>
              </a:solidFill>
              <a:latin typeface="Meiryo UI" panose="020B0604030504040204" pitchFamily="50" charset="-128"/>
              <a:ea typeface="Meiryo UI" panose="020B0604030504040204" pitchFamily="50" charset="-128"/>
            </a:endParaRPr>
          </a:p>
        </p:txBody>
      </p:sp>
      <p:sp>
        <p:nvSpPr>
          <p:cNvPr id="25" name="テキスト ボックス 24">
            <a:extLst>
              <a:ext uri="{FF2B5EF4-FFF2-40B4-BE49-F238E27FC236}">
                <a16:creationId xmlns:a16="http://schemas.microsoft.com/office/drawing/2014/main" id="{3AB19633-FE16-4B19-B9E4-14BCCB5EA7E9}"/>
              </a:ext>
            </a:extLst>
          </p:cNvPr>
          <p:cNvSpPr txBox="1"/>
          <p:nvPr/>
        </p:nvSpPr>
        <p:spPr>
          <a:xfrm>
            <a:off x="2313499" y="2453040"/>
            <a:ext cx="7260201" cy="338554"/>
          </a:xfrm>
          <a:prstGeom prst="rect">
            <a:avLst/>
          </a:prstGeom>
          <a:noFill/>
        </p:spPr>
        <p:txBody>
          <a:bodyPr wrap="square">
            <a:spAutoFit/>
          </a:bodyPr>
          <a:lstStyle/>
          <a:p>
            <a:pPr algn="ctr"/>
            <a:r>
              <a:rPr lang="ja-JP" altLang="en-US" sz="1600" dirty="0">
                <a:solidFill>
                  <a:schemeClr val="tx1">
                    <a:lumMod val="60000"/>
                    <a:lumOff val="40000"/>
                  </a:schemeClr>
                </a:solidFill>
                <a:latin typeface="Meiryo UI" panose="020B0604030504040204" pitchFamily="50" charset="-128"/>
                <a:ea typeface="Meiryo UI" panose="020B0604030504040204" pitchFamily="50" charset="-128"/>
              </a:rPr>
              <a:t>バックアップ・アーカイブ専用に設計されたストレージアプライアンスです</a:t>
            </a:r>
            <a:endParaRPr lang="en-US" altLang="ja-JP" sz="1600" b="0" strike="noStrike" baseline="0" dirty="0">
              <a:solidFill>
                <a:schemeClr val="tx1">
                  <a:lumMod val="60000"/>
                  <a:lumOff val="40000"/>
                </a:schemeClr>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D557F44D-891F-4F48-A8A9-674501415C78}"/>
              </a:ext>
            </a:extLst>
          </p:cNvPr>
          <p:cNvSpPr txBox="1"/>
          <p:nvPr/>
        </p:nvSpPr>
        <p:spPr>
          <a:xfrm>
            <a:off x="228600" y="6418982"/>
            <a:ext cx="6096000" cy="253916"/>
          </a:xfrm>
          <a:prstGeom prst="rect">
            <a:avLst/>
          </a:prstGeom>
          <a:noFill/>
        </p:spPr>
        <p:txBody>
          <a:bodyPr wrap="square">
            <a:spAutoFit/>
          </a:bodyPr>
          <a:lstStyle/>
          <a:p>
            <a:r>
              <a:rPr lang="ja-JP" altLang="en-US" sz="1050" dirty="0">
                <a:solidFill>
                  <a:schemeClr val="bg1"/>
                </a:solidFill>
                <a:latin typeface="Meiryo UI" panose="020B0604030504040204" pitchFamily="50" charset="-128"/>
                <a:ea typeface="Meiryo UI" panose="020B0604030504040204" pitchFamily="50" charset="-128"/>
              </a:rPr>
              <a:t>https://japancatalog.dell.com/c/wp-content/uploads/dell-emc-Data-Domain.pdf</a:t>
            </a:r>
          </a:p>
        </p:txBody>
      </p:sp>
    </p:spTree>
    <p:extLst>
      <p:ext uri="{BB962C8B-B14F-4D97-AF65-F5344CB8AC3E}">
        <p14:creationId xmlns:p14="http://schemas.microsoft.com/office/powerpoint/2010/main" val="335211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79504DB-894C-4495-B4B3-AC0D5428E518}"/>
              </a:ext>
            </a:extLst>
          </p:cNvPr>
          <p:cNvSpPr>
            <a:spLocks noGrp="1"/>
          </p:cNvSpPr>
          <p:nvPr>
            <p:ph type="title"/>
          </p:nvPr>
        </p:nvSpPr>
        <p:spPr/>
        <p:txBody>
          <a:bodyPr/>
          <a:lstStyle/>
          <a:p>
            <a:r>
              <a:rPr lang="en-US" altLang="ja-JP" dirty="0">
                <a:latin typeface="Meiryo UI" panose="020B0604030504040204" pitchFamily="50" charset="-128"/>
                <a:ea typeface="Meiryo UI" panose="020B0604030504040204" pitchFamily="50" charset="-128"/>
              </a:rPr>
              <a:t>Solution Builder</a:t>
            </a:r>
            <a:endParaRPr kumimoji="1" lang="ja-JP" altLang="en-US"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450212B9-16C5-4CF6-A870-7D6F6D9B6DDD}"/>
              </a:ext>
            </a:extLst>
          </p:cNvPr>
          <p:cNvSpPr txBox="1"/>
          <p:nvPr/>
        </p:nvSpPr>
        <p:spPr>
          <a:xfrm>
            <a:off x="340701" y="974973"/>
            <a:ext cx="3180806" cy="276999"/>
          </a:xfrm>
          <a:prstGeom prst="rect">
            <a:avLst/>
          </a:prstGeom>
          <a:noFill/>
        </p:spPr>
        <p:txBody>
          <a:bodyPr wrap="square">
            <a:spAutoFit/>
          </a:bodyPr>
          <a:lstStyle/>
          <a:p>
            <a:r>
              <a:rPr lang="ja-JP" altLang="en-US" sz="1200" dirty="0">
                <a:solidFill>
                  <a:schemeClr val="bg1"/>
                </a:solidFill>
              </a:rPr>
              <a:t>https://salesproductivity.dell.com/#/sb</a:t>
            </a:r>
          </a:p>
        </p:txBody>
      </p:sp>
      <p:pic>
        <p:nvPicPr>
          <p:cNvPr id="10" name="図 9">
            <a:extLst>
              <a:ext uri="{FF2B5EF4-FFF2-40B4-BE49-F238E27FC236}">
                <a16:creationId xmlns:a16="http://schemas.microsoft.com/office/drawing/2014/main" id="{8E484538-92A3-4087-8281-E64896B297FC}"/>
              </a:ext>
            </a:extLst>
          </p:cNvPr>
          <p:cNvPicPr>
            <a:picLocks noChangeAspect="1"/>
          </p:cNvPicPr>
          <p:nvPr/>
        </p:nvPicPr>
        <p:blipFill>
          <a:blip r:embed="rId3"/>
          <a:stretch>
            <a:fillRect/>
          </a:stretch>
        </p:blipFill>
        <p:spPr>
          <a:xfrm>
            <a:off x="381000" y="1251972"/>
            <a:ext cx="7149968" cy="3363644"/>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B4D9545D-3097-4A4C-A2D1-3723D20A21DC}"/>
              </a:ext>
            </a:extLst>
          </p:cNvPr>
          <p:cNvPicPr>
            <a:picLocks noChangeAspect="1"/>
          </p:cNvPicPr>
          <p:nvPr/>
        </p:nvPicPr>
        <p:blipFill>
          <a:blip r:embed="rId4"/>
          <a:stretch>
            <a:fillRect/>
          </a:stretch>
        </p:blipFill>
        <p:spPr>
          <a:xfrm>
            <a:off x="2558672" y="2255658"/>
            <a:ext cx="7228255" cy="3363644"/>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18" name="テキスト ボックス 17">
            <a:extLst>
              <a:ext uri="{FF2B5EF4-FFF2-40B4-BE49-F238E27FC236}">
                <a16:creationId xmlns:a16="http://schemas.microsoft.com/office/drawing/2014/main" id="{F3A37AF5-8454-44B5-8C0B-4734EDE8BEB0}"/>
              </a:ext>
            </a:extLst>
          </p:cNvPr>
          <p:cNvSpPr txBox="1"/>
          <p:nvPr/>
        </p:nvSpPr>
        <p:spPr>
          <a:xfrm>
            <a:off x="71915" y="6165226"/>
            <a:ext cx="4685143" cy="646331"/>
          </a:xfrm>
          <a:prstGeom prst="rect">
            <a:avLst/>
          </a:prstGeom>
          <a:noFill/>
        </p:spPr>
        <p:txBody>
          <a:bodyPr wrap="square">
            <a:spAutoFit/>
          </a:bodyPr>
          <a:lstStyle/>
          <a:p>
            <a:r>
              <a:rPr lang="ja-JP" altLang="en-US" sz="800" b="0" i="0" dirty="0">
                <a:solidFill>
                  <a:srgbClr val="111111"/>
                </a:solidFill>
                <a:effectLst/>
                <a:latin typeface="Roboto" panose="02000000000000000000" pitchFamily="2" charset="0"/>
              </a:rPr>
              <a:t>その他参考</a:t>
            </a:r>
            <a:r>
              <a:rPr lang="en-US" altLang="ja-JP" sz="800" b="0" i="0" dirty="0">
                <a:solidFill>
                  <a:srgbClr val="111111"/>
                </a:solidFill>
                <a:effectLst/>
                <a:latin typeface="Roboto" panose="02000000000000000000" pitchFamily="2" charset="0"/>
              </a:rPr>
              <a:t>:Solution Builder</a:t>
            </a:r>
            <a:r>
              <a:rPr lang="ja-JP" altLang="en-US" sz="800" b="0" i="0" dirty="0">
                <a:solidFill>
                  <a:srgbClr val="111111"/>
                </a:solidFill>
                <a:effectLst/>
                <a:latin typeface="Roboto" panose="02000000000000000000" pitchFamily="2" charset="0"/>
              </a:rPr>
              <a:t>の入力項目について</a:t>
            </a:r>
            <a:br>
              <a:rPr lang="en-US" altLang="ja-JP" sz="800" b="0" i="0" dirty="0">
                <a:solidFill>
                  <a:srgbClr val="111111"/>
                </a:solidFill>
                <a:effectLst/>
                <a:latin typeface="Roboto" panose="02000000000000000000" pitchFamily="2" charset="0"/>
              </a:rPr>
            </a:br>
            <a:r>
              <a:rPr lang="ja-JP" altLang="en-US" sz="700" dirty="0">
                <a:solidFill>
                  <a:schemeClr val="bg1"/>
                </a:solidFill>
              </a:rPr>
              <a:t>https://www.dell.com/community/%E3%82%B9%E3%83%88%E3%83%AC%E3%83%BC%E3%82%B8-%E3%82%B3%E3%83%9F%E3%83%A5%E3%83%8B%E3%83%86%E3%82%A3/Solution-Builder%E3%81%AE%E5%85%A5%E5%8A%9B%E9%A0%85%E7%9B%AE%E3%81%AB%E3%81%A4%E3%81%84%E3%81%A6/td-p/7172643</a:t>
            </a:r>
          </a:p>
        </p:txBody>
      </p:sp>
      <p:sp>
        <p:nvSpPr>
          <p:cNvPr id="14" name="テキスト ボックス 13">
            <a:extLst>
              <a:ext uri="{FF2B5EF4-FFF2-40B4-BE49-F238E27FC236}">
                <a16:creationId xmlns:a16="http://schemas.microsoft.com/office/drawing/2014/main" id="{8022B63F-42CB-4138-B97C-CEB3975C9112}"/>
              </a:ext>
            </a:extLst>
          </p:cNvPr>
          <p:cNvSpPr txBox="1"/>
          <p:nvPr/>
        </p:nvSpPr>
        <p:spPr>
          <a:xfrm>
            <a:off x="381000" y="692774"/>
            <a:ext cx="3100208" cy="276999"/>
          </a:xfrm>
          <a:prstGeom prst="rect">
            <a:avLst/>
          </a:prstGeom>
          <a:noFill/>
        </p:spPr>
        <p:txBody>
          <a:bodyPr wrap="none" lIns="0" tIns="0" rIns="0" bIns="0" rtlCol="0">
            <a:spAutoFit/>
          </a:bodyPr>
          <a:lstStyle/>
          <a:p>
            <a:pPr algn="ctr"/>
            <a:r>
              <a:rPr kumimoji="1" lang="en-US" altLang="ja-JP" sz="1800" dirty="0">
                <a:latin typeface="+mn-ea"/>
              </a:rPr>
              <a:t>DPS</a:t>
            </a:r>
            <a:r>
              <a:rPr lang="ja-JP" altLang="en-US" dirty="0">
                <a:latin typeface="+mn-ea"/>
              </a:rPr>
              <a:t>製品のサイジングができます。</a:t>
            </a:r>
            <a:endParaRPr kumimoji="1" lang="en-US" altLang="ja-JP" sz="1800" dirty="0">
              <a:latin typeface="+mn-ea"/>
            </a:endParaRPr>
          </a:p>
        </p:txBody>
      </p:sp>
      <p:sp>
        <p:nvSpPr>
          <p:cNvPr id="15" name="四角形: 角を丸くする 14">
            <a:extLst>
              <a:ext uri="{FF2B5EF4-FFF2-40B4-BE49-F238E27FC236}">
                <a16:creationId xmlns:a16="http://schemas.microsoft.com/office/drawing/2014/main" id="{D484E900-6EA3-4F05-891A-BCE71A39F85A}"/>
              </a:ext>
            </a:extLst>
          </p:cNvPr>
          <p:cNvSpPr/>
          <p:nvPr/>
        </p:nvSpPr>
        <p:spPr>
          <a:xfrm>
            <a:off x="783772" y="1808056"/>
            <a:ext cx="2229394" cy="595510"/>
          </a:xfrm>
          <a:prstGeom prst="roundRect">
            <a:avLst/>
          </a:prstGeom>
          <a:noFill/>
          <a:ln w="28575">
            <a:solidFill>
              <a:schemeClr val="accent5">
                <a:lumMod val="40000"/>
                <a:lumOff val="6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pic>
        <p:nvPicPr>
          <p:cNvPr id="21" name="図 20">
            <a:extLst>
              <a:ext uri="{FF2B5EF4-FFF2-40B4-BE49-F238E27FC236}">
                <a16:creationId xmlns:a16="http://schemas.microsoft.com/office/drawing/2014/main" id="{37D455D9-B8BA-40CD-AA06-9FCC7C2E84E5}"/>
              </a:ext>
            </a:extLst>
          </p:cNvPr>
          <p:cNvPicPr>
            <a:picLocks noChangeAspect="1"/>
          </p:cNvPicPr>
          <p:nvPr/>
        </p:nvPicPr>
        <p:blipFill>
          <a:blip r:embed="rId5"/>
          <a:stretch>
            <a:fillRect/>
          </a:stretch>
        </p:blipFill>
        <p:spPr>
          <a:xfrm>
            <a:off x="4840900" y="3001860"/>
            <a:ext cx="7228254" cy="3402057"/>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992677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50B6BF-D63D-43EB-B416-BE81CBE33A47}"/>
              </a:ext>
            </a:extLst>
          </p:cNvPr>
          <p:cNvSpPr>
            <a:spLocks noGrp="1"/>
          </p:cNvSpPr>
          <p:nvPr>
            <p:ph type="title"/>
          </p:nvPr>
        </p:nvSpPr>
        <p:spPr>
          <a:xfrm>
            <a:off x="381000" y="304800"/>
            <a:ext cx="11430000" cy="387798"/>
          </a:xfrm>
        </p:spPr>
        <p:txBody>
          <a:bodyPr/>
          <a:lstStyle/>
          <a:p>
            <a:r>
              <a:rPr kumimoji="1" lang="en-US" altLang="ja-JP" sz="2800" dirty="0">
                <a:latin typeface="+mj-ea"/>
              </a:rPr>
              <a:t>DD3300</a:t>
            </a:r>
            <a:r>
              <a:rPr kumimoji="1" lang="ja-JP" altLang="en-US" sz="2800" dirty="0">
                <a:latin typeface="+mj-ea"/>
              </a:rPr>
              <a:t> コンパティビリティの確認方法　</a:t>
            </a:r>
          </a:p>
        </p:txBody>
      </p:sp>
      <p:sp>
        <p:nvSpPr>
          <p:cNvPr id="3" name="テキスト ボックス 2">
            <a:extLst>
              <a:ext uri="{FF2B5EF4-FFF2-40B4-BE49-F238E27FC236}">
                <a16:creationId xmlns:a16="http://schemas.microsoft.com/office/drawing/2014/main" id="{0C6D2362-C6DE-47EF-AF19-54AEA5BA2B6E}"/>
              </a:ext>
            </a:extLst>
          </p:cNvPr>
          <p:cNvSpPr txBox="1"/>
          <p:nvPr/>
        </p:nvSpPr>
        <p:spPr>
          <a:xfrm>
            <a:off x="306417" y="657929"/>
            <a:ext cx="9504333" cy="666977"/>
          </a:xfrm>
          <a:prstGeom prst="rect">
            <a:avLst/>
          </a:prstGeom>
          <a:noFill/>
        </p:spPr>
        <p:txBody>
          <a:bodyPr wrap="none" rtlCol="0">
            <a:spAutoFit/>
          </a:bodyPr>
          <a:lstStyle/>
          <a:p>
            <a:pPr>
              <a:buClr>
                <a:schemeClr val="bg1"/>
              </a:buClr>
            </a:pPr>
            <a:r>
              <a:rPr lang="en-US" altLang="ja-JP" dirty="0">
                <a:solidFill>
                  <a:schemeClr val="bg2"/>
                </a:solidFill>
                <a:latin typeface="+mn-ea"/>
              </a:rPr>
              <a:t>Avamar, Data Domain, DDBEA, NetWorker and ProtectPoint Compatibility Guide</a:t>
            </a:r>
          </a:p>
          <a:p>
            <a:pPr>
              <a:buClr>
                <a:schemeClr val="bg1"/>
              </a:buClr>
            </a:pPr>
            <a:r>
              <a:rPr lang="en-US" altLang="ja-JP" dirty="0">
                <a:solidFill>
                  <a:schemeClr val="bg2"/>
                </a:solidFill>
                <a:latin typeface="+mn-ea"/>
                <a:hlinkClick r:id="rId2"/>
              </a:rPr>
              <a:t>https://elabnavigator.dell.com/eln/modernHomeDataProtection</a:t>
            </a:r>
            <a:endParaRPr lang="en-US" altLang="ja-JP" dirty="0">
              <a:solidFill>
                <a:schemeClr val="bg2"/>
              </a:solidFill>
              <a:latin typeface="+mn-ea"/>
            </a:endParaRPr>
          </a:p>
        </p:txBody>
      </p:sp>
      <p:pic>
        <p:nvPicPr>
          <p:cNvPr id="6" name="図 5">
            <a:extLst>
              <a:ext uri="{FF2B5EF4-FFF2-40B4-BE49-F238E27FC236}">
                <a16:creationId xmlns:a16="http://schemas.microsoft.com/office/drawing/2014/main" id="{A8B6AAB8-7569-4846-BC7C-8029EB9FF5B4}"/>
              </a:ext>
            </a:extLst>
          </p:cNvPr>
          <p:cNvPicPr>
            <a:picLocks noChangeAspect="1"/>
          </p:cNvPicPr>
          <p:nvPr/>
        </p:nvPicPr>
        <p:blipFill>
          <a:blip r:embed="rId3"/>
          <a:stretch>
            <a:fillRect/>
          </a:stretch>
        </p:blipFill>
        <p:spPr>
          <a:xfrm>
            <a:off x="221163" y="1488841"/>
            <a:ext cx="10298379" cy="5064359"/>
          </a:xfrm>
          <a:prstGeom prst="rect">
            <a:avLst/>
          </a:prstGeom>
          <a:ln>
            <a:solidFill>
              <a:schemeClr val="bg2">
                <a:lumMod val="50000"/>
                <a:lumOff val="50000"/>
              </a:schemeClr>
            </a:solidFill>
          </a:ln>
          <a:effectLst>
            <a:outerShdw blurRad="50800" dist="38100" dir="2700000" algn="tl" rotWithShape="0">
              <a:prstClr val="black">
                <a:alpha val="40000"/>
              </a:prstClr>
            </a:outerShdw>
          </a:effectLst>
        </p:spPr>
      </p:pic>
      <p:sp>
        <p:nvSpPr>
          <p:cNvPr id="7" name="正方形/長方形 6">
            <a:extLst>
              <a:ext uri="{FF2B5EF4-FFF2-40B4-BE49-F238E27FC236}">
                <a16:creationId xmlns:a16="http://schemas.microsoft.com/office/drawing/2014/main" id="{BE65863A-9443-49F4-AEAE-6371553337CB}"/>
              </a:ext>
            </a:extLst>
          </p:cNvPr>
          <p:cNvSpPr/>
          <p:nvPr/>
        </p:nvSpPr>
        <p:spPr>
          <a:xfrm>
            <a:off x="2983831" y="3559156"/>
            <a:ext cx="1600201" cy="146570"/>
          </a:xfrm>
          <a:prstGeom prst="rect">
            <a:avLst/>
          </a:prstGeom>
          <a:noFill/>
          <a:ln w="19050">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pic>
        <p:nvPicPr>
          <p:cNvPr id="9" name="図 8">
            <a:extLst>
              <a:ext uri="{FF2B5EF4-FFF2-40B4-BE49-F238E27FC236}">
                <a16:creationId xmlns:a16="http://schemas.microsoft.com/office/drawing/2014/main" id="{0D55040D-D980-4390-8717-D476A021F52B}"/>
              </a:ext>
            </a:extLst>
          </p:cNvPr>
          <p:cNvPicPr>
            <a:picLocks noChangeAspect="1"/>
          </p:cNvPicPr>
          <p:nvPr/>
        </p:nvPicPr>
        <p:blipFill>
          <a:blip r:embed="rId4"/>
          <a:stretch>
            <a:fillRect/>
          </a:stretch>
        </p:blipFill>
        <p:spPr>
          <a:xfrm>
            <a:off x="7346700" y="2718644"/>
            <a:ext cx="5425686" cy="4608978"/>
          </a:xfrm>
          <a:prstGeom prst="rect">
            <a:avLst/>
          </a:prstGeom>
          <a:ln w="12700">
            <a:solidFill>
              <a:schemeClr val="bg2">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929938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50B6BF-D63D-43EB-B416-BE81CBE33A47}"/>
              </a:ext>
            </a:extLst>
          </p:cNvPr>
          <p:cNvSpPr>
            <a:spLocks noGrp="1"/>
          </p:cNvSpPr>
          <p:nvPr>
            <p:ph type="title"/>
          </p:nvPr>
        </p:nvSpPr>
        <p:spPr>
          <a:xfrm>
            <a:off x="381000" y="304800"/>
            <a:ext cx="11430000" cy="387798"/>
          </a:xfrm>
        </p:spPr>
        <p:txBody>
          <a:bodyPr/>
          <a:lstStyle/>
          <a:p>
            <a:r>
              <a:rPr lang="ja-JP" altLang="en-US" sz="2800" b="0" i="0" dirty="0">
                <a:effectLst/>
                <a:latin typeface="+mn-ea"/>
                <a:ea typeface="+mn-ea"/>
              </a:rPr>
              <a:t>コミュニティの活用 </a:t>
            </a:r>
            <a:r>
              <a:rPr lang="en-US" altLang="ja-JP" sz="1600" b="0" i="0" dirty="0">
                <a:effectLst/>
                <a:latin typeface="+mn-ea"/>
                <a:ea typeface="+mn-ea"/>
              </a:rPr>
              <a:t>-</a:t>
            </a:r>
            <a:r>
              <a:rPr lang="ja-JP" altLang="en-US" sz="1600" b="0" i="0" dirty="0">
                <a:effectLst/>
                <a:latin typeface="+mn-ea"/>
                <a:ea typeface="+mn-ea"/>
              </a:rPr>
              <a:t>ストレージ コミュニティ</a:t>
            </a:r>
            <a:r>
              <a:rPr lang="en-US" altLang="ja-JP" sz="1600" b="0" i="0" dirty="0">
                <a:effectLst/>
                <a:latin typeface="+mn-ea"/>
                <a:ea typeface="+mn-ea"/>
              </a:rPr>
              <a:t>-</a:t>
            </a:r>
            <a:endParaRPr kumimoji="1" lang="ja-JP" altLang="en-US" sz="2800" dirty="0">
              <a:latin typeface="+mn-ea"/>
              <a:ea typeface="+mn-ea"/>
            </a:endParaRPr>
          </a:p>
        </p:txBody>
      </p:sp>
      <p:pic>
        <p:nvPicPr>
          <p:cNvPr id="3" name="図 2">
            <a:extLst>
              <a:ext uri="{FF2B5EF4-FFF2-40B4-BE49-F238E27FC236}">
                <a16:creationId xmlns:a16="http://schemas.microsoft.com/office/drawing/2014/main" id="{D92E7A9F-1915-4152-8072-4FA817D40DA1}"/>
              </a:ext>
            </a:extLst>
          </p:cNvPr>
          <p:cNvPicPr>
            <a:picLocks noChangeAspect="1"/>
          </p:cNvPicPr>
          <p:nvPr/>
        </p:nvPicPr>
        <p:blipFill>
          <a:blip r:embed="rId3"/>
          <a:stretch>
            <a:fillRect/>
          </a:stretch>
        </p:blipFill>
        <p:spPr>
          <a:xfrm>
            <a:off x="6096000" y="1498265"/>
            <a:ext cx="3663169" cy="3729772"/>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4" name="図 3">
            <a:extLst>
              <a:ext uri="{FF2B5EF4-FFF2-40B4-BE49-F238E27FC236}">
                <a16:creationId xmlns:a16="http://schemas.microsoft.com/office/drawing/2014/main" id="{1DA566D4-1724-405E-83A2-9E5CE0D0AD80}"/>
              </a:ext>
            </a:extLst>
          </p:cNvPr>
          <p:cNvPicPr>
            <a:picLocks noChangeAspect="1"/>
          </p:cNvPicPr>
          <p:nvPr/>
        </p:nvPicPr>
        <p:blipFill>
          <a:blip r:embed="rId4"/>
          <a:stretch>
            <a:fillRect/>
          </a:stretch>
        </p:blipFill>
        <p:spPr>
          <a:xfrm>
            <a:off x="7399467" y="2134528"/>
            <a:ext cx="4045846" cy="4018292"/>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5" name="図 4">
            <a:extLst>
              <a:ext uri="{FF2B5EF4-FFF2-40B4-BE49-F238E27FC236}">
                <a16:creationId xmlns:a16="http://schemas.microsoft.com/office/drawing/2014/main" id="{5FA49F1B-72B8-492C-9EFE-070EB2A33572}"/>
              </a:ext>
            </a:extLst>
          </p:cNvPr>
          <p:cNvPicPr>
            <a:picLocks noChangeAspect="1"/>
          </p:cNvPicPr>
          <p:nvPr/>
        </p:nvPicPr>
        <p:blipFill>
          <a:blip r:embed="rId5"/>
          <a:stretch>
            <a:fillRect/>
          </a:stretch>
        </p:blipFill>
        <p:spPr>
          <a:xfrm>
            <a:off x="9979819" y="4327962"/>
            <a:ext cx="2165633" cy="2225238"/>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6" name="図 5">
            <a:extLst>
              <a:ext uri="{FF2B5EF4-FFF2-40B4-BE49-F238E27FC236}">
                <a16:creationId xmlns:a16="http://schemas.microsoft.com/office/drawing/2014/main" id="{BD560E78-1DA6-4303-8012-C56A3749E861}"/>
              </a:ext>
            </a:extLst>
          </p:cNvPr>
          <p:cNvPicPr>
            <a:picLocks noChangeAspect="1"/>
          </p:cNvPicPr>
          <p:nvPr/>
        </p:nvPicPr>
        <p:blipFill>
          <a:blip r:embed="rId6"/>
          <a:stretch>
            <a:fillRect/>
          </a:stretch>
        </p:blipFill>
        <p:spPr>
          <a:xfrm>
            <a:off x="201467" y="1224425"/>
            <a:ext cx="5715534" cy="5285269"/>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7" name="テキスト ボックス 6">
            <a:extLst>
              <a:ext uri="{FF2B5EF4-FFF2-40B4-BE49-F238E27FC236}">
                <a16:creationId xmlns:a16="http://schemas.microsoft.com/office/drawing/2014/main" id="{87437151-A80E-4ED4-9E06-7D56E3F0371F}"/>
              </a:ext>
            </a:extLst>
          </p:cNvPr>
          <p:cNvSpPr txBox="1"/>
          <p:nvPr/>
        </p:nvSpPr>
        <p:spPr>
          <a:xfrm>
            <a:off x="69776" y="6509656"/>
            <a:ext cx="6112267" cy="369332"/>
          </a:xfrm>
          <a:prstGeom prst="rect">
            <a:avLst/>
          </a:prstGeom>
          <a:noFill/>
        </p:spPr>
        <p:txBody>
          <a:bodyPr wrap="square">
            <a:spAutoFit/>
          </a:bodyPr>
          <a:lstStyle/>
          <a:p>
            <a:r>
              <a:rPr lang="ja-JP" altLang="en-US" sz="900" dirty="0">
                <a:solidFill>
                  <a:schemeClr val="bg1"/>
                </a:solidFill>
                <a:latin typeface="Meiryo UI" panose="020B0604030504040204" pitchFamily="50" charset="-128"/>
                <a:ea typeface="Meiryo UI" panose="020B0604030504040204" pitchFamily="50" charset="-128"/>
              </a:rPr>
              <a:t>https://www.dell.com/community/%E3%82%B9%E3%83%88%E3%83%AC%E3%83%BC%E3%82%B8-%E3%82%B3%E3%83%9F%E3%83%A5%E3%83%8B%E3%83%86%E3%82%A3/bd-p/storage-jp</a:t>
            </a:r>
          </a:p>
        </p:txBody>
      </p:sp>
      <p:sp>
        <p:nvSpPr>
          <p:cNvPr id="8" name="テキスト ボックス 7">
            <a:extLst>
              <a:ext uri="{FF2B5EF4-FFF2-40B4-BE49-F238E27FC236}">
                <a16:creationId xmlns:a16="http://schemas.microsoft.com/office/drawing/2014/main" id="{84BD98AD-18FB-44B0-84AB-D43890940793}"/>
              </a:ext>
            </a:extLst>
          </p:cNvPr>
          <p:cNvSpPr txBox="1"/>
          <p:nvPr/>
        </p:nvSpPr>
        <p:spPr>
          <a:xfrm>
            <a:off x="1532558" y="824045"/>
            <a:ext cx="8226611" cy="307777"/>
          </a:xfrm>
          <a:prstGeom prst="rect">
            <a:avLst/>
          </a:prstGeom>
          <a:noFill/>
        </p:spPr>
        <p:txBody>
          <a:bodyPr wrap="none" lIns="0" tIns="0" rIns="0" bIns="0" rtlCol="0">
            <a:spAutoFit/>
          </a:bodyPr>
          <a:lstStyle/>
          <a:p>
            <a:pPr algn="ctr"/>
            <a:r>
              <a:rPr lang="ja-JP" altLang="en-US" sz="2000" dirty="0"/>
              <a:t>困ったら、コミュニティを活用して情報収集！　そして分からない事は聞いてみよう！</a:t>
            </a:r>
            <a:endParaRPr kumimoji="1" lang="ja-JP" altLang="en-US" sz="2000" dirty="0"/>
          </a:p>
        </p:txBody>
      </p:sp>
      <p:pic>
        <p:nvPicPr>
          <p:cNvPr id="1028" name="Picture 4" descr="上下左右を指差す人のイラスト | かわいいフリー素材集 いらすとや">
            <a:extLst>
              <a:ext uri="{FF2B5EF4-FFF2-40B4-BE49-F238E27FC236}">
                <a16:creationId xmlns:a16="http://schemas.microsoft.com/office/drawing/2014/main" id="{B31C2325-8419-4D4C-A1BB-E55F4AE2ABF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 y="561836"/>
            <a:ext cx="554248" cy="765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26872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A6D4B09-8F24-4B58-9243-9E2F7F1A1C46}"/>
              </a:ext>
            </a:extLst>
          </p:cNvPr>
          <p:cNvSpPr>
            <a:spLocks noGrp="1"/>
          </p:cNvSpPr>
          <p:nvPr>
            <p:ph type="title"/>
          </p:nvPr>
        </p:nvSpPr>
        <p:spPr>
          <a:xfrm>
            <a:off x="367844" y="2730889"/>
            <a:ext cx="11456312" cy="664797"/>
          </a:xfrm>
        </p:spPr>
        <p:txBody>
          <a:bodyPr/>
          <a:lstStyle/>
          <a:p>
            <a:pPr algn="ctr"/>
            <a:r>
              <a:rPr lang="en-US" altLang="ja-JP" sz="4800" b="1" dirty="0"/>
              <a:t>Appendix</a:t>
            </a:r>
            <a:endParaRPr lang="ja-JP" altLang="en-US" sz="4800" b="1" dirty="0"/>
          </a:p>
        </p:txBody>
      </p:sp>
      <p:cxnSp>
        <p:nvCxnSpPr>
          <p:cNvPr id="5" name="Straight Connector 24">
            <a:extLst>
              <a:ext uri="{FF2B5EF4-FFF2-40B4-BE49-F238E27FC236}">
                <a16:creationId xmlns:a16="http://schemas.microsoft.com/office/drawing/2014/main" id="{01667E57-AE93-46BD-B9DC-41E9D9E277C3}"/>
              </a:ext>
            </a:extLst>
          </p:cNvPr>
          <p:cNvCxnSpPr>
            <a:cxnSpLocks/>
          </p:cNvCxnSpPr>
          <p:nvPr/>
        </p:nvCxnSpPr>
        <p:spPr>
          <a:xfrm>
            <a:off x="2361589" y="183530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28">
            <a:extLst>
              <a:ext uri="{FF2B5EF4-FFF2-40B4-BE49-F238E27FC236}">
                <a16:creationId xmlns:a16="http://schemas.microsoft.com/office/drawing/2014/main" id="{80866752-0F23-4CF1-B1B1-84480467D172}"/>
              </a:ext>
            </a:extLst>
          </p:cNvPr>
          <p:cNvCxnSpPr>
            <a:cxnSpLocks/>
          </p:cNvCxnSpPr>
          <p:nvPr/>
        </p:nvCxnSpPr>
        <p:spPr>
          <a:xfrm>
            <a:off x="2361589" y="419708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Tree>
    <p:extLst>
      <p:ext uri="{BB962C8B-B14F-4D97-AF65-F5344CB8AC3E}">
        <p14:creationId xmlns:p14="http://schemas.microsoft.com/office/powerpoint/2010/main" val="459003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1B31E46F-2EBF-4311-9E5B-CCE9947F06ED}"/>
              </a:ext>
            </a:extLst>
          </p:cNvPr>
          <p:cNvPicPr>
            <a:picLocks noChangeAspect="1"/>
          </p:cNvPicPr>
          <p:nvPr/>
        </p:nvPicPr>
        <p:blipFill>
          <a:blip r:embed="rId2"/>
          <a:stretch>
            <a:fillRect/>
          </a:stretch>
        </p:blipFill>
        <p:spPr>
          <a:xfrm>
            <a:off x="9752650" y="3572736"/>
            <a:ext cx="2420249" cy="3186662"/>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948FEC23-8D49-424A-85A0-28627CA08DCF}"/>
              </a:ext>
            </a:extLst>
          </p:cNvPr>
          <p:cNvSpPr>
            <a:spLocks noGrp="1"/>
          </p:cNvSpPr>
          <p:nvPr>
            <p:ph type="title"/>
          </p:nvPr>
        </p:nvSpPr>
        <p:spPr>
          <a:xfrm>
            <a:off x="381000" y="304800"/>
            <a:ext cx="11430000" cy="387798"/>
          </a:xfrm>
        </p:spPr>
        <p:txBody>
          <a:bodyPr/>
          <a:lstStyle/>
          <a:p>
            <a:r>
              <a:rPr kumimoji="1" lang="en-US" altLang="ja-JP" sz="2800" dirty="0" err="1">
                <a:latin typeface="Meiryo UI" panose="020B0604030504040204" pitchFamily="50" charset="-128"/>
                <a:ea typeface="Meiryo UI" panose="020B0604030504040204" pitchFamily="50" charset="-128"/>
              </a:rPr>
              <a:t>PowerProtect</a:t>
            </a:r>
            <a:r>
              <a:rPr kumimoji="1" lang="en-US" altLang="ja-JP" sz="2800" dirty="0">
                <a:latin typeface="Meiryo UI" panose="020B0604030504040204" pitchFamily="50" charset="-128"/>
                <a:ea typeface="Meiryo UI" panose="020B0604030504040204" pitchFamily="50" charset="-128"/>
              </a:rPr>
              <a:t> DD3300 </a:t>
            </a:r>
            <a:r>
              <a:rPr kumimoji="1" lang="ja-JP" altLang="en-US" sz="2800" dirty="0">
                <a:latin typeface="Meiryo UI" panose="020B0604030504040204" pitchFamily="50" charset="-128"/>
                <a:ea typeface="Meiryo UI" panose="020B0604030504040204" pitchFamily="50" charset="-128"/>
              </a:rPr>
              <a:t>導入ガイド</a:t>
            </a:r>
          </a:p>
        </p:txBody>
      </p:sp>
      <p:sp>
        <p:nvSpPr>
          <p:cNvPr id="8" name="テキスト ボックス 7">
            <a:extLst>
              <a:ext uri="{FF2B5EF4-FFF2-40B4-BE49-F238E27FC236}">
                <a16:creationId xmlns:a16="http://schemas.microsoft.com/office/drawing/2014/main" id="{C079325E-87F8-44DB-B9AD-6A57AB791819}"/>
              </a:ext>
            </a:extLst>
          </p:cNvPr>
          <p:cNvSpPr txBox="1"/>
          <p:nvPr/>
        </p:nvSpPr>
        <p:spPr>
          <a:xfrm>
            <a:off x="7353300" y="1116556"/>
            <a:ext cx="4838700" cy="707886"/>
          </a:xfrm>
          <a:prstGeom prst="rect">
            <a:avLst/>
          </a:prstGeom>
          <a:noFill/>
        </p:spPr>
        <p:txBody>
          <a:bodyPr wrap="square">
            <a:spAutoFit/>
          </a:bodyPr>
          <a:lstStyle/>
          <a:p>
            <a:pPr algn="ctr"/>
            <a:r>
              <a:rPr lang="en-US" altLang="ja-JP" sz="2000" dirty="0">
                <a:latin typeface="Meiryo UI" panose="020B0604030504040204" pitchFamily="50" charset="-128"/>
                <a:ea typeface="Meiryo UI" panose="020B0604030504040204" pitchFamily="50" charset="-128"/>
                <a:hlinkClick r:id="rId3"/>
              </a:rPr>
              <a:t>Dell EMC </a:t>
            </a:r>
            <a:r>
              <a:rPr lang="en-US" altLang="ja-JP" sz="2000" dirty="0" err="1">
                <a:latin typeface="Meiryo UI" panose="020B0604030504040204" pitchFamily="50" charset="-128"/>
                <a:ea typeface="Meiryo UI" panose="020B0604030504040204" pitchFamily="50" charset="-128"/>
                <a:hlinkClick r:id="rId3"/>
              </a:rPr>
              <a:t>PowerProtect</a:t>
            </a:r>
            <a:r>
              <a:rPr lang="en-US" altLang="ja-JP" sz="2000" dirty="0">
                <a:latin typeface="Meiryo UI" panose="020B0604030504040204" pitchFamily="50" charset="-128"/>
                <a:ea typeface="Meiryo UI" panose="020B0604030504040204" pitchFamily="50" charset="-128"/>
                <a:hlinkClick r:id="rId3"/>
              </a:rPr>
              <a:t> DD3300</a:t>
            </a:r>
          </a:p>
          <a:p>
            <a:pPr algn="ctr"/>
            <a:r>
              <a:rPr lang="en-US" altLang="ja-JP" sz="2000" dirty="0">
                <a:latin typeface="Meiryo UI" panose="020B0604030504040204" pitchFamily="50" charset="-128"/>
                <a:ea typeface="Meiryo UI" panose="020B0604030504040204" pitchFamily="50" charset="-128"/>
                <a:hlinkClick r:id="rId3"/>
              </a:rPr>
              <a:t>-</a:t>
            </a:r>
            <a:r>
              <a:rPr lang="ja-JP" altLang="en-US" sz="2000" dirty="0">
                <a:latin typeface="Meiryo UI" panose="020B0604030504040204" pitchFamily="50" charset="-128"/>
                <a:ea typeface="Meiryo UI" panose="020B0604030504040204" pitchFamily="50" charset="-128"/>
                <a:hlinkClick r:id="rId3"/>
              </a:rPr>
              <a:t>ハードウェアの概要と設置ガイド</a:t>
            </a:r>
            <a:r>
              <a:rPr lang="en-US" altLang="ja-JP" sz="2000" dirty="0">
                <a:latin typeface="Meiryo UI" panose="020B0604030504040204" pitchFamily="50" charset="-128"/>
                <a:ea typeface="Meiryo UI" panose="020B0604030504040204" pitchFamily="50" charset="-128"/>
                <a:hlinkClick r:id="rId3"/>
              </a:rPr>
              <a:t>-</a:t>
            </a:r>
            <a:endParaRPr lang="en-US" altLang="ja-JP" sz="2000" dirty="0">
              <a:latin typeface="Meiryo UI" panose="020B0604030504040204" pitchFamily="50" charset="-128"/>
              <a:ea typeface="Meiryo UI" panose="020B0604030504040204" pitchFamily="50" charset="-128"/>
            </a:endParaRPr>
          </a:p>
        </p:txBody>
      </p:sp>
      <p:pic>
        <p:nvPicPr>
          <p:cNvPr id="10" name="図 9">
            <a:extLst>
              <a:ext uri="{FF2B5EF4-FFF2-40B4-BE49-F238E27FC236}">
                <a16:creationId xmlns:a16="http://schemas.microsoft.com/office/drawing/2014/main" id="{8742A168-6E61-4C49-9824-8C3B3765D6D6}"/>
              </a:ext>
            </a:extLst>
          </p:cNvPr>
          <p:cNvPicPr>
            <a:picLocks noChangeAspect="1"/>
          </p:cNvPicPr>
          <p:nvPr/>
        </p:nvPicPr>
        <p:blipFill>
          <a:blip r:embed="rId4"/>
          <a:stretch>
            <a:fillRect/>
          </a:stretch>
        </p:blipFill>
        <p:spPr>
          <a:xfrm>
            <a:off x="8512569" y="2681473"/>
            <a:ext cx="2520162" cy="3261911"/>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06C0D4B1-E868-4DE4-B1ED-0AAD1575CF20}"/>
              </a:ext>
            </a:extLst>
          </p:cNvPr>
          <p:cNvPicPr>
            <a:picLocks noChangeAspect="1"/>
          </p:cNvPicPr>
          <p:nvPr/>
        </p:nvPicPr>
        <p:blipFill>
          <a:blip r:embed="rId5"/>
          <a:stretch>
            <a:fillRect/>
          </a:stretch>
        </p:blipFill>
        <p:spPr>
          <a:xfrm>
            <a:off x="7023474" y="1990981"/>
            <a:ext cx="2332200" cy="3277902"/>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18" name="テキスト ボックス 17">
            <a:extLst>
              <a:ext uri="{FF2B5EF4-FFF2-40B4-BE49-F238E27FC236}">
                <a16:creationId xmlns:a16="http://schemas.microsoft.com/office/drawing/2014/main" id="{02BC530C-0D1B-48F9-AB3B-7DF312252D4A}"/>
              </a:ext>
            </a:extLst>
          </p:cNvPr>
          <p:cNvSpPr txBox="1"/>
          <p:nvPr/>
        </p:nvSpPr>
        <p:spPr>
          <a:xfrm>
            <a:off x="219273" y="827621"/>
            <a:ext cx="4553024" cy="369332"/>
          </a:xfrm>
          <a:prstGeom prst="rect">
            <a:avLst/>
          </a:prstGeom>
          <a:noFill/>
        </p:spPr>
        <p:txBody>
          <a:bodyPr wrap="square">
            <a:spAutoFit/>
          </a:bodyPr>
          <a:lstStyle/>
          <a:p>
            <a:pPr algn="l"/>
            <a:r>
              <a:rPr lang="ja-JP" altLang="en-US" dirty="0">
                <a:solidFill>
                  <a:srgbClr val="111111"/>
                </a:solidFill>
                <a:latin typeface="Meiryo UI" panose="020B0604030504040204" pitchFamily="50" charset="-128"/>
                <a:ea typeface="Meiryo UI" panose="020B0604030504040204" pitchFamily="50" charset="-128"/>
              </a:rPr>
              <a:t>製品ページから導入ガイドなど入手できます。</a:t>
            </a:r>
            <a:endParaRPr lang="en-US" altLang="ja-JP" b="0" i="0" dirty="0">
              <a:solidFill>
                <a:srgbClr val="111111"/>
              </a:solidFill>
              <a:effectLst/>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EB4FB88D-ACD3-4783-B1B7-ED812579266A}"/>
              </a:ext>
            </a:extLst>
          </p:cNvPr>
          <p:cNvPicPr>
            <a:picLocks noChangeAspect="1"/>
          </p:cNvPicPr>
          <p:nvPr/>
        </p:nvPicPr>
        <p:blipFill>
          <a:blip r:embed="rId6"/>
          <a:stretch>
            <a:fillRect/>
          </a:stretch>
        </p:blipFill>
        <p:spPr>
          <a:xfrm>
            <a:off x="511373" y="1682947"/>
            <a:ext cx="3491055" cy="2913849"/>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20" name="図 19">
            <a:extLst>
              <a:ext uri="{FF2B5EF4-FFF2-40B4-BE49-F238E27FC236}">
                <a16:creationId xmlns:a16="http://schemas.microsoft.com/office/drawing/2014/main" id="{CD98FEA9-B9C1-4778-B85C-027F6A4577F4}"/>
              </a:ext>
            </a:extLst>
          </p:cNvPr>
          <p:cNvPicPr>
            <a:picLocks noChangeAspect="1"/>
          </p:cNvPicPr>
          <p:nvPr/>
        </p:nvPicPr>
        <p:blipFill>
          <a:blip r:embed="rId7"/>
          <a:stretch>
            <a:fillRect/>
          </a:stretch>
        </p:blipFill>
        <p:spPr>
          <a:xfrm>
            <a:off x="3003850" y="3292126"/>
            <a:ext cx="3491055" cy="3071008"/>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22" name="テキスト ボックス 21">
            <a:extLst>
              <a:ext uri="{FF2B5EF4-FFF2-40B4-BE49-F238E27FC236}">
                <a16:creationId xmlns:a16="http://schemas.microsoft.com/office/drawing/2014/main" id="{66B411F7-800A-4A9F-8E6D-B6D59BBB89AB}"/>
              </a:ext>
            </a:extLst>
          </p:cNvPr>
          <p:cNvSpPr txBox="1"/>
          <p:nvPr/>
        </p:nvSpPr>
        <p:spPr>
          <a:xfrm>
            <a:off x="219273" y="1224278"/>
            <a:ext cx="6194228" cy="246221"/>
          </a:xfrm>
          <a:prstGeom prst="rect">
            <a:avLst/>
          </a:prstGeom>
          <a:noFill/>
        </p:spPr>
        <p:txBody>
          <a:bodyPr wrap="square">
            <a:spAutoFit/>
          </a:bodyPr>
          <a:lstStyle/>
          <a:p>
            <a:r>
              <a:rPr lang="ja-JP" altLang="en-US" sz="1000" dirty="0">
                <a:solidFill>
                  <a:schemeClr val="bg1"/>
                </a:solidFill>
                <a:latin typeface="Meiryo UI" panose="020B0604030504040204" pitchFamily="50" charset="-128"/>
                <a:ea typeface="Meiryo UI" panose="020B0604030504040204" pitchFamily="50" charset="-128"/>
              </a:rPr>
              <a:t>https://www.dell.com/support/home/ja-jp/product-support/product/data-domain-3300/docs</a:t>
            </a:r>
          </a:p>
        </p:txBody>
      </p:sp>
      <p:sp>
        <p:nvSpPr>
          <p:cNvPr id="23" name="四角形: 角を丸くする 22">
            <a:extLst>
              <a:ext uri="{FF2B5EF4-FFF2-40B4-BE49-F238E27FC236}">
                <a16:creationId xmlns:a16="http://schemas.microsoft.com/office/drawing/2014/main" id="{F43FA02B-A825-4900-BF5A-B5691F733405}"/>
              </a:ext>
            </a:extLst>
          </p:cNvPr>
          <p:cNvSpPr/>
          <p:nvPr/>
        </p:nvSpPr>
        <p:spPr>
          <a:xfrm>
            <a:off x="3111500" y="3784600"/>
            <a:ext cx="3383405" cy="330200"/>
          </a:xfrm>
          <a:prstGeom prst="roundRect">
            <a:avLst/>
          </a:prstGeom>
          <a:noFill/>
          <a:ln w="19050">
            <a:solidFill>
              <a:schemeClr val="accent5">
                <a:lumMod val="60000"/>
                <a:lumOff val="4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200" dirty="0">
              <a:solidFill>
                <a:schemeClr val="bg2"/>
              </a:solidFill>
            </a:endParaRPr>
          </a:p>
        </p:txBody>
      </p:sp>
    </p:spTree>
    <p:extLst>
      <p:ext uri="{BB962C8B-B14F-4D97-AF65-F5344CB8AC3E}">
        <p14:creationId xmlns:p14="http://schemas.microsoft.com/office/powerpoint/2010/main" val="21632853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90689EFA-77E8-42B0-9D8E-E75BC262EEC1}"/>
              </a:ext>
            </a:extLst>
          </p:cNvPr>
          <p:cNvPicPr>
            <a:picLocks noChangeAspect="1"/>
          </p:cNvPicPr>
          <p:nvPr/>
        </p:nvPicPr>
        <p:blipFill>
          <a:blip r:embed="rId2"/>
          <a:stretch>
            <a:fillRect/>
          </a:stretch>
        </p:blipFill>
        <p:spPr>
          <a:xfrm>
            <a:off x="2607564" y="3307613"/>
            <a:ext cx="4553024" cy="2478745"/>
          </a:xfrm>
          <a:prstGeom prst="rect">
            <a:avLst/>
          </a:prstGeom>
        </p:spPr>
      </p:pic>
      <p:pic>
        <p:nvPicPr>
          <p:cNvPr id="10" name="図 9">
            <a:extLst>
              <a:ext uri="{FF2B5EF4-FFF2-40B4-BE49-F238E27FC236}">
                <a16:creationId xmlns:a16="http://schemas.microsoft.com/office/drawing/2014/main" id="{EFE27EED-A857-46E5-8615-E94A3E888366}"/>
              </a:ext>
            </a:extLst>
          </p:cNvPr>
          <p:cNvPicPr>
            <a:picLocks noChangeAspect="1"/>
          </p:cNvPicPr>
          <p:nvPr/>
        </p:nvPicPr>
        <p:blipFill>
          <a:blip r:embed="rId3"/>
          <a:stretch>
            <a:fillRect/>
          </a:stretch>
        </p:blipFill>
        <p:spPr>
          <a:xfrm>
            <a:off x="1464174" y="2390311"/>
            <a:ext cx="4531282" cy="2478746"/>
          </a:xfrm>
          <a:prstGeom prst="rect">
            <a:avLst/>
          </a:prstGeom>
        </p:spPr>
      </p:pic>
      <p:sp>
        <p:nvSpPr>
          <p:cNvPr id="2" name="タイトル 1">
            <a:extLst>
              <a:ext uri="{FF2B5EF4-FFF2-40B4-BE49-F238E27FC236}">
                <a16:creationId xmlns:a16="http://schemas.microsoft.com/office/drawing/2014/main" id="{948FEC23-8D49-424A-85A0-28627CA08DCF}"/>
              </a:ext>
            </a:extLst>
          </p:cNvPr>
          <p:cNvSpPr>
            <a:spLocks noGrp="1"/>
          </p:cNvSpPr>
          <p:nvPr>
            <p:ph type="title"/>
          </p:nvPr>
        </p:nvSpPr>
        <p:spPr>
          <a:xfrm>
            <a:off x="381000" y="304800"/>
            <a:ext cx="11430000" cy="387798"/>
          </a:xfrm>
        </p:spPr>
        <p:txBody>
          <a:bodyPr/>
          <a:lstStyle/>
          <a:p>
            <a:r>
              <a:rPr kumimoji="1" lang="en-US" altLang="ja-JP" sz="2800" dirty="0" err="1">
                <a:latin typeface="Meiryo UI" panose="020B0604030504040204" pitchFamily="50" charset="-128"/>
                <a:ea typeface="Meiryo UI" panose="020B0604030504040204" pitchFamily="50" charset="-128"/>
              </a:rPr>
              <a:t>PowerProtect</a:t>
            </a:r>
            <a:r>
              <a:rPr kumimoji="1" lang="en-US" altLang="ja-JP" sz="2800" dirty="0">
                <a:latin typeface="Meiryo UI" panose="020B0604030504040204" pitchFamily="50" charset="-128"/>
                <a:ea typeface="Meiryo UI" panose="020B0604030504040204" pitchFamily="50" charset="-128"/>
              </a:rPr>
              <a:t> DD3300 </a:t>
            </a:r>
            <a:r>
              <a:rPr kumimoji="1" lang="ja-JP" altLang="en-US" sz="2800" dirty="0">
                <a:latin typeface="Meiryo UI" panose="020B0604030504040204" pitchFamily="50" charset="-128"/>
                <a:ea typeface="Meiryo UI" panose="020B0604030504040204" pitchFamily="50" charset="-128"/>
              </a:rPr>
              <a:t>導入ガイド</a:t>
            </a:r>
            <a:endParaRPr kumimoji="1" lang="ja-JP" altLang="en-US" sz="2800" dirty="0"/>
          </a:p>
        </p:txBody>
      </p:sp>
      <p:pic>
        <p:nvPicPr>
          <p:cNvPr id="4" name="図 3">
            <a:extLst>
              <a:ext uri="{FF2B5EF4-FFF2-40B4-BE49-F238E27FC236}">
                <a16:creationId xmlns:a16="http://schemas.microsoft.com/office/drawing/2014/main" id="{BAD019AD-790A-4CFF-A953-C6B9236878BD}"/>
              </a:ext>
            </a:extLst>
          </p:cNvPr>
          <p:cNvPicPr>
            <a:picLocks noChangeAspect="1"/>
          </p:cNvPicPr>
          <p:nvPr/>
        </p:nvPicPr>
        <p:blipFill>
          <a:blip r:embed="rId4"/>
          <a:stretch>
            <a:fillRect/>
          </a:stretch>
        </p:blipFill>
        <p:spPr>
          <a:xfrm>
            <a:off x="58542" y="1504958"/>
            <a:ext cx="4485783" cy="2314649"/>
          </a:xfrm>
          <a:prstGeom prst="rect">
            <a:avLst/>
          </a:prstGeom>
        </p:spPr>
      </p:pic>
      <p:sp>
        <p:nvSpPr>
          <p:cNvPr id="6" name="テキスト ボックス 5">
            <a:extLst>
              <a:ext uri="{FF2B5EF4-FFF2-40B4-BE49-F238E27FC236}">
                <a16:creationId xmlns:a16="http://schemas.microsoft.com/office/drawing/2014/main" id="{50CE4D73-3FA5-42C4-BCC7-49C6849D8073}"/>
              </a:ext>
            </a:extLst>
          </p:cNvPr>
          <p:cNvSpPr txBox="1"/>
          <p:nvPr/>
        </p:nvSpPr>
        <p:spPr>
          <a:xfrm>
            <a:off x="2710508" y="5880637"/>
            <a:ext cx="6096000" cy="738664"/>
          </a:xfrm>
          <a:prstGeom prst="rect">
            <a:avLst/>
          </a:prstGeom>
          <a:noFill/>
        </p:spPr>
        <p:txBody>
          <a:bodyPr wrap="square">
            <a:spAutoFit/>
          </a:bodyPr>
          <a:lstStyle/>
          <a:p>
            <a:r>
              <a:rPr lang="ja-JP" altLang="en-US" sz="1400" b="0" i="0" dirty="0">
                <a:solidFill>
                  <a:srgbClr val="111111"/>
                </a:solidFill>
                <a:effectLst/>
                <a:latin typeface="Meiryo UI" panose="020B0604030504040204" pitchFamily="50" charset="-128"/>
                <a:ea typeface="Meiryo UI" panose="020B0604030504040204" pitchFamily="50" charset="-128"/>
              </a:rPr>
              <a:t>初期設定～セットアップのファイナライズとカスタム</a:t>
            </a:r>
            <a:br>
              <a:rPr lang="en-US" altLang="ja-JP" sz="1400" dirty="0">
                <a:latin typeface="Meiryo UI" panose="020B0604030504040204" pitchFamily="50" charset="-128"/>
                <a:ea typeface="Meiryo UI" panose="020B0604030504040204" pitchFamily="50" charset="-128"/>
                <a:hlinkClick r:id="rId5"/>
              </a:rPr>
            </a:br>
            <a:r>
              <a:rPr lang="ja-JP" altLang="en-US" sz="1400" dirty="0">
                <a:latin typeface="Meiryo UI" panose="020B0604030504040204" pitchFamily="50" charset="-128"/>
                <a:ea typeface="Meiryo UI" panose="020B0604030504040204" pitchFamily="50" charset="-128"/>
                <a:hlinkClick r:id="rId5"/>
              </a:rPr>
              <a:t>https://www.youtube.com/watch?v=0GC18IwXc-w</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hlinkClick r:id="rId6"/>
              </a:rPr>
              <a:t>https://www.youtube.com/watch?v=kBQfZihk9yI&amp;t=11s</a:t>
            </a:r>
            <a:endParaRPr lang="en-US" altLang="ja-JP" sz="1400"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57E904AF-FD23-4B74-BBDB-D91C4CE5E9DD}"/>
              </a:ext>
            </a:extLst>
          </p:cNvPr>
          <p:cNvSpPr txBox="1"/>
          <p:nvPr/>
        </p:nvSpPr>
        <p:spPr>
          <a:xfrm>
            <a:off x="3819488" y="850381"/>
            <a:ext cx="4553024" cy="400110"/>
          </a:xfrm>
          <a:prstGeom prst="rect">
            <a:avLst/>
          </a:prstGeom>
          <a:noFill/>
        </p:spPr>
        <p:txBody>
          <a:bodyPr wrap="square">
            <a:spAutoFit/>
          </a:bodyPr>
          <a:lstStyle/>
          <a:p>
            <a:pPr algn="l"/>
            <a:r>
              <a:rPr lang="ja-JP" altLang="en-US" sz="2000" i="0" dirty="0">
                <a:effectLst/>
                <a:latin typeface="Meiryo UI" panose="020B0604030504040204" pitchFamily="50" charset="-128"/>
                <a:ea typeface="Meiryo UI" panose="020B0604030504040204" pitchFamily="50" charset="-128"/>
              </a:rPr>
              <a:t>基本セットアップは動画でも公開してます。</a:t>
            </a:r>
            <a:endParaRPr lang="en-US" altLang="ja-JP" sz="2000" i="0" dirty="0">
              <a:effectLst/>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39D21975-3749-479C-897F-71EBD007DF8D}"/>
              </a:ext>
            </a:extLst>
          </p:cNvPr>
          <p:cNvPicPr>
            <a:picLocks noChangeAspect="1"/>
          </p:cNvPicPr>
          <p:nvPr/>
        </p:nvPicPr>
        <p:blipFill>
          <a:blip r:embed="rId7"/>
          <a:stretch>
            <a:fillRect/>
          </a:stretch>
        </p:blipFill>
        <p:spPr>
          <a:xfrm>
            <a:off x="6232184" y="1483147"/>
            <a:ext cx="4495642" cy="2232878"/>
          </a:xfrm>
          <a:prstGeom prst="rect">
            <a:avLst/>
          </a:prstGeom>
        </p:spPr>
      </p:pic>
      <p:pic>
        <p:nvPicPr>
          <p:cNvPr id="20" name="図 19">
            <a:extLst>
              <a:ext uri="{FF2B5EF4-FFF2-40B4-BE49-F238E27FC236}">
                <a16:creationId xmlns:a16="http://schemas.microsoft.com/office/drawing/2014/main" id="{60ED0F24-C75B-4400-A8E2-22A7794DFD0C}"/>
              </a:ext>
            </a:extLst>
          </p:cNvPr>
          <p:cNvPicPr>
            <a:picLocks noChangeAspect="1"/>
          </p:cNvPicPr>
          <p:nvPr/>
        </p:nvPicPr>
        <p:blipFill>
          <a:blip r:embed="rId8"/>
          <a:stretch>
            <a:fillRect/>
          </a:stretch>
        </p:blipFill>
        <p:spPr>
          <a:xfrm>
            <a:off x="7461187" y="2773957"/>
            <a:ext cx="3982698" cy="2190484"/>
          </a:xfrm>
          <a:prstGeom prst="rect">
            <a:avLst/>
          </a:prstGeom>
        </p:spPr>
      </p:pic>
      <p:pic>
        <p:nvPicPr>
          <p:cNvPr id="22" name="図 21">
            <a:extLst>
              <a:ext uri="{FF2B5EF4-FFF2-40B4-BE49-F238E27FC236}">
                <a16:creationId xmlns:a16="http://schemas.microsoft.com/office/drawing/2014/main" id="{BC77AEF6-3C4F-42B8-A373-384F6D54A07D}"/>
              </a:ext>
            </a:extLst>
          </p:cNvPr>
          <p:cNvPicPr>
            <a:picLocks noChangeAspect="1"/>
          </p:cNvPicPr>
          <p:nvPr/>
        </p:nvPicPr>
        <p:blipFill>
          <a:blip r:embed="rId9"/>
          <a:stretch>
            <a:fillRect/>
          </a:stretch>
        </p:blipFill>
        <p:spPr>
          <a:xfrm>
            <a:off x="8047690" y="4583484"/>
            <a:ext cx="4088357" cy="1811565"/>
          </a:xfrm>
          <a:prstGeom prst="rect">
            <a:avLst/>
          </a:prstGeom>
        </p:spPr>
      </p:pic>
    </p:spTree>
    <p:extLst>
      <p:ext uri="{BB962C8B-B14F-4D97-AF65-F5344CB8AC3E}">
        <p14:creationId xmlns:p14="http://schemas.microsoft.com/office/powerpoint/2010/main" val="26725132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744F42-FF25-45CE-A087-5F3CFD6DEA27}"/>
              </a:ext>
            </a:extLst>
          </p:cNvPr>
          <p:cNvSpPr>
            <a:spLocks noGrp="1"/>
          </p:cNvSpPr>
          <p:nvPr>
            <p:ph type="title"/>
          </p:nvPr>
        </p:nvSpPr>
        <p:spPr/>
        <p:txBody>
          <a:bodyPr/>
          <a:lstStyle/>
          <a:p>
            <a:endParaRPr kumimoji="1" lang="ja-JP" altLang="en-US"/>
          </a:p>
        </p:txBody>
      </p:sp>
      <p:sp>
        <p:nvSpPr>
          <p:cNvPr id="3" name="テキスト ボックス 2">
            <a:extLst>
              <a:ext uri="{FF2B5EF4-FFF2-40B4-BE49-F238E27FC236}">
                <a16:creationId xmlns:a16="http://schemas.microsoft.com/office/drawing/2014/main" id="{DD28AA89-1137-43D0-A7F3-10A70E950EE1}"/>
              </a:ext>
            </a:extLst>
          </p:cNvPr>
          <p:cNvSpPr txBox="1"/>
          <p:nvPr/>
        </p:nvSpPr>
        <p:spPr>
          <a:xfrm>
            <a:off x="1157982" y="1563276"/>
            <a:ext cx="10492911" cy="3476657"/>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1" lang="en-US" altLang="ja-JP" sz="6000" b="0" i="0" u="none" strike="noStrike" kern="1200" cap="none" spc="0" normalizeH="0" baseline="0" noProof="0" dirty="0" err="1">
                <a:ln>
                  <a:noFill/>
                </a:ln>
                <a:solidFill>
                  <a:srgbClr val="0076CE"/>
                </a:solidFill>
                <a:effectLst/>
                <a:uLnTx/>
                <a:uFillTx/>
                <a:latin typeface="Meiryo UI" panose="020B0604030504040204" pitchFamily="50" charset="-128"/>
                <a:ea typeface="Meiryo UI" panose="020B0604030504040204" pitchFamily="50" charset="-128"/>
                <a:cs typeface="Arial"/>
              </a:rPr>
              <a:t>PowerProtect</a:t>
            </a:r>
            <a:r>
              <a:rPr kumimoji="1" lang="en-US" altLang="ja-JP" sz="60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Arial"/>
              </a:rPr>
              <a:t> DD</a:t>
            </a:r>
            <a:r>
              <a:rPr kumimoji="1" lang="ja-JP" altLang="en-US" sz="60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Arial"/>
              </a:rPr>
              <a:t>を</a:t>
            </a:r>
            <a:endParaRPr kumimoji="1" lang="en-US" altLang="ja-JP" sz="60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Arial"/>
            </a:endParaRPr>
          </a:p>
          <a:p>
            <a:pPr marL="0" marR="0" lvl="0" indent="0" algn="ctr" defTabSz="914400" rtl="0" eaLnBrk="1" fontAlgn="auto" latinLnBrk="0" hangingPunct="1">
              <a:lnSpc>
                <a:spcPct val="200000"/>
              </a:lnSpc>
              <a:spcBef>
                <a:spcPts val="0"/>
              </a:spcBef>
              <a:spcAft>
                <a:spcPts val="0"/>
              </a:spcAft>
              <a:buClrTx/>
              <a:buSzTx/>
              <a:buFontTx/>
              <a:buNone/>
              <a:tabLst/>
              <a:defRPr/>
            </a:pPr>
            <a:r>
              <a:rPr kumimoji="1" lang="ja-JP" altLang="en-US" sz="60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Arial"/>
              </a:rPr>
              <a:t>使ってみないと分からんぞ！</a:t>
            </a:r>
            <a:endParaRPr kumimoji="1" lang="en-US" altLang="ja-JP" sz="60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Arial"/>
            </a:endParaRPr>
          </a:p>
        </p:txBody>
      </p:sp>
      <p:pic>
        <p:nvPicPr>
          <p:cNvPr id="1026" name="Picture 2">
            <a:extLst>
              <a:ext uri="{FF2B5EF4-FFF2-40B4-BE49-F238E27FC236}">
                <a16:creationId xmlns:a16="http://schemas.microsoft.com/office/drawing/2014/main" id="{1C7FFD62-1717-4B9A-815E-784D7A67E3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52" y="3850820"/>
            <a:ext cx="2358901" cy="298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60678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4EDE2129-0AC4-4D4A-8322-06449E2397BF}"/>
              </a:ext>
            </a:extLst>
          </p:cNvPr>
          <p:cNvPicPr>
            <a:picLocks noChangeAspect="1"/>
          </p:cNvPicPr>
          <p:nvPr/>
        </p:nvPicPr>
        <p:blipFill>
          <a:blip r:embed="rId2"/>
          <a:stretch>
            <a:fillRect/>
          </a:stretch>
        </p:blipFill>
        <p:spPr>
          <a:xfrm>
            <a:off x="9234713" y="3311243"/>
            <a:ext cx="2333215" cy="3344699"/>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14" name="図 13">
            <a:extLst>
              <a:ext uri="{FF2B5EF4-FFF2-40B4-BE49-F238E27FC236}">
                <a16:creationId xmlns:a16="http://schemas.microsoft.com/office/drawing/2014/main" id="{783FDFF6-4840-4C41-98A4-0639532FD957}"/>
              </a:ext>
            </a:extLst>
          </p:cNvPr>
          <p:cNvPicPr>
            <a:picLocks noChangeAspect="1"/>
          </p:cNvPicPr>
          <p:nvPr/>
        </p:nvPicPr>
        <p:blipFill>
          <a:blip r:embed="rId3"/>
          <a:stretch>
            <a:fillRect/>
          </a:stretch>
        </p:blipFill>
        <p:spPr>
          <a:xfrm>
            <a:off x="5589894" y="3267961"/>
            <a:ext cx="2457352" cy="3501129"/>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8E92AAE8-538A-49BD-BA34-F030836E5E5A}"/>
              </a:ext>
            </a:extLst>
          </p:cNvPr>
          <p:cNvSpPr>
            <a:spLocks noGrp="1"/>
          </p:cNvSpPr>
          <p:nvPr>
            <p:ph type="title"/>
          </p:nvPr>
        </p:nvSpPr>
        <p:spPr/>
        <p:txBody>
          <a:bodyPr/>
          <a:lstStyle/>
          <a:p>
            <a:r>
              <a:rPr lang="en-US" altLang="ja-JP" sz="2800" dirty="0" err="1">
                <a:solidFill>
                  <a:schemeClr val="bg1"/>
                </a:solidFill>
                <a:latin typeface="Meiryo UI" panose="020B0604030504040204" pitchFamily="50" charset="-128"/>
                <a:ea typeface="Meiryo UI" panose="020B0604030504040204" pitchFamily="50" charset="-128"/>
                <a:cs typeface="Arial"/>
              </a:rPr>
              <a:t>PowerProtect</a:t>
            </a:r>
            <a:r>
              <a:rPr lang="en-US" altLang="ja-JP" sz="2800" dirty="0">
                <a:solidFill>
                  <a:schemeClr val="bg1"/>
                </a:solidFill>
                <a:latin typeface="Meiryo UI" panose="020B0604030504040204" pitchFamily="50" charset="-128"/>
                <a:ea typeface="Meiryo UI" panose="020B0604030504040204" pitchFamily="50" charset="-128"/>
                <a:cs typeface="Arial"/>
              </a:rPr>
              <a:t> DD Virtual Edition</a:t>
            </a:r>
            <a:r>
              <a:rPr lang="ja-JP" altLang="en-US" sz="2800" dirty="0">
                <a:solidFill>
                  <a:schemeClr val="bg1"/>
                </a:solidFill>
                <a:latin typeface="Meiryo UI" panose="020B0604030504040204" pitchFamily="50" charset="-128"/>
                <a:ea typeface="Meiryo UI" panose="020B0604030504040204" pitchFamily="50" charset="-128"/>
                <a:cs typeface="Arial"/>
              </a:rPr>
              <a:t>を</a:t>
            </a:r>
            <a:r>
              <a:rPr lang="ja-JP" altLang="en-US" dirty="0"/>
              <a:t>導入してみよ～</a:t>
            </a:r>
            <a:endParaRPr kumimoji="1" lang="ja-JP" altLang="en-US" dirty="0"/>
          </a:p>
        </p:txBody>
      </p:sp>
      <p:sp>
        <p:nvSpPr>
          <p:cNvPr id="6" name="テキスト ボックス 5">
            <a:extLst>
              <a:ext uri="{FF2B5EF4-FFF2-40B4-BE49-F238E27FC236}">
                <a16:creationId xmlns:a16="http://schemas.microsoft.com/office/drawing/2014/main" id="{65E9626C-82DF-47C3-8A7E-801A99DD01FE}"/>
              </a:ext>
            </a:extLst>
          </p:cNvPr>
          <p:cNvSpPr txBox="1"/>
          <p:nvPr/>
        </p:nvSpPr>
        <p:spPr>
          <a:xfrm>
            <a:off x="278261" y="1249450"/>
            <a:ext cx="11680858"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こんなにセットアップがラクなバックアップの “箱” は他には無いよ！～ </a:t>
            </a:r>
            <a:r>
              <a:rPr kumimoji="1" lang="en-US" altLang="ja-JP" sz="1400" b="0"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PowerProtect</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DD3300 </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をチャチャっと構築してみよう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rPr>
              <a:t>https://japancatalog.dell.com/c/isg_blog_dd3300_installation/</a:t>
            </a:r>
            <a:endParaRPr kumimoji="1" lang="ja-JP" altLang="en-US" sz="9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12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b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DDVE</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を構築してみた </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（デプロイ編）</a:t>
            </a:r>
            <a:endParaRPr kumimoji="1" lang="en-US" altLang="ja-JP" sz="12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hlinkClick r:id="rId4"/>
              </a:rPr>
              <a:t>https://www.dell.com/community/%E3%82%B9%E3%83%88%E3%83%AC%E3%83%BC%E3%82%B8-Wiki/DDVE%E3%82%92%E6%A7%8B%E7%AF%89%E3%81%97%E3%81%A6%E3%81%BF%E3%81%9F-1-%E3%83%87%E3%83%97%E3%83%AD%E3%82%A4%E7%B7%A8/ta-p/8061841</a:t>
            </a:r>
            <a:endParaRPr kumimoji="1" lang="en-US" altLang="ja-JP" sz="9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DDVE</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を構築してみた </a:t>
            </a:r>
            <a:r>
              <a:rPr kumimoji="1" lang="en-US" altLang="ja-JP"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a:t>
            </a:r>
            <a:r>
              <a:rPr kumimoji="1" lang="ja-JP" altLang="en-US" sz="1400" b="0"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（初期設定編）</a:t>
            </a:r>
            <a:br>
              <a:rPr kumimoji="1" lang="en-US" altLang="ja-JP" sz="12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rPr>
            </a:br>
            <a:r>
              <a:rPr kumimoji="1" lang="ja-JP" altLang="en-US" sz="9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hlinkClick r:id="rId5"/>
              </a:rPr>
              <a:t>https://www.dell.com/community/%E3%82%B9%E3%83%88%E3%83%AC%E3%83%BC%E3%82%B8-Wiki/DDVE%E3%82%92%E6%A7%8B%E7%AF%89%E3%81%97%E3%81%A6%E3%81%BF%E3%81%9F-2-%E5%88%9D%E6%9C%9F%E8%A8%AD%E5%AE%9A%E7%B7%A8/ta-p/8064581</a:t>
            </a:r>
            <a:endParaRPr kumimoji="1" lang="en-US" altLang="ja-JP" sz="12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endParaRPr>
          </a:p>
        </p:txBody>
      </p:sp>
      <p:pic>
        <p:nvPicPr>
          <p:cNvPr id="10" name="図 9">
            <a:extLst>
              <a:ext uri="{FF2B5EF4-FFF2-40B4-BE49-F238E27FC236}">
                <a16:creationId xmlns:a16="http://schemas.microsoft.com/office/drawing/2014/main" id="{007D0CBE-507E-4943-BE88-05AB3D1E3EDE}"/>
              </a:ext>
            </a:extLst>
          </p:cNvPr>
          <p:cNvPicPr>
            <a:picLocks noChangeAspect="1"/>
          </p:cNvPicPr>
          <p:nvPr/>
        </p:nvPicPr>
        <p:blipFill>
          <a:blip r:embed="rId6"/>
          <a:stretch>
            <a:fillRect/>
          </a:stretch>
        </p:blipFill>
        <p:spPr>
          <a:xfrm>
            <a:off x="278261" y="3069733"/>
            <a:ext cx="3901559" cy="3663766"/>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7C3362F2-91B5-42E3-A8E4-391FEB6CDF32}"/>
              </a:ext>
            </a:extLst>
          </p:cNvPr>
          <p:cNvPicPr>
            <a:picLocks noChangeAspect="1"/>
          </p:cNvPicPr>
          <p:nvPr/>
        </p:nvPicPr>
        <p:blipFill>
          <a:blip r:embed="rId7"/>
          <a:stretch>
            <a:fillRect/>
          </a:stretch>
        </p:blipFill>
        <p:spPr>
          <a:xfrm>
            <a:off x="4563504" y="3069733"/>
            <a:ext cx="2296275" cy="3292454"/>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E3E5EE59-A4E2-4BDF-A03A-123E551CDDB0}"/>
              </a:ext>
            </a:extLst>
          </p:cNvPr>
          <p:cNvPicPr>
            <a:picLocks noChangeAspect="1"/>
          </p:cNvPicPr>
          <p:nvPr/>
        </p:nvPicPr>
        <p:blipFill>
          <a:blip r:embed="rId8"/>
          <a:stretch>
            <a:fillRect/>
          </a:stretch>
        </p:blipFill>
        <p:spPr>
          <a:xfrm>
            <a:off x="7778007" y="3025940"/>
            <a:ext cx="2296275" cy="3254102"/>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19" name="テキスト ボックス 18">
            <a:extLst>
              <a:ext uri="{FF2B5EF4-FFF2-40B4-BE49-F238E27FC236}">
                <a16:creationId xmlns:a16="http://schemas.microsoft.com/office/drawing/2014/main" id="{0A13EE83-E05B-4D33-8DC5-F5B7DC2D963D}"/>
              </a:ext>
            </a:extLst>
          </p:cNvPr>
          <p:cNvSpPr txBox="1"/>
          <p:nvPr/>
        </p:nvSpPr>
        <p:spPr>
          <a:xfrm>
            <a:off x="1845279" y="817135"/>
            <a:ext cx="7489230" cy="3077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rPr>
              <a:t>導入までの検証した資料を参考にすると早い</a:t>
            </a:r>
            <a:r>
              <a:rPr lang="ja-JP" altLang="en-US" sz="2000" b="1" dirty="0">
                <a:solidFill>
                  <a:srgbClr val="0076CE"/>
                </a:solidFill>
                <a:latin typeface="Meiryo UI" panose="020B0604030504040204" pitchFamily="50" charset="-128"/>
                <a:ea typeface="Meiryo UI" panose="020B0604030504040204" pitchFamily="50" charset="-128"/>
              </a:rPr>
              <a:t>！　　</a:t>
            </a:r>
            <a:r>
              <a:rPr kumimoji="1" lang="ja-JP" altLang="en-US" sz="2000" b="1"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rPr>
              <a:t>おすすめをまずは紹介</a:t>
            </a:r>
          </a:p>
        </p:txBody>
      </p:sp>
      <p:sp>
        <p:nvSpPr>
          <p:cNvPr id="11" name="テキスト ボックス 10">
            <a:extLst>
              <a:ext uri="{FF2B5EF4-FFF2-40B4-BE49-F238E27FC236}">
                <a16:creationId xmlns:a16="http://schemas.microsoft.com/office/drawing/2014/main" id="{53DBB9E5-DBB1-417F-80F3-CBE334208E44}"/>
              </a:ext>
            </a:extLst>
          </p:cNvPr>
          <p:cNvSpPr txBox="1"/>
          <p:nvPr/>
        </p:nvSpPr>
        <p:spPr>
          <a:xfrm>
            <a:off x="9120125" y="314168"/>
            <a:ext cx="2838994" cy="415498"/>
          </a:xfrm>
          <a:prstGeom prst="rect">
            <a:avLst/>
          </a:prstGeom>
          <a:noFill/>
        </p:spPr>
        <p:txBody>
          <a:bodyPr wrap="square">
            <a:spAutoFit/>
          </a:bodyPr>
          <a:lstStyle/>
          <a:p>
            <a:r>
              <a:rPr lang="ja-JP" altLang="en-US" sz="1050" b="0" i="0" dirty="0">
                <a:solidFill>
                  <a:schemeClr val="bg1"/>
                </a:solidFill>
                <a:latin typeface="Meiryo UI" panose="020B0604030504040204" pitchFamily="50" charset="-128"/>
                <a:ea typeface="Meiryo UI" panose="020B0604030504040204" pitchFamily="50" charset="-128"/>
              </a:rPr>
              <a:t>最小</a:t>
            </a:r>
            <a:r>
              <a:rPr lang="en-US" altLang="ja-JP" sz="1050" b="0" i="0" dirty="0">
                <a:solidFill>
                  <a:schemeClr val="bg1"/>
                </a:solidFill>
                <a:latin typeface="Meiryo UI" panose="020B0604030504040204" pitchFamily="50" charset="-128"/>
                <a:ea typeface="Meiryo UI" panose="020B0604030504040204" pitchFamily="50" charset="-128"/>
              </a:rPr>
              <a:t>0.5TB</a:t>
            </a:r>
            <a:r>
              <a:rPr lang="ja-JP" altLang="en-US" sz="1050" b="1" i="0" dirty="0">
                <a:solidFill>
                  <a:schemeClr val="bg1"/>
                </a:solidFill>
                <a:highlight>
                  <a:srgbClr val="FFFF00"/>
                </a:highlight>
                <a:latin typeface="Meiryo UI" panose="020B0604030504040204" pitchFamily="50" charset="-128"/>
                <a:ea typeface="Meiryo UI" panose="020B0604030504040204" pitchFamily="50" charset="-128"/>
              </a:rPr>
              <a:t>（評価版のみ）</a:t>
            </a:r>
            <a:r>
              <a:rPr lang="ja-JP" altLang="en-US" sz="1050" b="0" i="0" dirty="0">
                <a:solidFill>
                  <a:schemeClr val="bg1"/>
                </a:solidFill>
                <a:latin typeface="Meiryo UI" panose="020B0604030504040204" pitchFamily="50" charset="-128"/>
                <a:ea typeface="Meiryo UI" panose="020B0604030504040204" pitchFamily="50" charset="-128"/>
              </a:rPr>
              <a:t>から最大</a:t>
            </a:r>
            <a:r>
              <a:rPr lang="en-US" altLang="ja-JP" sz="1050" b="0" i="0" dirty="0">
                <a:solidFill>
                  <a:schemeClr val="bg1"/>
                </a:solidFill>
                <a:latin typeface="Meiryo UI" panose="020B0604030504040204" pitchFamily="50" charset="-128"/>
                <a:ea typeface="Meiryo UI" panose="020B0604030504040204" pitchFamily="50" charset="-128"/>
              </a:rPr>
              <a:t>96TB</a:t>
            </a:r>
            <a:r>
              <a:rPr lang="ja-JP" altLang="en-US" sz="1050" b="0" i="0" dirty="0">
                <a:solidFill>
                  <a:schemeClr val="bg1"/>
                </a:solidFill>
                <a:latin typeface="Meiryo UI" panose="020B0604030504040204" pitchFamily="50" charset="-128"/>
                <a:ea typeface="Meiryo UI" panose="020B0604030504040204" pitchFamily="50" charset="-128"/>
              </a:rPr>
              <a:t>まで。</a:t>
            </a:r>
            <a:endParaRPr lang="en-US" altLang="ja-JP" sz="1050" b="0" i="0" dirty="0">
              <a:solidFill>
                <a:schemeClr val="bg1"/>
              </a:solidFill>
              <a:latin typeface="Meiryo UI" panose="020B0604030504040204" pitchFamily="50" charset="-128"/>
              <a:ea typeface="Meiryo UI" panose="020B0604030504040204" pitchFamily="50" charset="-128"/>
            </a:endParaRPr>
          </a:p>
          <a:p>
            <a:r>
              <a:rPr lang="ja-JP" altLang="en-US" sz="1050" b="0" i="0" dirty="0">
                <a:solidFill>
                  <a:schemeClr val="bg1"/>
                </a:solidFill>
                <a:latin typeface="Meiryo UI" panose="020B0604030504040204" pitchFamily="50" charset="-128"/>
                <a:ea typeface="Meiryo UI" panose="020B0604030504040204" pitchFamily="50" charset="-128"/>
              </a:rPr>
              <a:t>（</a:t>
            </a:r>
            <a:r>
              <a:rPr lang="en-US" altLang="ja-JP" sz="1050" b="0" i="0" dirty="0">
                <a:solidFill>
                  <a:schemeClr val="bg1"/>
                </a:solidFill>
                <a:latin typeface="Meiryo UI" panose="020B0604030504040204" pitchFamily="50" charset="-128"/>
                <a:ea typeface="Meiryo UI" panose="020B0604030504040204" pitchFamily="50" charset="-128"/>
              </a:rPr>
              <a:t>1TB</a:t>
            </a:r>
            <a:r>
              <a:rPr lang="ja-JP" altLang="en-US" sz="1050" b="0" i="0" dirty="0">
                <a:solidFill>
                  <a:schemeClr val="bg1"/>
                </a:solidFill>
                <a:latin typeface="Meiryo UI" panose="020B0604030504040204" pitchFamily="50" charset="-128"/>
                <a:ea typeface="Meiryo UI" panose="020B0604030504040204" pitchFamily="50" charset="-128"/>
              </a:rPr>
              <a:t>単位で展開可能）</a:t>
            </a:r>
            <a:endParaRPr lang="en-US" altLang="ja-JP" sz="1050" b="1" dirty="0">
              <a:solidFill>
                <a:schemeClr val="bg1"/>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02195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E40A20-39EA-4986-AF71-7D3F5A0DC230}"/>
              </a:ext>
            </a:extLst>
          </p:cNvPr>
          <p:cNvSpPr>
            <a:spLocks noGrp="1"/>
          </p:cNvSpPr>
          <p:nvPr>
            <p:ph type="title"/>
          </p:nvPr>
        </p:nvSpPr>
        <p:spPr/>
        <p:txBody>
          <a:bodyPr/>
          <a:lstStyle/>
          <a:p>
            <a:r>
              <a:rPr lang="en-US" altLang="ja-JP" sz="2800" dirty="0" err="1">
                <a:solidFill>
                  <a:schemeClr val="bg1"/>
                </a:solidFill>
                <a:latin typeface="Meiryo UI" panose="020B0604030504040204" pitchFamily="50" charset="-128"/>
                <a:ea typeface="Meiryo UI" panose="020B0604030504040204" pitchFamily="50" charset="-128"/>
                <a:cs typeface="Arial"/>
              </a:rPr>
              <a:t>PowerProtect</a:t>
            </a:r>
            <a:r>
              <a:rPr lang="en-US" altLang="ja-JP" sz="2800" dirty="0">
                <a:solidFill>
                  <a:schemeClr val="bg1"/>
                </a:solidFill>
                <a:latin typeface="Meiryo UI" panose="020B0604030504040204" pitchFamily="50" charset="-128"/>
                <a:ea typeface="Meiryo UI" panose="020B0604030504040204" pitchFamily="50" charset="-128"/>
                <a:cs typeface="Arial"/>
              </a:rPr>
              <a:t> DD Virtual Edition</a:t>
            </a:r>
            <a:r>
              <a:rPr lang="ja-JP" altLang="en-US" sz="2800" dirty="0">
                <a:solidFill>
                  <a:schemeClr val="bg1"/>
                </a:solidFill>
                <a:latin typeface="Meiryo UI" panose="020B0604030504040204" pitchFamily="50" charset="-128"/>
                <a:ea typeface="Meiryo UI" panose="020B0604030504040204" pitchFamily="50" charset="-128"/>
                <a:cs typeface="Arial"/>
              </a:rPr>
              <a:t>を</a:t>
            </a:r>
            <a:r>
              <a:rPr lang="ja-JP" altLang="en-US" dirty="0"/>
              <a:t>導入してみよ～</a:t>
            </a:r>
            <a:endParaRPr kumimoji="1" lang="ja-JP" altLang="en-US" dirty="0"/>
          </a:p>
        </p:txBody>
      </p:sp>
      <p:sp>
        <p:nvSpPr>
          <p:cNvPr id="4" name="テキスト ボックス 3">
            <a:extLst>
              <a:ext uri="{FF2B5EF4-FFF2-40B4-BE49-F238E27FC236}">
                <a16:creationId xmlns:a16="http://schemas.microsoft.com/office/drawing/2014/main" id="{A25E6D84-6E27-47C9-9993-921E02301083}"/>
              </a:ext>
            </a:extLst>
          </p:cNvPr>
          <p:cNvSpPr txBox="1"/>
          <p:nvPr/>
        </p:nvSpPr>
        <p:spPr>
          <a:xfrm>
            <a:off x="381000" y="708480"/>
            <a:ext cx="7026667"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インストールする前に準備</a:t>
            </a:r>
            <a:r>
              <a:rPr kumimoji="1" lang="en-US" altLang="ja-JP"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ダウンロードをしよう</a:t>
            </a:r>
            <a:endParaRPr kumimoji="1" lang="en-US" altLang="ja-JP"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hlinkClick r:id="rId2"/>
              </a:rPr>
              <a:t>https://www.dell.com/support/home/en-us/product-support/product/dd-virtual-edition/</a:t>
            </a:r>
            <a:endParaRPr kumimoji="1" lang="ja-JP" altLang="en-US" sz="16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p:txBody>
      </p:sp>
      <p:pic>
        <p:nvPicPr>
          <p:cNvPr id="11" name="図 10">
            <a:extLst>
              <a:ext uri="{FF2B5EF4-FFF2-40B4-BE49-F238E27FC236}">
                <a16:creationId xmlns:a16="http://schemas.microsoft.com/office/drawing/2014/main" id="{850BBF5A-8028-4D26-9E32-4B0020910584}"/>
              </a:ext>
            </a:extLst>
          </p:cNvPr>
          <p:cNvPicPr>
            <a:picLocks noChangeAspect="1"/>
          </p:cNvPicPr>
          <p:nvPr/>
        </p:nvPicPr>
        <p:blipFill>
          <a:blip r:embed="rId3"/>
          <a:stretch>
            <a:fillRect/>
          </a:stretch>
        </p:blipFill>
        <p:spPr>
          <a:xfrm>
            <a:off x="161054" y="2877180"/>
            <a:ext cx="1459395" cy="2685285"/>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12" name="図 11">
            <a:extLst>
              <a:ext uri="{FF2B5EF4-FFF2-40B4-BE49-F238E27FC236}">
                <a16:creationId xmlns:a16="http://schemas.microsoft.com/office/drawing/2014/main" id="{0D51FF00-91B2-4879-B869-FAA6096AE4A4}"/>
              </a:ext>
            </a:extLst>
          </p:cNvPr>
          <p:cNvPicPr>
            <a:picLocks noChangeAspect="1"/>
          </p:cNvPicPr>
          <p:nvPr/>
        </p:nvPicPr>
        <p:blipFill>
          <a:blip r:embed="rId4"/>
          <a:stretch>
            <a:fillRect/>
          </a:stretch>
        </p:blipFill>
        <p:spPr>
          <a:xfrm>
            <a:off x="397021" y="1982490"/>
            <a:ext cx="6317751" cy="205455"/>
          </a:xfrm>
          <a:prstGeom prst="rect">
            <a:avLst/>
          </a:prstGeom>
          <a:effectLst>
            <a:outerShdw blurRad="50800" dist="38100" dir="2700000" algn="tl" rotWithShape="0">
              <a:prstClr val="black">
                <a:alpha val="40000"/>
              </a:prstClr>
            </a:outerShdw>
          </a:effectLst>
        </p:spPr>
      </p:pic>
      <p:sp>
        <p:nvSpPr>
          <p:cNvPr id="13" name="テキスト ボックス 12">
            <a:extLst>
              <a:ext uri="{FF2B5EF4-FFF2-40B4-BE49-F238E27FC236}">
                <a16:creationId xmlns:a16="http://schemas.microsoft.com/office/drawing/2014/main" id="{B7492AEE-563A-4F0C-95D5-D2D0B4AF87B3}"/>
              </a:ext>
            </a:extLst>
          </p:cNvPr>
          <p:cNvSpPr txBox="1"/>
          <p:nvPr/>
        </p:nvSpPr>
        <p:spPr>
          <a:xfrm>
            <a:off x="546278" y="1399834"/>
            <a:ext cx="6666210"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a:t>
            </a:r>
            <a:r>
              <a:rPr kumimoji="1" lang="ja-JP" altLang="en-US" sz="14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ダウンロードする為にユーザーログインをしてから進めます。</a:t>
            </a:r>
            <a:endParaRPr kumimoji="1" lang="en-US" altLang="ja-JP" sz="14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　未登録の人は登録してから・・・</a:t>
            </a:r>
            <a:endParaRPr kumimoji="1" lang="en-US" altLang="ja-JP" sz="14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p:txBody>
      </p:sp>
      <p:pic>
        <p:nvPicPr>
          <p:cNvPr id="14" name="図 13">
            <a:extLst>
              <a:ext uri="{FF2B5EF4-FFF2-40B4-BE49-F238E27FC236}">
                <a16:creationId xmlns:a16="http://schemas.microsoft.com/office/drawing/2014/main" id="{F1D05E04-C7DB-4723-A0BF-9649B432D489}"/>
              </a:ext>
            </a:extLst>
          </p:cNvPr>
          <p:cNvPicPr>
            <a:picLocks noChangeAspect="1"/>
          </p:cNvPicPr>
          <p:nvPr/>
        </p:nvPicPr>
        <p:blipFill>
          <a:blip r:embed="rId5"/>
          <a:stretch>
            <a:fillRect/>
          </a:stretch>
        </p:blipFill>
        <p:spPr>
          <a:xfrm>
            <a:off x="2169248" y="2377382"/>
            <a:ext cx="5357972" cy="4013143"/>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16" name="図 15">
            <a:extLst>
              <a:ext uri="{FF2B5EF4-FFF2-40B4-BE49-F238E27FC236}">
                <a16:creationId xmlns:a16="http://schemas.microsoft.com/office/drawing/2014/main" id="{DC5FE7D9-0286-4523-B393-E2482C13E8D4}"/>
              </a:ext>
            </a:extLst>
          </p:cNvPr>
          <p:cNvPicPr>
            <a:picLocks noChangeAspect="1"/>
          </p:cNvPicPr>
          <p:nvPr/>
        </p:nvPicPr>
        <p:blipFill>
          <a:blip r:embed="rId6"/>
          <a:stretch>
            <a:fillRect/>
          </a:stretch>
        </p:blipFill>
        <p:spPr>
          <a:xfrm>
            <a:off x="8069085" y="702594"/>
            <a:ext cx="2160224" cy="2854449"/>
          </a:xfrm>
          <a:prstGeom prst="rect">
            <a:avLst/>
          </a:prstGeom>
          <a:effectLst>
            <a:outerShdw blurRad="50800" dist="38100" dir="2700000" algn="tl" rotWithShape="0">
              <a:prstClr val="black">
                <a:alpha val="40000"/>
              </a:prstClr>
            </a:outerShdw>
          </a:effectLst>
        </p:spPr>
      </p:pic>
      <p:pic>
        <p:nvPicPr>
          <p:cNvPr id="18" name="図 17">
            <a:extLst>
              <a:ext uri="{FF2B5EF4-FFF2-40B4-BE49-F238E27FC236}">
                <a16:creationId xmlns:a16="http://schemas.microsoft.com/office/drawing/2014/main" id="{99BB0787-92C6-4EA6-BB3E-744EA94B72E4}"/>
              </a:ext>
            </a:extLst>
          </p:cNvPr>
          <p:cNvPicPr>
            <a:picLocks noChangeAspect="1"/>
          </p:cNvPicPr>
          <p:nvPr/>
        </p:nvPicPr>
        <p:blipFill>
          <a:blip r:embed="rId7"/>
          <a:stretch>
            <a:fillRect/>
          </a:stretch>
        </p:blipFill>
        <p:spPr>
          <a:xfrm>
            <a:off x="9702519" y="934075"/>
            <a:ext cx="2374738" cy="3077628"/>
          </a:xfrm>
          <a:prstGeom prst="rect">
            <a:avLst/>
          </a:prstGeom>
          <a:effectLst>
            <a:outerShdw blurRad="50800" dist="38100" dir="2700000" algn="tl" rotWithShape="0">
              <a:prstClr val="black">
                <a:alpha val="40000"/>
              </a:prstClr>
            </a:outerShdw>
          </a:effectLst>
        </p:spPr>
      </p:pic>
      <p:pic>
        <p:nvPicPr>
          <p:cNvPr id="7" name="図 6">
            <a:extLst>
              <a:ext uri="{FF2B5EF4-FFF2-40B4-BE49-F238E27FC236}">
                <a16:creationId xmlns:a16="http://schemas.microsoft.com/office/drawing/2014/main" id="{8D5AF50E-D9A4-447E-B45D-3B05B804B8C2}"/>
              </a:ext>
            </a:extLst>
          </p:cNvPr>
          <p:cNvPicPr>
            <a:picLocks noChangeAspect="1"/>
          </p:cNvPicPr>
          <p:nvPr/>
        </p:nvPicPr>
        <p:blipFill>
          <a:blip r:embed="rId8"/>
          <a:stretch>
            <a:fillRect/>
          </a:stretch>
        </p:blipFill>
        <p:spPr>
          <a:xfrm>
            <a:off x="7997337" y="3750093"/>
            <a:ext cx="3770210" cy="1793209"/>
          </a:xfrm>
          <a:prstGeom prst="rect">
            <a:avLst/>
          </a:prstGeom>
          <a:effectLst>
            <a:outerShdw blurRad="50800" dist="38100" dir="2700000" algn="tl" rotWithShape="0">
              <a:prstClr val="black">
                <a:alpha val="40000"/>
              </a:prstClr>
            </a:outerShdw>
          </a:effectLst>
        </p:spPr>
      </p:pic>
      <p:sp>
        <p:nvSpPr>
          <p:cNvPr id="19" name="正方形/長方形 18">
            <a:extLst>
              <a:ext uri="{FF2B5EF4-FFF2-40B4-BE49-F238E27FC236}">
                <a16:creationId xmlns:a16="http://schemas.microsoft.com/office/drawing/2014/main" id="{6F7F19F5-921F-4650-9607-9343596A4295}"/>
              </a:ext>
            </a:extLst>
          </p:cNvPr>
          <p:cNvSpPr/>
          <p:nvPr/>
        </p:nvSpPr>
        <p:spPr>
          <a:xfrm>
            <a:off x="5072804" y="4559656"/>
            <a:ext cx="567709" cy="115086"/>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20" name="正方形/長方形 19">
            <a:extLst>
              <a:ext uri="{FF2B5EF4-FFF2-40B4-BE49-F238E27FC236}">
                <a16:creationId xmlns:a16="http://schemas.microsoft.com/office/drawing/2014/main" id="{7D594C6A-B894-4091-9DFA-05DCCA6E22BF}"/>
              </a:ext>
            </a:extLst>
          </p:cNvPr>
          <p:cNvSpPr/>
          <p:nvPr/>
        </p:nvSpPr>
        <p:spPr>
          <a:xfrm>
            <a:off x="3563155" y="3490644"/>
            <a:ext cx="1204054" cy="136134"/>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21" name="正方形/長方形 20">
            <a:extLst>
              <a:ext uri="{FF2B5EF4-FFF2-40B4-BE49-F238E27FC236}">
                <a16:creationId xmlns:a16="http://schemas.microsoft.com/office/drawing/2014/main" id="{99101BE6-1BA7-4C8C-A4CD-CFEEE6F3F9C6}"/>
              </a:ext>
            </a:extLst>
          </p:cNvPr>
          <p:cNvSpPr/>
          <p:nvPr/>
        </p:nvSpPr>
        <p:spPr>
          <a:xfrm>
            <a:off x="6383828" y="5902146"/>
            <a:ext cx="661888" cy="147620"/>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22" name="正方形/長方形 21">
            <a:extLst>
              <a:ext uri="{FF2B5EF4-FFF2-40B4-BE49-F238E27FC236}">
                <a16:creationId xmlns:a16="http://schemas.microsoft.com/office/drawing/2014/main" id="{6D1ABF3F-C350-40EA-94EC-A2E87305EB1B}"/>
              </a:ext>
            </a:extLst>
          </p:cNvPr>
          <p:cNvSpPr/>
          <p:nvPr/>
        </p:nvSpPr>
        <p:spPr>
          <a:xfrm>
            <a:off x="8250747" y="5183339"/>
            <a:ext cx="441190" cy="139058"/>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27" name="テキスト ボックス 26">
            <a:extLst>
              <a:ext uri="{FF2B5EF4-FFF2-40B4-BE49-F238E27FC236}">
                <a16:creationId xmlns:a16="http://schemas.microsoft.com/office/drawing/2014/main" id="{323D5D63-0933-42F2-9189-F5B3BB317260}"/>
              </a:ext>
            </a:extLst>
          </p:cNvPr>
          <p:cNvSpPr txBox="1"/>
          <p:nvPr/>
        </p:nvSpPr>
        <p:spPr>
          <a:xfrm>
            <a:off x="8115920" y="5780461"/>
            <a:ext cx="3813663" cy="538609"/>
          </a:xfrm>
          <a:prstGeom prst="rect">
            <a:avLst/>
          </a:prstGeom>
          <a:noFill/>
          <a:ln>
            <a:solidFill>
              <a:schemeClr val="tx2"/>
            </a:solid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使用許諾所</a:t>
            </a:r>
            <a:r>
              <a:rPr kumimoji="1" lang="en-US" altLang="ja-JP"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(EULA)</a:t>
            </a: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の</a:t>
            </a:r>
            <a:r>
              <a:rPr kumimoji="1" lang="en-US" altLang="ja-JP"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PDF</a:t>
            </a: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が表示するので、</a:t>
            </a:r>
            <a:endParaRPr kumimoji="1" lang="en-US" altLang="ja-JP"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内容を確認し、最終ページ</a:t>
            </a:r>
            <a:r>
              <a:rPr kumimoji="1" lang="ja-JP" altLang="en-US" sz="1050" b="1"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に </a:t>
            </a:r>
            <a:r>
              <a:rPr kumimoji="1" lang="en-US" altLang="ja-JP" sz="1050" b="1"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rPr>
              <a:t>I Accept </a:t>
            </a: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があるので、それを選択！</a:t>
            </a:r>
            <a:endParaRPr kumimoji="1" lang="en-US" altLang="ja-JP"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a:t>
            </a:r>
            <a:r>
              <a:rPr kumimoji="1" lang="ja-JP" altLang="en-US" sz="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初見だと</a:t>
            </a:r>
            <a:r>
              <a:rPr kumimoji="1" lang="en-US" altLang="ja-JP" sz="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PDF</a:t>
            </a:r>
            <a:r>
              <a:rPr kumimoji="1" lang="ja-JP" altLang="en-US" sz="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ファイルで何もダウンロードできてないけど・・ってて思えちゃいますね。。</a:t>
            </a:r>
          </a:p>
        </p:txBody>
      </p:sp>
      <p:sp>
        <p:nvSpPr>
          <p:cNvPr id="28" name="矢印: 右 27">
            <a:extLst>
              <a:ext uri="{FF2B5EF4-FFF2-40B4-BE49-F238E27FC236}">
                <a16:creationId xmlns:a16="http://schemas.microsoft.com/office/drawing/2014/main" id="{5E112CA0-15CA-437E-988B-69457D55552C}"/>
              </a:ext>
            </a:extLst>
          </p:cNvPr>
          <p:cNvSpPr/>
          <p:nvPr/>
        </p:nvSpPr>
        <p:spPr>
          <a:xfrm>
            <a:off x="7613627" y="3507722"/>
            <a:ext cx="342919" cy="937517"/>
          </a:xfrm>
          <a:prstGeom prst="rightArrow">
            <a:avLst/>
          </a:prstGeom>
          <a:solidFill>
            <a:schemeClr val="bg1">
              <a:lumMod val="20000"/>
              <a:lumOff val="80000"/>
            </a:schemeClr>
          </a:solidFill>
          <a:ln w="12700">
            <a:solidFill>
              <a:schemeClr val="bg1">
                <a:lumMod val="20000"/>
                <a:lumOff val="8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cxnSp>
        <p:nvCxnSpPr>
          <p:cNvPr id="30" name="コネクタ: カギ線 29">
            <a:extLst>
              <a:ext uri="{FF2B5EF4-FFF2-40B4-BE49-F238E27FC236}">
                <a16:creationId xmlns:a16="http://schemas.microsoft.com/office/drawing/2014/main" id="{9AE47DF0-6CE2-44F3-A6AE-CBDDF3FD353B}"/>
              </a:ext>
            </a:extLst>
          </p:cNvPr>
          <p:cNvCxnSpPr>
            <a:stCxn id="20" idx="3"/>
            <a:endCxn id="19" idx="0"/>
          </p:cNvCxnSpPr>
          <p:nvPr/>
        </p:nvCxnSpPr>
        <p:spPr>
          <a:xfrm>
            <a:off x="4767209" y="3558711"/>
            <a:ext cx="589450" cy="1000945"/>
          </a:xfrm>
          <a:prstGeom prst="bentConnector2">
            <a:avLst/>
          </a:prstGeom>
          <a:ln w="127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31" name="コネクタ: カギ線 30">
            <a:extLst>
              <a:ext uri="{FF2B5EF4-FFF2-40B4-BE49-F238E27FC236}">
                <a16:creationId xmlns:a16="http://schemas.microsoft.com/office/drawing/2014/main" id="{E1D27B57-3C0E-4D03-9DA1-E08406FACFBD}"/>
              </a:ext>
            </a:extLst>
          </p:cNvPr>
          <p:cNvCxnSpPr>
            <a:cxnSpLocks/>
            <a:stCxn id="19" idx="3"/>
            <a:endCxn id="21" idx="0"/>
          </p:cNvCxnSpPr>
          <p:nvPr/>
        </p:nvCxnSpPr>
        <p:spPr>
          <a:xfrm>
            <a:off x="5640513" y="4617199"/>
            <a:ext cx="1074259" cy="1284947"/>
          </a:xfrm>
          <a:prstGeom prst="bentConnector2">
            <a:avLst/>
          </a:prstGeom>
          <a:ln w="12700">
            <a:solidFill>
              <a:srgbClr val="FF0000"/>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a16="http://schemas.microsoft.com/office/drawing/2014/main" id="{9DF87A48-C5A9-4295-98DA-77F9594D87CC}"/>
              </a:ext>
            </a:extLst>
          </p:cNvPr>
          <p:cNvSpPr txBox="1"/>
          <p:nvPr/>
        </p:nvSpPr>
        <p:spPr>
          <a:xfrm>
            <a:off x="2941402" y="6448068"/>
            <a:ext cx="3813663" cy="253916"/>
          </a:xfrm>
          <a:prstGeom prst="rect">
            <a:avLst/>
          </a:prstGeom>
          <a:noFill/>
          <a:ln>
            <a:solidFill>
              <a:schemeClr val="tx2"/>
            </a:solid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a:t>
            </a:r>
            <a:r>
              <a:rPr kumimoji="1" lang="en-US" altLang="ja-JP"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Drivers</a:t>
            </a: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&amp;</a:t>
            </a: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Downloads</a:t>
            </a: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”から製品をダウンロードします。</a:t>
            </a:r>
          </a:p>
        </p:txBody>
      </p:sp>
    </p:spTree>
    <p:extLst>
      <p:ext uri="{BB962C8B-B14F-4D97-AF65-F5344CB8AC3E}">
        <p14:creationId xmlns:p14="http://schemas.microsoft.com/office/powerpoint/2010/main" val="26832899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DE40A20-39EA-4986-AF71-7D3F5A0DC230}"/>
              </a:ext>
            </a:extLst>
          </p:cNvPr>
          <p:cNvSpPr>
            <a:spLocks noGrp="1"/>
          </p:cNvSpPr>
          <p:nvPr>
            <p:ph type="title"/>
          </p:nvPr>
        </p:nvSpPr>
        <p:spPr/>
        <p:txBody>
          <a:bodyPr/>
          <a:lstStyle/>
          <a:p>
            <a:r>
              <a:rPr lang="en-US" altLang="ja-JP" sz="2800" dirty="0" err="1">
                <a:solidFill>
                  <a:schemeClr val="bg1"/>
                </a:solidFill>
                <a:latin typeface="Meiryo UI" panose="020B0604030504040204" pitchFamily="50" charset="-128"/>
                <a:ea typeface="Meiryo UI" panose="020B0604030504040204" pitchFamily="50" charset="-128"/>
                <a:cs typeface="Arial"/>
              </a:rPr>
              <a:t>PowerProtect</a:t>
            </a:r>
            <a:r>
              <a:rPr lang="en-US" altLang="ja-JP" sz="2800" dirty="0">
                <a:solidFill>
                  <a:schemeClr val="bg1"/>
                </a:solidFill>
                <a:latin typeface="Meiryo UI" panose="020B0604030504040204" pitchFamily="50" charset="-128"/>
                <a:ea typeface="Meiryo UI" panose="020B0604030504040204" pitchFamily="50" charset="-128"/>
                <a:cs typeface="Arial"/>
              </a:rPr>
              <a:t> DD Virtual Edition</a:t>
            </a:r>
            <a:r>
              <a:rPr lang="ja-JP" altLang="en-US" sz="2800" dirty="0">
                <a:solidFill>
                  <a:schemeClr val="bg1"/>
                </a:solidFill>
                <a:latin typeface="Meiryo UI" panose="020B0604030504040204" pitchFamily="50" charset="-128"/>
                <a:ea typeface="Meiryo UI" panose="020B0604030504040204" pitchFamily="50" charset="-128"/>
                <a:cs typeface="Arial"/>
              </a:rPr>
              <a:t>を</a:t>
            </a:r>
            <a:r>
              <a:rPr lang="ja-JP" altLang="en-US" dirty="0"/>
              <a:t>導入してみよ～</a:t>
            </a:r>
            <a:endParaRPr kumimoji="1" lang="ja-JP" altLang="en-US" dirty="0"/>
          </a:p>
        </p:txBody>
      </p:sp>
      <p:sp>
        <p:nvSpPr>
          <p:cNvPr id="4" name="テキスト ボックス 3">
            <a:extLst>
              <a:ext uri="{FF2B5EF4-FFF2-40B4-BE49-F238E27FC236}">
                <a16:creationId xmlns:a16="http://schemas.microsoft.com/office/drawing/2014/main" id="{A25E6D84-6E27-47C9-9993-921E02301083}"/>
              </a:ext>
            </a:extLst>
          </p:cNvPr>
          <p:cNvSpPr txBox="1"/>
          <p:nvPr/>
        </p:nvSpPr>
        <p:spPr>
          <a:xfrm>
            <a:off x="381000" y="708480"/>
            <a:ext cx="7026667"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インストールする前に準備</a:t>
            </a:r>
            <a:r>
              <a:rPr kumimoji="1" lang="en-US" altLang="ja-JP"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ダウンロードをしよう</a:t>
            </a:r>
            <a:endParaRPr kumimoji="1" lang="en-US" altLang="ja-JP"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hlinkClick r:id="rId2"/>
              </a:rPr>
              <a:t>https://www.dell.com/support/home/en-us/product-support/product/dd-virtual-edition/</a:t>
            </a:r>
            <a:endParaRPr kumimoji="1" lang="ja-JP" altLang="en-US" sz="16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p:txBody>
      </p:sp>
      <p:pic>
        <p:nvPicPr>
          <p:cNvPr id="5" name="図 4">
            <a:extLst>
              <a:ext uri="{FF2B5EF4-FFF2-40B4-BE49-F238E27FC236}">
                <a16:creationId xmlns:a16="http://schemas.microsoft.com/office/drawing/2014/main" id="{2D708BE6-5F9B-485F-B280-7691A3B6B170}"/>
              </a:ext>
            </a:extLst>
          </p:cNvPr>
          <p:cNvPicPr>
            <a:picLocks noChangeAspect="1"/>
          </p:cNvPicPr>
          <p:nvPr/>
        </p:nvPicPr>
        <p:blipFill>
          <a:blip r:embed="rId3"/>
          <a:stretch>
            <a:fillRect/>
          </a:stretch>
        </p:blipFill>
        <p:spPr>
          <a:xfrm>
            <a:off x="750013" y="1630217"/>
            <a:ext cx="4130211" cy="4663141"/>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8" name="図 7">
            <a:extLst>
              <a:ext uri="{FF2B5EF4-FFF2-40B4-BE49-F238E27FC236}">
                <a16:creationId xmlns:a16="http://schemas.microsoft.com/office/drawing/2014/main" id="{BF317B65-9375-4EFF-8645-1EBFDF77F65D}"/>
              </a:ext>
            </a:extLst>
          </p:cNvPr>
          <p:cNvPicPr>
            <a:picLocks noChangeAspect="1"/>
          </p:cNvPicPr>
          <p:nvPr/>
        </p:nvPicPr>
        <p:blipFill>
          <a:blip r:embed="rId4"/>
          <a:stretch>
            <a:fillRect/>
          </a:stretch>
        </p:blipFill>
        <p:spPr>
          <a:xfrm>
            <a:off x="4465196" y="1997956"/>
            <a:ext cx="3776220" cy="4663141"/>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24" name="テキスト ボックス 23">
            <a:extLst>
              <a:ext uri="{FF2B5EF4-FFF2-40B4-BE49-F238E27FC236}">
                <a16:creationId xmlns:a16="http://schemas.microsoft.com/office/drawing/2014/main" id="{FA5A8738-67F0-4062-8E69-1C178431F392}"/>
              </a:ext>
            </a:extLst>
          </p:cNvPr>
          <p:cNvSpPr txBox="1"/>
          <p:nvPr/>
        </p:nvSpPr>
        <p:spPr>
          <a:xfrm>
            <a:off x="8378337" y="2605746"/>
            <a:ext cx="3813663" cy="392415"/>
          </a:xfrm>
          <a:prstGeom prst="rect">
            <a:avLst/>
          </a:prstGeom>
          <a:noFill/>
          <a:ln>
            <a:solidFill>
              <a:schemeClr val="tx2"/>
            </a:solid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また、</a:t>
            </a:r>
            <a:r>
              <a:rPr kumimoji="1" lang="en-US" altLang="ja-JP" sz="9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PDF</a:t>
            </a:r>
            <a:r>
              <a:rPr kumimoji="1" lang="ja-JP" altLang="en-US" sz="9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が表示されますね・・・</a:t>
            </a:r>
            <a:endParaRPr kumimoji="1" lang="en-US" altLang="ja-JP" sz="9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ここから環境に応じたファイルがダウンロードできます。</a:t>
            </a:r>
          </a:p>
        </p:txBody>
      </p:sp>
      <p:pic>
        <p:nvPicPr>
          <p:cNvPr id="25" name="図 24">
            <a:extLst>
              <a:ext uri="{FF2B5EF4-FFF2-40B4-BE49-F238E27FC236}">
                <a16:creationId xmlns:a16="http://schemas.microsoft.com/office/drawing/2014/main" id="{1F885B3F-0546-4F02-B2E6-617CE6594D9F}"/>
              </a:ext>
            </a:extLst>
          </p:cNvPr>
          <p:cNvPicPr>
            <a:picLocks noChangeAspect="1"/>
          </p:cNvPicPr>
          <p:nvPr/>
        </p:nvPicPr>
        <p:blipFill>
          <a:blip r:embed="rId5"/>
          <a:stretch>
            <a:fillRect/>
          </a:stretch>
        </p:blipFill>
        <p:spPr>
          <a:xfrm>
            <a:off x="7533221" y="5060306"/>
            <a:ext cx="2124371" cy="485843"/>
          </a:xfrm>
          <a:prstGeom prst="rect">
            <a:avLst/>
          </a:prstGeom>
          <a:ln>
            <a:solidFill>
              <a:schemeClr val="tx2">
                <a:lumMod val="9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04590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7C1212-FAAE-4BA8-9A31-379FF4812D30}"/>
              </a:ext>
            </a:extLst>
          </p:cNvPr>
          <p:cNvSpPr>
            <a:spLocks noGrp="1"/>
          </p:cNvSpPr>
          <p:nvPr>
            <p:ph type="title"/>
          </p:nvPr>
        </p:nvSpPr>
        <p:spPr>
          <a:xfrm>
            <a:off x="381000" y="304800"/>
            <a:ext cx="11430000" cy="387798"/>
          </a:xfrm>
        </p:spPr>
        <p:txBody>
          <a:bodyPr/>
          <a:lstStyle/>
          <a:p>
            <a:pPr defTabSz="1219140" fontAlgn="base">
              <a:spcBef>
                <a:spcPts val="800"/>
              </a:spcBef>
              <a:defRPr/>
            </a:pPr>
            <a:r>
              <a:rPr kumimoji="0" lang="ja-JP" altLang="en-US" dirty="0"/>
              <a:t>エントリークラスからハイエンドまでお客様の規模に併せてベストチョイス</a:t>
            </a:r>
            <a:endParaRPr kumimoji="0" lang="en-US" altLang="ja-JP" dirty="0"/>
          </a:p>
        </p:txBody>
      </p:sp>
      <p:sp>
        <p:nvSpPr>
          <p:cNvPr id="4" name="Rectangle 51">
            <a:extLst>
              <a:ext uri="{FF2B5EF4-FFF2-40B4-BE49-F238E27FC236}">
                <a16:creationId xmlns:a16="http://schemas.microsoft.com/office/drawing/2014/main" id="{E20821DB-B911-4C47-A140-E5D9C588F2EB}"/>
              </a:ext>
            </a:extLst>
          </p:cNvPr>
          <p:cNvSpPr/>
          <p:nvPr/>
        </p:nvSpPr>
        <p:spPr>
          <a:xfrm>
            <a:off x="11178609" y="379509"/>
            <a:ext cx="933431" cy="238379"/>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l" defTabSz="1219140" rtl="0" eaLnBrk="1" fontAlgn="base" latinLnBrk="0" hangingPunct="1">
              <a:lnSpc>
                <a:spcPct val="90000"/>
              </a:lnSpc>
              <a:spcBef>
                <a:spcPts val="800"/>
              </a:spcBef>
              <a:spcAft>
                <a:spcPts val="0"/>
              </a:spcAft>
              <a:buClrTx/>
              <a:buSzTx/>
              <a:buFontTx/>
              <a:buNone/>
              <a:tabLst/>
              <a:defRPr/>
            </a:pPr>
            <a:r>
              <a:rPr kumimoji="0" lang="en-US" sz="933"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Capacity</a:t>
            </a:r>
          </a:p>
        </p:txBody>
      </p:sp>
      <p:grpSp>
        <p:nvGrpSpPr>
          <p:cNvPr id="53" name="グループ化 52">
            <a:extLst>
              <a:ext uri="{FF2B5EF4-FFF2-40B4-BE49-F238E27FC236}">
                <a16:creationId xmlns:a16="http://schemas.microsoft.com/office/drawing/2014/main" id="{C8B296D0-7BFC-4447-ACAD-91251F21F201}"/>
              </a:ext>
            </a:extLst>
          </p:cNvPr>
          <p:cNvGrpSpPr/>
          <p:nvPr/>
        </p:nvGrpSpPr>
        <p:grpSpPr>
          <a:xfrm>
            <a:off x="2299708" y="1223796"/>
            <a:ext cx="10124527" cy="5414298"/>
            <a:chOff x="2299708" y="1223796"/>
            <a:chExt cx="10124527" cy="5414298"/>
          </a:xfrm>
        </p:grpSpPr>
        <p:sp>
          <p:nvSpPr>
            <p:cNvPr id="16" name="Arrow: Right 4">
              <a:extLst>
                <a:ext uri="{FF2B5EF4-FFF2-40B4-BE49-F238E27FC236}">
                  <a16:creationId xmlns:a16="http://schemas.microsoft.com/office/drawing/2014/main" id="{2F3EF846-004B-48E8-927D-CC85D9EDFB1D}"/>
                </a:ext>
              </a:extLst>
            </p:cNvPr>
            <p:cNvSpPr/>
            <p:nvPr/>
          </p:nvSpPr>
          <p:spPr>
            <a:xfrm rot="20122706">
              <a:off x="2347272" y="3233635"/>
              <a:ext cx="10076963" cy="696659"/>
            </a:xfrm>
            <a:prstGeom prst="rightArrow">
              <a:avLst/>
            </a:prstGeom>
            <a:solidFill>
              <a:schemeClr val="accent2">
                <a:lumMod val="40000"/>
                <a:lumOff val="60000"/>
              </a:schemeClr>
            </a:solidFill>
            <a:ln w="12700" cmpd="sng">
              <a:noFill/>
            </a:ln>
            <a:effectLst>
              <a:outerShdw blurRad="50800" dist="38100" dir="2700000" algn="tl" rotWithShape="0">
                <a:prstClr val="black">
                  <a:alpha val="40000"/>
                </a:prstClr>
              </a:outerShdw>
            </a:effectLst>
          </p:spPr>
          <p:txBody>
            <a:bodyPr wrap="square" lIns="243840" tIns="182880" rIns="182880" bIns="182880" rtlCol="0" anchor="ctr">
              <a:noAutofit/>
            </a:bodyPr>
            <a:lstStyle/>
            <a:p>
              <a:pPr marL="0" marR="0" lvl="0" indent="0" algn="ctr" defTabSz="914309" rtl="0" eaLnBrk="1" fontAlgn="auto" latinLnBrk="0" hangingPunct="1">
                <a:lnSpc>
                  <a:spcPct val="90000"/>
                </a:lnSpc>
                <a:spcBef>
                  <a:spcPts val="800"/>
                </a:spcBef>
                <a:spcAft>
                  <a:spcPts val="0"/>
                </a:spcAft>
                <a:buClrTx/>
                <a:buSzTx/>
                <a:buFontTx/>
                <a:buNone/>
                <a:tabLst/>
                <a:defRPr/>
              </a:pPr>
              <a:endParaRPr kumimoji="0" lang="en-GB" sz="2667"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17" name="Rectangle 37">
              <a:extLst>
                <a:ext uri="{FF2B5EF4-FFF2-40B4-BE49-F238E27FC236}">
                  <a16:creationId xmlns:a16="http://schemas.microsoft.com/office/drawing/2014/main" id="{A0379364-D280-4B5D-B169-973C42163404}"/>
                </a:ext>
              </a:extLst>
            </p:cNvPr>
            <p:cNvSpPr/>
            <p:nvPr/>
          </p:nvSpPr>
          <p:spPr>
            <a:xfrm>
              <a:off x="2800469" y="1820624"/>
              <a:ext cx="4217687" cy="1097946"/>
            </a:xfrm>
            <a:prstGeom prst="rect">
              <a:avLst/>
            </a:prstGeom>
            <a:noFill/>
            <a:ln w="12700" cmpd="sng">
              <a:no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1" lang="ja-JP" altLang="en-US" sz="2000" b="1" i="0" u="none" strike="noStrike" kern="1200" cap="none" spc="0" normalizeH="0" baseline="0" noProof="0" dirty="0">
                  <a:ln>
                    <a:noFill/>
                  </a:ln>
                  <a:solidFill>
                    <a:srgbClr val="007DB8"/>
                  </a:solidFill>
                  <a:effectLst/>
                  <a:uLnTx/>
                  <a:uFillTx/>
                  <a:latin typeface="Meiryo UI" panose="020B0604030504040204" pitchFamily="50" charset="-128"/>
                  <a:ea typeface="Meiryo UI" panose="020B0604030504040204" pitchFamily="50" charset="-128"/>
                  <a:cs typeface="+mn-cs"/>
                </a:rPr>
                <a:t>最新の </a:t>
              </a:r>
              <a:r>
                <a:rPr kumimoji="1" lang="en-US" altLang="ja-JP" sz="2000" b="1" i="0" u="none" strike="noStrike" kern="1200" cap="none" spc="0" normalizeH="0" baseline="0" noProof="0" dirty="0">
                  <a:ln>
                    <a:noFill/>
                  </a:ln>
                  <a:solidFill>
                    <a:srgbClr val="007DB8"/>
                  </a:solidFill>
                  <a:effectLst/>
                  <a:uLnTx/>
                  <a:uFillTx/>
                  <a:latin typeface="Meiryo UI" panose="020B0604030504040204" pitchFamily="50" charset="-128"/>
                  <a:ea typeface="Meiryo UI" panose="020B0604030504040204" pitchFamily="50" charset="-128"/>
                  <a:cs typeface="+mn-cs"/>
                </a:rPr>
                <a:t>DD OS </a:t>
              </a:r>
              <a:r>
                <a:rPr kumimoji="1" lang="ja-JP" altLang="en-US" sz="2000" b="1" i="0" u="none" strike="noStrike" kern="1200" cap="none" spc="0" normalizeH="0" baseline="0" noProof="0" dirty="0">
                  <a:ln>
                    <a:noFill/>
                  </a:ln>
                  <a:solidFill>
                    <a:srgbClr val="007DB8"/>
                  </a:solidFill>
                  <a:effectLst/>
                  <a:uLnTx/>
                  <a:uFillTx/>
                  <a:latin typeface="Meiryo UI" panose="020B0604030504040204" pitchFamily="50" charset="-128"/>
                  <a:ea typeface="Meiryo UI" panose="020B0604030504040204" pitchFamily="50" charset="-128"/>
                  <a:cs typeface="+mn-cs"/>
                </a:rPr>
                <a:t>で</a:t>
              </a:r>
              <a:endParaRPr kumimoji="1" lang="en-US" altLang="ja-JP" sz="2000" b="1" i="0" u="none" strike="noStrike" kern="1200" cap="none" spc="0" normalizeH="0" baseline="0" noProof="0" dirty="0">
                <a:ln>
                  <a:noFill/>
                </a:ln>
                <a:solidFill>
                  <a:srgbClr val="007DB8"/>
                </a:solidFill>
                <a:effectLst/>
                <a:uLnTx/>
                <a:uFillTx/>
                <a:latin typeface="Meiryo UI" panose="020B0604030504040204" pitchFamily="50" charset="-128"/>
                <a:ea typeface="Meiryo UI" panose="020B0604030504040204" pitchFamily="50" charset="-128"/>
                <a:cs typeface="+mn-cs"/>
              </a:endParaRPr>
            </a:p>
            <a:p>
              <a:pPr marL="0" marR="0" lvl="0" indent="0" algn="ctr" defTabSz="1219140" rtl="0" eaLnBrk="1" fontAlgn="base" latinLnBrk="0" hangingPunct="1">
                <a:lnSpc>
                  <a:spcPct val="90000"/>
                </a:lnSpc>
                <a:spcBef>
                  <a:spcPts val="800"/>
                </a:spcBef>
                <a:spcAft>
                  <a:spcPts val="0"/>
                </a:spcAft>
                <a:buClrTx/>
                <a:buSzTx/>
                <a:buFontTx/>
                <a:buNone/>
                <a:tabLst/>
                <a:defRPr/>
              </a:pPr>
              <a:r>
                <a:rPr kumimoji="1" lang="ja-JP" altLang="en-US" sz="2000" b="1" i="0" u="none" strike="noStrike" kern="1200" cap="none" spc="0" normalizeH="0" baseline="0" noProof="0" dirty="0">
                  <a:ln>
                    <a:noFill/>
                  </a:ln>
                  <a:solidFill>
                    <a:srgbClr val="007DB8"/>
                  </a:solidFill>
                  <a:effectLst/>
                  <a:uLnTx/>
                  <a:uFillTx/>
                  <a:latin typeface="Meiryo UI" panose="020B0604030504040204" pitchFamily="50" charset="-128"/>
                  <a:ea typeface="Meiryo UI" panose="020B0604030504040204" pitchFamily="50" charset="-128"/>
                  <a:cs typeface="+mn-cs"/>
                </a:rPr>
                <a:t>パフォーマンスの向上 </a:t>
              </a:r>
              <a:r>
                <a:rPr kumimoji="1" lang="en-US" altLang="ja-JP" sz="2000" b="1" i="0" u="none" strike="noStrike" kern="1200" cap="none" spc="0" normalizeH="0" baseline="0" noProof="0" dirty="0">
                  <a:ln>
                    <a:noFill/>
                  </a:ln>
                  <a:solidFill>
                    <a:srgbClr val="007DB8"/>
                  </a:solidFill>
                  <a:effectLst/>
                  <a:uLnTx/>
                  <a:uFillTx/>
                  <a:latin typeface="Meiryo UI" panose="020B0604030504040204" pitchFamily="50" charset="-128"/>
                  <a:ea typeface="Meiryo UI" panose="020B0604030504040204" pitchFamily="50" charset="-128"/>
                  <a:cs typeface="+mn-cs"/>
                </a:rPr>
                <a:t>+ </a:t>
              </a:r>
              <a:r>
                <a:rPr kumimoji="1" lang="ja-JP" altLang="en-US" sz="2000" b="1" i="0" u="none" strike="noStrike" kern="1200" cap="none" spc="0" normalizeH="0" baseline="0" noProof="0" dirty="0">
                  <a:ln>
                    <a:noFill/>
                  </a:ln>
                  <a:solidFill>
                    <a:srgbClr val="007DB8"/>
                  </a:solidFill>
                  <a:effectLst/>
                  <a:uLnTx/>
                  <a:uFillTx/>
                  <a:latin typeface="Meiryo UI" panose="020B0604030504040204" pitchFamily="50" charset="-128"/>
                  <a:ea typeface="Meiryo UI" panose="020B0604030504040204" pitchFamily="50" charset="-128"/>
                  <a:cs typeface="+mn-cs"/>
                </a:rPr>
                <a:t>機能を取得</a:t>
              </a:r>
              <a:endParaRPr kumimoji="0" lang="en-US" altLang="ja-JP" sz="2000" b="1" i="0" u="none" strike="noStrike" kern="1200" cap="none" spc="0" normalizeH="0" baseline="0" noProof="0" dirty="0">
                <a:ln>
                  <a:noFill/>
                </a:ln>
                <a:solidFill>
                  <a:srgbClr val="007DB8"/>
                </a:solidFill>
                <a:effectLst/>
                <a:uLnTx/>
                <a:uFillTx/>
                <a:latin typeface="Meiryo UI" panose="020B0604030504040204" pitchFamily="50" charset="-128"/>
                <a:ea typeface="Meiryo UI" panose="020B0604030504040204" pitchFamily="50" charset="-128"/>
                <a:cs typeface="+mn-cs"/>
              </a:endParaRPr>
            </a:p>
          </p:txBody>
        </p:sp>
        <p:grpSp>
          <p:nvGrpSpPr>
            <p:cNvPr id="49" name="グループ化 48">
              <a:extLst>
                <a:ext uri="{FF2B5EF4-FFF2-40B4-BE49-F238E27FC236}">
                  <a16:creationId xmlns:a16="http://schemas.microsoft.com/office/drawing/2014/main" id="{51B42FDE-FEE4-4C2D-8165-D8D13D633438}"/>
                </a:ext>
              </a:extLst>
            </p:cNvPr>
            <p:cNvGrpSpPr/>
            <p:nvPr/>
          </p:nvGrpSpPr>
          <p:grpSpPr>
            <a:xfrm>
              <a:off x="5618046" y="3455250"/>
              <a:ext cx="2543421" cy="1325022"/>
              <a:chOff x="5450350" y="3486700"/>
              <a:chExt cx="2543421" cy="1325022"/>
            </a:xfrm>
          </p:grpSpPr>
          <p:sp>
            <p:nvSpPr>
              <p:cNvPr id="20" name="Rectangle 43">
                <a:extLst>
                  <a:ext uri="{FF2B5EF4-FFF2-40B4-BE49-F238E27FC236}">
                    <a16:creationId xmlns:a16="http://schemas.microsoft.com/office/drawing/2014/main" id="{79DDB281-31EA-4262-A687-573CB8665768}"/>
                  </a:ext>
                </a:extLst>
              </p:cNvPr>
              <p:cNvSpPr/>
              <p:nvPr/>
            </p:nvSpPr>
            <p:spPr>
              <a:xfrm>
                <a:off x="5921131" y="4103836"/>
                <a:ext cx="2072640" cy="707886"/>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PowerProtect</a:t>
                </a:r>
                <a:r>
                  <a:rPr kumimoji="0" 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DD6900</a:t>
                </a:r>
              </a:p>
            </p:txBody>
          </p:sp>
          <p:pic>
            <p:nvPicPr>
              <p:cNvPr id="23" name="Picture 22">
                <a:extLst>
                  <a:ext uri="{FF2B5EF4-FFF2-40B4-BE49-F238E27FC236}">
                    <a16:creationId xmlns:a16="http://schemas.microsoft.com/office/drawing/2014/main" id="{93E647D8-2ACA-4844-84B0-B7906C08E9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50350" y="3505329"/>
                <a:ext cx="2072640" cy="935013"/>
              </a:xfrm>
              <a:prstGeom prst="rect">
                <a:avLst/>
              </a:prstGeom>
            </p:spPr>
          </p:pic>
          <p:sp>
            <p:nvSpPr>
              <p:cNvPr id="27" name="Rectangle 69">
                <a:extLst>
                  <a:ext uri="{FF2B5EF4-FFF2-40B4-BE49-F238E27FC236}">
                    <a16:creationId xmlns:a16="http://schemas.microsoft.com/office/drawing/2014/main" id="{506EBDA2-9150-4BFC-96DE-331432ED4511}"/>
                  </a:ext>
                </a:extLst>
              </p:cNvPr>
              <p:cNvSpPr/>
              <p:nvPr/>
            </p:nvSpPr>
            <p:spPr>
              <a:xfrm>
                <a:off x="5801839" y="3486700"/>
                <a:ext cx="1494555" cy="257836"/>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24TB – 288 TB</a:t>
                </a:r>
              </a:p>
            </p:txBody>
          </p:sp>
        </p:grpSp>
        <p:grpSp>
          <p:nvGrpSpPr>
            <p:cNvPr id="50" name="グループ化 49">
              <a:extLst>
                <a:ext uri="{FF2B5EF4-FFF2-40B4-BE49-F238E27FC236}">
                  <a16:creationId xmlns:a16="http://schemas.microsoft.com/office/drawing/2014/main" id="{7DE1FEFE-3732-456F-B628-D2CEEBB7A96B}"/>
                </a:ext>
              </a:extLst>
            </p:cNvPr>
            <p:cNvGrpSpPr/>
            <p:nvPr/>
          </p:nvGrpSpPr>
          <p:grpSpPr>
            <a:xfrm>
              <a:off x="7553402" y="2344370"/>
              <a:ext cx="2622598" cy="1305362"/>
              <a:chOff x="7502994" y="2684429"/>
              <a:chExt cx="2622598" cy="1305362"/>
            </a:xfrm>
          </p:grpSpPr>
          <p:sp>
            <p:nvSpPr>
              <p:cNvPr id="18" name="Rectangle 46">
                <a:extLst>
                  <a:ext uri="{FF2B5EF4-FFF2-40B4-BE49-F238E27FC236}">
                    <a16:creationId xmlns:a16="http://schemas.microsoft.com/office/drawing/2014/main" id="{CF4736BC-E8AF-496C-BCC2-03DBCB5AEB9D}"/>
                  </a:ext>
                </a:extLst>
              </p:cNvPr>
              <p:cNvSpPr/>
              <p:nvPr/>
            </p:nvSpPr>
            <p:spPr>
              <a:xfrm>
                <a:off x="7950808" y="3281905"/>
                <a:ext cx="2174784" cy="707886"/>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PowerProtect</a:t>
                </a:r>
                <a:r>
                  <a:rPr kumimoji="0" 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DD9400</a:t>
                </a:r>
                <a:endParaRPr kumimoji="0" lang="en-US" sz="24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pic>
            <p:nvPicPr>
              <p:cNvPr id="24" name="Picture 22">
                <a:extLst>
                  <a:ext uri="{FF2B5EF4-FFF2-40B4-BE49-F238E27FC236}">
                    <a16:creationId xmlns:a16="http://schemas.microsoft.com/office/drawing/2014/main" id="{97AAD5DA-4213-4DB1-9ECD-15A77616C05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02994" y="2684429"/>
                <a:ext cx="2072640" cy="935013"/>
              </a:xfrm>
              <a:prstGeom prst="rect">
                <a:avLst/>
              </a:prstGeom>
            </p:spPr>
          </p:pic>
          <p:sp>
            <p:nvSpPr>
              <p:cNvPr id="28" name="Rectangle 69">
                <a:extLst>
                  <a:ext uri="{FF2B5EF4-FFF2-40B4-BE49-F238E27FC236}">
                    <a16:creationId xmlns:a16="http://schemas.microsoft.com/office/drawing/2014/main" id="{909A1837-3D6E-479C-A3E3-99C900F11099}"/>
                  </a:ext>
                </a:extLst>
              </p:cNvPr>
              <p:cNvSpPr/>
              <p:nvPr/>
            </p:nvSpPr>
            <p:spPr>
              <a:xfrm>
                <a:off x="7793493" y="2691444"/>
                <a:ext cx="1598038" cy="257836"/>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192TB – 768 TB</a:t>
                </a:r>
              </a:p>
            </p:txBody>
          </p:sp>
        </p:grpSp>
        <p:grpSp>
          <p:nvGrpSpPr>
            <p:cNvPr id="51" name="グループ化 50">
              <a:extLst>
                <a:ext uri="{FF2B5EF4-FFF2-40B4-BE49-F238E27FC236}">
                  <a16:creationId xmlns:a16="http://schemas.microsoft.com/office/drawing/2014/main" id="{4D8D3A5D-D413-4BAB-A345-10BBC30AEB68}"/>
                </a:ext>
              </a:extLst>
            </p:cNvPr>
            <p:cNvGrpSpPr/>
            <p:nvPr/>
          </p:nvGrpSpPr>
          <p:grpSpPr>
            <a:xfrm>
              <a:off x="9434631" y="1223796"/>
              <a:ext cx="2664122" cy="1495265"/>
              <a:chOff x="9413376" y="1551726"/>
              <a:chExt cx="2664122" cy="1495265"/>
            </a:xfrm>
          </p:grpSpPr>
          <p:sp>
            <p:nvSpPr>
              <p:cNvPr id="19" name="Rectangle 45">
                <a:extLst>
                  <a:ext uri="{FF2B5EF4-FFF2-40B4-BE49-F238E27FC236}">
                    <a16:creationId xmlns:a16="http://schemas.microsoft.com/office/drawing/2014/main" id="{013FF364-4171-493E-A99E-015A900A1F7F}"/>
                  </a:ext>
                </a:extLst>
              </p:cNvPr>
              <p:cNvSpPr/>
              <p:nvPr/>
            </p:nvSpPr>
            <p:spPr>
              <a:xfrm>
                <a:off x="10064759" y="2339105"/>
                <a:ext cx="2012739" cy="707886"/>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PowerProtectDD9900</a:t>
                </a:r>
              </a:p>
            </p:txBody>
          </p:sp>
          <p:pic>
            <p:nvPicPr>
              <p:cNvPr id="25" name="Picture 6">
                <a:extLst>
                  <a:ext uri="{FF2B5EF4-FFF2-40B4-BE49-F238E27FC236}">
                    <a16:creationId xmlns:a16="http://schemas.microsoft.com/office/drawing/2014/main" id="{FD3E0521-C287-4DBB-9B59-4AD286A197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13376" y="1551726"/>
                <a:ext cx="2292096" cy="1126560"/>
              </a:xfrm>
              <a:prstGeom prst="rect">
                <a:avLst/>
              </a:prstGeom>
            </p:spPr>
          </p:pic>
          <p:sp>
            <p:nvSpPr>
              <p:cNvPr id="29" name="Rectangle 69">
                <a:extLst>
                  <a:ext uri="{FF2B5EF4-FFF2-40B4-BE49-F238E27FC236}">
                    <a16:creationId xmlns:a16="http://schemas.microsoft.com/office/drawing/2014/main" id="{BA83B1B4-4D14-4E2D-9D7C-215337E980BE}"/>
                  </a:ext>
                </a:extLst>
              </p:cNvPr>
              <p:cNvSpPr/>
              <p:nvPr/>
            </p:nvSpPr>
            <p:spPr>
              <a:xfrm>
                <a:off x="9812146" y="1574249"/>
                <a:ext cx="1494555" cy="257836"/>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576TB – 1.5PB</a:t>
                </a:r>
              </a:p>
            </p:txBody>
          </p:sp>
        </p:grpSp>
        <p:grpSp>
          <p:nvGrpSpPr>
            <p:cNvPr id="52" name="グループ化 51">
              <a:extLst>
                <a:ext uri="{FF2B5EF4-FFF2-40B4-BE49-F238E27FC236}">
                  <a16:creationId xmlns:a16="http://schemas.microsoft.com/office/drawing/2014/main" id="{1EBE8C5D-420F-4237-9953-25D9424EA8A5}"/>
                </a:ext>
              </a:extLst>
            </p:cNvPr>
            <p:cNvGrpSpPr/>
            <p:nvPr/>
          </p:nvGrpSpPr>
          <p:grpSpPr>
            <a:xfrm>
              <a:off x="8797970" y="4189007"/>
              <a:ext cx="1723237" cy="2128926"/>
              <a:chOff x="8553964" y="4518709"/>
              <a:chExt cx="1723237" cy="2128926"/>
            </a:xfrm>
          </p:grpSpPr>
          <p:pic>
            <p:nvPicPr>
              <p:cNvPr id="30" name="Picture 38">
                <a:extLst>
                  <a:ext uri="{FF2B5EF4-FFF2-40B4-BE49-F238E27FC236}">
                    <a16:creationId xmlns:a16="http://schemas.microsoft.com/office/drawing/2014/main" id="{CC3098B0-ED4F-479A-8602-E47BC6A2F78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7255" y="4992982"/>
                <a:ext cx="814753" cy="814753"/>
              </a:xfrm>
              <a:prstGeom prst="rect">
                <a:avLst/>
              </a:prstGeom>
            </p:spPr>
          </p:pic>
          <p:sp>
            <p:nvSpPr>
              <p:cNvPr id="31" name="Rectangle 39">
                <a:extLst>
                  <a:ext uri="{FF2B5EF4-FFF2-40B4-BE49-F238E27FC236}">
                    <a16:creationId xmlns:a16="http://schemas.microsoft.com/office/drawing/2014/main" id="{35C1B96F-9F7E-475D-87C5-55FFCC96C463}"/>
                  </a:ext>
                </a:extLst>
              </p:cNvPr>
              <p:cNvSpPr/>
              <p:nvPr/>
            </p:nvSpPr>
            <p:spPr>
              <a:xfrm>
                <a:off x="8569126" y="5775601"/>
                <a:ext cx="1644810" cy="872034"/>
              </a:xfrm>
              <a:prstGeom prst="rect">
                <a:avLst/>
              </a:prstGeom>
            </p:spPr>
            <p:txBody>
              <a:bodyPr wrap="none">
                <a:spAutoFit/>
              </a:bodyPr>
              <a:lstStyle/>
              <a:p>
                <a:pPr marL="0" marR="0" lvl="0" indent="0" algn="ctr" defTabSz="1219170" rtl="0" eaLnBrk="1" fontAlgn="base" latinLnBrk="0" hangingPunct="1">
                  <a:lnSpc>
                    <a:spcPct val="100000"/>
                  </a:lnSpc>
                  <a:spcBef>
                    <a:spcPct val="0"/>
                  </a:spcBef>
                  <a:spcAft>
                    <a:spcPts val="800"/>
                  </a:spcAft>
                  <a:buClr>
                    <a:srgbClr val="007DB8"/>
                  </a:buClr>
                  <a:buSzTx/>
                  <a:buFontTx/>
                  <a:buNone/>
                  <a:tabLst/>
                  <a:defRPr/>
                </a:pPr>
                <a:r>
                  <a:rPr kumimoji="0" lang="en-US" sz="1600" b="1" i="0" u="none" strike="noStrike" kern="1200" cap="none" spc="0" normalizeH="0" baseline="0" noProof="0" dirty="0" err="1">
                    <a:ln>
                      <a:noFill/>
                    </a:ln>
                    <a:solidFill>
                      <a:srgbClr val="444444"/>
                    </a:solidFill>
                    <a:effectLst/>
                    <a:uLnTx/>
                    <a:uFillTx/>
                    <a:latin typeface="Meiryo UI" panose="020B0604030504040204" pitchFamily="50" charset="-128"/>
                    <a:ea typeface="Meiryo UI" panose="020B0604030504040204" pitchFamily="50" charset="-128"/>
                    <a:cs typeface="+mn-cs"/>
                  </a:rPr>
                  <a:t>PowerProtect</a:t>
                </a:r>
                <a:br>
                  <a:rPr kumimoji="0" lang="en-US" sz="1600" b="1"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br>
                <a:r>
                  <a:rPr kumimoji="0" lang="en-US" sz="1600" b="1"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DDVE</a:t>
                </a:r>
              </a:p>
              <a:p>
                <a:pPr marL="0" marR="0" lvl="0" indent="0" algn="ctr" defTabSz="1219170" rtl="0" eaLnBrk="1" fontAlgn="base" latinLnBrk="0" hangingPunct="1">
                  <a:lnSpc>
                    <a:spcPct val="100000"/>
                  </a:lnSpc>
                  <a:spcBef>
                    <a:spcPct val="0"/>
                  </a:spcBef>
                  <a:spcAft>
                    <a:spcPts val="800"/>
                  </a:spcAft>
                  <a:buClr>
                    <a:srgbClr val="007DB8"/>
                  </a:buClr>
                  <a:buSzTx/>
                  <a:buFontTx/>
                  <a:buNone/>
                  <a:tabLst/>
                  <a:defRPr/>
                </a:pPr>
                <a:r>
                  <a:rPr kumimoji="0" lang="en-US" sz="12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Software Defined</a:t>
                </a:r>
              </a:p>
            </p:txBody>
          </p:sp>
          <p:sp>
            <p:nvSpPr>
              <p:cNvPr id="32" name="Rectangle 41">
                <a:extLst>
                  <a:ext uri="{FF2B5EF4-FFF2-40B4-BE49-F238E27FC236}">
                    <a16:creationId xmlns:a16="http://schemas.microsoft.com/office/drawing/2014/main" id="{D875CF14-744C-43FC-BF71-6A467A702569}"/>
                  </a:ext>
                </a:extLst>
              </p:cNvPr>
              <p:cNvSpPr/>
              <p:nvPr/>
            </p:nvSpPr>
            <p:spPr>
              <a:xfrm>
                <a:off x="8638427" y="4777288"/>
                <a:ext cx="1638774" cy="292493"/>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0.5 TB – 96 TB</a:t>
                </a:r>
                <a:endParaRPr kumimoji="0" lang="en-US" sz="1067" b="0" i="0" u="none" strike="noStrike" kern="0" cap="none" spc="0" normalizeH="0" baseline="3000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3" name="TextBox 42">
                <a:extLst>
                  <a:ext uri="{FF2B5EF4-FFF2-40B4-BE49-F238E27FC236}">
                    <a16:creationId xmlns:a16="http://schemas.microsoft.com/office/drawing/2014/main" id="{A2C5B357-0AC6-4D63-9F92-A8FE1FFF803A}"/>
                  </a:ext>
                </a:extLst>
              </p:cNvPr>
              <p:cNvSpPr txBox="1"/>
              <p:nvPr/>
            </p:nvSpPr>
            <p:spPr>
              <a:xfrm>
                <a:off x="8553964" y="4518709"/>
                <a:ext cx="1723237" cy="225767"/>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Also Available</a:t>
                </a:r>
                <a:r>
                  <a:rPr kumimoji="0" lang="en-US" sz="1467"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 </a:t>
                </a:r>
              </a:p>
            </p:txBody>
          </p:sp>
        </p:grpSp>
        <p:grpSp>
          <p:nvGrpSpPr>
            <p:cNvPr id="48" name="グループ化 47">
              <a:extLst>
                <a:ext uri="{FF2B5EF4-FFF2-40B4-BE49-F238E27FC236}">
                  <a16:creationId xmlns:a16="http://schemas.microsoft.com/office/drawing/2014/main" id="{C3C29CA4-93F2-4565-A359-00172BCEBBF2}"/>
                </a:ext>
              </a:extLst>
            </p:cNvPr>
            <p:cNvGrpSpPr/>
            <p:nvPr/>
          </p:nvGrpSpPr>
          <p:grpSpPr>
            <a:xfrm>
              <a:off x="3959075" y="4327111"/>
              <a:ext cx="2558913" cy="1390589"/>
              <a:chOff x="3877355" y="4294990"/>
              <a:chExt cx="2558913" cy="1390589"/>
            </a:xfrm>
          </p:grpSpPr>
          <p:sp>
            <p:nvSpPr>
              <p:cNvPr id="21" name="Rectangle 30">
                <a:extLst>
                  <a:ext uri="{FF2B5EF4-FFF2-40B4-BE49-F238E27FC236}">
                    <a16:creationId xmlns:a16="http://schemas.microsoft.com/office/drawing/2014/main" id="{CFBDE419-BBBF-4368-878B-669825CCD8CE}"/>
                  </a:ext>
                </a:extLst>
              </p:cNvPr>
              <p:cNvSpPr/>
              <p:nvPr/>
            </p:nvSpPr>
            <p:spPr>
              <a:xfrm>
                <a:off x="4404853" y="4977693"/>
                <a:ext cx="2031415" cy="707886"/>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PowerProtect</a:t>
                </a:r>
                <a:r>
                  <a:rPr kumimoji="0" 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DD6400</a:t>
                </a:r>
              </a:p>
            </p:txBody>
          </p:sp>
          <p:pic>
            <p:nvPicPr>
              <p:cNvPr id="22" name="Picture 22">
                <a:extLst>
                  <a:ext uri="{FF2B5EF4-FFF2-40B4-BE49-F238E27FC236}">
                    <a16:creationId xmlns:a16="http://schemas.microsoft.com/office/drawing/2014/main" id="{8747997A-861A-4A13-8F61-5CF7FF6A341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877355" y="4383021"/>
                <a:ext cx="2072640" cy="935013"/>
              </a:xfrm>
              <a:prstGeom prst="rect">
                <a:avLst/>
              </a:prstGeom>
            </p:spPr>
          </p:pic>
          <p:sp>
            <p:nvSpPr>
              <p:cNvPr id="26" name="Rectangle 68">
                <a:extLst>
                  <a:ext uri="{FF2B5EF4-FFF2-40B4-BE49-F238E27FC236}">
                    <a16:creationId xmlns:a16="http://schemas.microsoft.com/office/drawing/2014/main" id="{D4E3B849-7104-4011-9A30-EF8CDD3405C6}"/>
                  </a:ext>
                </a:extLst>
              </p:cNvPr>
              <p:cNvSpPr/>
              <p:nvPr/>
            </p:nvSpPr>
            <p:spPr>
              <a:xfrm>
                <a:off x="4020014" y="4343355"/>
                <a:ext cx="1504315" cy="257836"/>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8TB – 172 TB</a:t>
                </a:r>
              </a:p>
            </p:txBody>
          </p:sp>
          <p:grpSp>
            <p:nvGrpSpPr>
              <p:cNvPr id="35" name="Group 19">
                <a:extLst>
                  <a:ext uri="{FF2B5EF4-FFF2-40B4-BE49-F238E27FC236}">
                    <a16:creationId xmlns:a16="http://schemas.microsoft.com/office/drawing/2014/main" id="{6C04812E-0771-4720-A973-B741AAF9B6D2}"/>
                  </a:ext>
                </a:extLst>
              </p:cNvPr>
              <p:cNvGrpSpPr/>
              <p:nvPr/>
            </p:nvGrpSpPr>
            <p:grpSpPr>
              <a:xfrm>
                <a:off x="5432105" y="4294990"/>
                <a:ext cx="384000" cy="382241"/>
                <a:chOff x="3661571" y="3450938"/>
                <a:chExt cx="288000" cy="286681"/>
              </a:xfrm>
            </p:grpSpPr>
            <p:sp>
              <p:nvSpPr>
                <p:cNvPr id="36" name="Oval 17">
                  <a:extLst>
                    <a:ext uri="{FF2B5EF4-FFF2-40B4-BE49-F238E27FC236}">
                      <a16:creationId xmlns:a16="http://schemas.microsoft.com/office/drawing/2014/main" id="{39DC975F-12E0-4366-A107-36E51D1654BD}"/>
                    </a:ext>
                  </a:extLst>
                </p:cNvPr>
                <p:cNvSpPr/>
                <p:nvPr/>
              </p:nvSpPr>
              <p:spPr>
                <a:xfrm>
                  <a:off x="3661571" y="3450938"/>
                  <a:ext cx="288000" cy="286681"/>
                </a:xfrm>
                <a:prstGeom prst="ellipse">
                  <a:avLst/>
                </a:prstGeom>
                <a:solidFill>
                  <a:srgbClr val="F2AF00"/>
                </a:solidFill>
                <a:ln w="28575" cap="flat" cmpd="sng" algn="ctr">
                  <a:solidFill>
                    <a:srgbClr val="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ja-JP" altLang="en-US" sz="16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endParaRPr>
                </a:p>
              </p:txBody>
            </p:sp>
            <p:sp>
              <p:nvSpPr>
                <p:cNvPr id="37" name="TextBox 18">
                  <a:extLst>
                    <a:ext uri="{FF2B5EF4-FFF2-40B4-BE49-F238E27FC236}">
                      <a16:creationId xmlns:a16="http://schemas.microsoft.com/office/drawing/2014/main" id="{EAE2AED5-2526-4929-BFA6-C0A6F36ACC4D}"/>
                    </a:ext>
                  </a:extLst>
                </p:cNvPr>
                <p:cNvSpPr txBox="1"/>
                <p:nvPr/>
              </p:nvSpPr>
              <p:spPr>
                <a:xfrm>
                  <a:off x="3679569" y="3506938"/>
                  <a:ext cx="226972" cy="184666"/>
                </a:xfrm>
                <a:prstGeom prst="rect">
                  <a:avLst/>
                </a:prstGeom>
                <a:noFill/>
              </p:spPr>
              <p:txBody>
                <a:bodyPr wrap="square" lIns="0" tIns="0" rIns="0" bIns="0" rtlCol="0">
                  <a:spAutoFit/>
                  <a:scene3d>
                    <a:camera prst="orthographicFront"/>
                    <a:lightRig rig="soft" dir="t">
                      <a:rot lat="0" lon="0" rev="15600000"/>
                    </a:lightRig>
                  </a:scene3d>
                  <a:sp3d extrusionH="57150" prstMaterial="softEdge">
                    <a:bevelT w="25400" h="38100"/>
                  </a:sp3d>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dirty="0">
                      <a:ln/>
                      <a:solidFill>
                        <a:srgbClr val="CE1126"/>
                      </a:solidFill>
                      <a:effectLst>
                        <a:glow rad="101600">
                          <a:srgbClr val="F2AF00">
                            <a:satMod val="175000"/>
                            <a:alpha val="40000"/>
                          </a:srgbClr>
                        </a:glow>
                      </a:effectLst>
                      <a:uLnTx/>
                      <a:uFillTx/>
                      <a:latin typeface="Meiryo UI" panose="020B0604030504040204" pitchFamily="50" charset="-128"/>
                      <a:ea typeface="Meiryo UI" panose="020B0604030504040204" pitchFamily="50" charset="-128"/>
                      <a:cs typeface="+mn-cs"/>
                    </a:rPr>
                    <a:t>新</a:t>
                  </a:r>
                </a:p>
              </p:txBody>
            </p:sp>
          </p:grpSp>
        </p:grpSp>
        <p:grpSp>
          <p:nvGrpSpPr>
            <p:cNvPr id="47" name="グループ化 46">
              <a:extLst>
                <a:ext uri="{FF2B5EF4-FFF2-40B4-BE49-F238E27FC236}">
                  <a16:creationId xmlns:a16="http://schemas.microsoft.com/office/drawing/2014/main" id="{766F3D38-3C6C-43B1-823C-3A4A613E1EE6}"/>
                </a:ext>
              </a:extLst>
            </p:cNvPr>
            <p:cNvGrpSpPr/>
            <p:nvPr/>
          </p:nvGrpSpPr>
          <p:grpSpPr>
            <a:xfrm>
              <a:off x="2299708" y="5300649"/>
              <a:ext cx="2474891" cy="1337445"/>
              <a:chOff x="2265615" y="5199134"/>
              <a:chExt cx="2474891" cy="1337445"/>
            </a:xfrm>
          </p:grpSpPr>
          <p:sp>
            <p:nvSpPr>
              <p:cNvPr id="38" name="Rectangle 30">
                <a:extLst>
                  <a:ext uri="{FF2B5EF4-FFF2-40B4-BE49-F238E27FC236}">
                    <a16:creationId xmlns:a16="http://schemas.microsoft.com/office/drawing/2014/main" id="{345EDCBE-63C6-40FC-AC0C-EE7ADBADB88D}"/>
                  </a:ext>
                </a:extLst>
              </p:cNvPr>
              <p:cNvSpPr/>
              <p:nvPr/>
            </p:nvSpPr>
            <p:spPr>
              <a:xfrm>
                <a:off x="2709091" y="5828693"/>
                <a:ext cx="2031415" cy="707886"/>
              </a:xfrm>
              <a:prstGeom prst="rect">
                <a:avLst/>
              </a:prstGeom>
            </p:spPr>
            <p:txBody>
              <a:bodyPr wrap="square">
                <a:sp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n-cs"/>
                  </a:rPr>
                  <a:t>PowerProtect</a:t>
                </a:r>
                <a:r>
                  <a:rPr kumimoji="0" lang="en-US" sz="20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 DD3300</a:t>
                </a:r>
              </a:p>
            </p:txBody>
          </p:sp>
          <p:pic>
            <p:nvPicPr>
              <p:cNvPr id="39" name="Picture 22">
                <a:extLst>
                  <a:ext uri="{FF2B5EF4-FFF2-40B4-BE49-F238E27FC236}">
                    <a16:creationId xmlns:a16="http://schemas.microsoft.com/office/drawing/2014/main" id="{F2AA806B-EC5E-459B-BBA0-D7563052D16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265615" y="5226188"/>
                <a:ext cx="2072640" cy="935013"/>
              </a:xfrm>
              <a:prstGeom prst="rect">
                <a:avLst/>
              </a:prstGeom>
            </p:spPr>
          </p:pic>
          <p:sp>
            <p:nvSpPr>
              <p:cNvPr id="40" name="Rectangle 68">
                <a:extLst>
                  <a:ext uri="{FF2B5EF4-FFF2-40B4-BE49-F238E27FC236}">
                    <a16:creationId xmlns:a16="http://schemas.microsoft.com/office/drawing/2014/main" id="{D2DC2CB1-0C01-44F7-86EA-7A2982A84BA3}"/>
                  </a:ext>
                </a:extLst>
              </p:cNvPr>
              <p:cNvSpPr/>
              <p:nvPr/>
            </p:nvSpPr>
            <p:spPr>
              <a:xfrm>
                <a:off x="2587622" y="5199134"/>
                <a:ext cx="1504315" cy="257836"/>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4TB – 32 TB</a:t>
                </a:r>
              </a:p>
            </p:txBody>
          </p:sp>
        </p:grpSp>
      </p:grpSp>
      <p:grpSp>
        <p:nvGrpSpPr>
          <p:cNvPr id="54" name="グループ化 53">
            <a:extLst>
              <a:ext uri="{FF2B5EF4-FFF2-40B4-BE49-F238E27FC236}">
                <a16:creationId xmlns:a16="http://schemas.microsoft.com/office/drawing/2014/main" id="{FF3AC1BE-2EB0-4CFB-B268-266E182861DF}"/>
              </a:ext>
            </a:extLst>
          </p:cNvPr>
          <p:cNvGrpSpPr/>
          <p:nvPr/>
        </p:nvGrpSpPr>
        <p:grpSpPr>
          <a:xfrm>
            <a:off x="-605" y="729434"/>
            <a:ext cx="2124992" cy="5823766"/>
            <a:chOff x="-605" y="729434"/>
            <a:chExt cx="2124992" cy="5823766"/>
          </a:xfrm>
        </p:grpSpPr>
        <p:sp>
          <p:nvSpPr>
            <p:cNvPr id="46" name="四角形: 角を丸くする 45">
              <a:extLst>
                <a:ext uri="{FF2B5EF4-FFF2-40B4-BE49-F238E27FC236}">
                  <a16:creationId xmlns:a16="http://schemas.microsoft.com/office/drawing/2014/main" id="{FB677CF3-CAD9-4E16-A393-CF6CF0522B70}"/>
                </a:ext>
              </a:extLst>
            </p:cNvPr>
            <p:cNvSpPr/>
            <p:nvPr/>
          </p:nvSpPr>
          <p:spPr>
            <a:xfrm>
              <a:off x="274466" y="1000278"/>
              <a:ext cx="1849921" cy="5552922"/>
            </a:xfrm>
            <a:prstGeom prst="roundRect">
              <a:avLst>
                <a:gd name="adj" fmla="val 10377"/>
              </a:avLst>
            </a:prstGeom>
            <a:solidFill>
              <a:schemeClr val="tx2"/>
            </a:solidFill>
            <a:ln w="12700">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5" name="TextBox 36">
              <a:extLst>
                <a:ext uri="{FF2B5EF4-FFF2-40B4-BE49-F238E27FC236}">
                  <a16:creationId xmlns:a16="http://schemas.microsoft.com/office/drawing/2014/main" id="{E56515D2-E63C-4095-9619-9BEE65CA89C6}"/>
                </a:ext>
              </a:extLst>
            </p:cNvPr>
            <p:cNvSpPr txBox="1"/>
            <p:nvPr/>
          </p:nvSpPr>
          <p:spPr>
            <a:xfrm>
              <a:off x="481630" y="3525164"/>
              <a:ext cx="1513756" cy="543867"/>
            </a:xfrm>
            <a:prstGeom prst="rect">
              <a:avLst/>
            </a:prstGeom>
            <a:solidFill>
              <a:srgbClr val="0076CE">
                <a:lumMod val="20000"/>
                <a:lumOff val="80000"/>
              </a:srgbClr>
            </a:solidFill>
            <a:ln w="6350" cap="flat" cmpd="sng" algn="ctr">
              <a:noFill/>
              <a:prstDash val="solid"/>
              <a:miter lim="800000"/>
            </a:ln>
            <a:effectLst/>
          </p:spPr>
          <p:txBody>
            <a:bodyPr wrap="square" rtlCol="0">
              <a:spAutoFit/>
            </a:bodyPr>
            <a:lstStyle/>
            <a:p>
              <a:pPr marL="0" marR="0" lvl="0" indent="0" algn="r" defTabSz="914309" rtl="0" eaLnBrk="1" fontAlgn="base" latinLnBrk="0" hangingPunct="1">
                <a:lnSpc>
                  <a:spcPct val="100000"/>
                </a:lnSpc>
                <a:spcBef>
                  <a:spcPts val="0"/>
                </a:spcBef>
                <a:spcAft>
                  <a:spcPts val="0"/>
                </a:spcAft>
                <a:buClr>
                  <a:srgbClr val="0085C3"/>
                </a:buClr>
                <a:buSzTx/>
                <a:buFontTx/>
                <a:buNone/>
                <a:tabLst/>
                <a:defRPr/>
              </a:pPr>
              <a:r>
                <a:rPr kumimoji="0" lang="en-US" sz="1467"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Data Domain DD6800</a:t>
              </a:r>
            </a:p>
          </p:txBody>
        </p:sp>
        <p:sp>
          <p:nvSpPr>
            <p:cNvPr id="6" name="TextBox 29">
              <a:extLst>
                <a:ext uri="{FF2B5EF4-FFF2-40B4-BE49-F238E27FC236}">
                  <a16:creationId xmlns:a16="http://schemas.microsoft.com/office/drawing/2014/main" id="{BBB41615-E522-4E87-B888-9F3458C02A84}"/>
                </a:ext>
              </a:extLst>
            </p:cNvPr>
            <p:cNvSpPr txBox="1"/>
            <p:nvPr/>
          </p:nvSpPr>
          <p:spPr>
            <a:xfrm>
              <a:off x="449024" y="1426763"/>
              <a:ext cx="1525301" cy="543867"/>
            </a:xfrm>
            <a:prstGeom prst="rect">
              <a:avLst/>
            </a:prstGeom>
            <a:solidFill>
              <a:srgbClr val="444444">
                <a:lumMod val="20000"/>
                <a:lumOff val="80000"/>
              </a:srgbClr>
            </a:solidFill>
            <a:ln w="6350" cap="flat" cmpd="sng" algn="ctr">
              <a:noFill/>
              <a:prstDash val="solid"/>
              <a:miter lim="800000"/>
            </a:ln>
            <a:effectLst/>
          </p:spPr>
          <p:txBody>
            <a:bodyPr wrap="square" rtlCol="0">
              <a:spAutoFit/>
            </a:bodyPr>
            <a:lstStyle/>
            <a:p>
              <a:pPr marL="0" marR="0" lvl="0" indent="0" algn="r" defTabSz="914309" rtl="0" eaLnBrk="1" fontAlgn="base" latinLnBrk="0" hangingPunct="1">
                <a:lnSpc>
                  <a:spcPct val="100000"/>
                </a:lnSpc>
                <a:spcBef>
                  <a:spcPts val="0"/>
                </a:spcBef>
                <a:spcAft>
                  <a:spcPts val="0"/>
                </a:spcAft>
                <a:buClr>
                  <a:srgbClr val="0085C3"/>
                </a:buClr>
                <a:buSzTx/>
                <a:buFontTx/>
                <a:buNone/>
                <a:tabLst/>
                <a:defRPr/>
              </a:pPr>
              <a:r>
                <a:rPr kumimoji="0" lang="en-US" sz="1467"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Data Domain DD9800 </a:t>
              </a:r>
            </a:p>
          </p:txBody>
        </p:sp>
        <p:sp>
          <p:nvSpPr>
            <p:cNvPr id="7" name="TextBox 35">
              <a:extLst>
                <a:ext uri="{FF2B5EF4-FFF2-40B4-BE49-F238E27FC236}">
                  <a16:creationId xmlns:a16="http://schemas.microsoft.com/office/drawing/2014/main" id="{14C3747B-C7E5-4313-B8F9-995FDC650967}"/>
                </a:ext>
              </a:extLst>
            </p:cNvPr>
            <p:cNvSpPr txBox="1"/>
            <p:nvPr/>
          </p:nvSpPr>
          <p:spPr>
            <a:xfrm>
              <a:off x="460576" y="2311016"/>
              <a:ext cx="1513753" cy="543867"/>
            </a:xfrm>
            <a:prstGeom prst="rect">
              <a:avLst/>
            </a:prstGeom>
            <a:solidFill>
              <a:srgbClr val="444444">
                <a:lumMod val="20000"/>
                <a:lumOff val="80000"/>
              </a:srgbClr>
            </a:solidFill>
            <a:ln w="6350" cap="flat" cmpd="sng" algn="ctr">
              <a:noFill/>
              <a:prstDash val="solid"/>
              <a:miter lim="800000"/>
            </a:ln>
            <a:effectLst/>
          </p:spPr>
          <p:txBody>
            <a:bodyPr wrap="square" rtlCol="0">
              <a:spAutoFit/>
            </a:bodyPr>
            <a:lstStyle/>
            <a:p>
              <a:pPr marL="0" marR="0" lvl="0" indent="0" algn="r" defTabSz="914309" rtl="0" eaLnBrk="1" fontAlgn="base" latinLnBrk="0" hangingPunct="1">
                <a:lnSpc>
                  <a:spcPct val="100000"/>
                </a:lnSpc>
                <a:spcBef>
                  <a:spcPts val="0"/>
                </a:spcBef>
                <a:spcAft>
                  <a:spcPts val="0"/>
                </a:spcAft>
                <a:buClr>
                  <a:srgbClr val="0085C3"/>
                </a:buClr>
                <a:buSzTx/>
                <a:buFontTx/>
                <a:buNone/>
                <a:tabLst/>
                <a:defRPr/>
              </a:pPr>
              <a:r>
                <a:rPr kumimoji="0" lang="en-US" sz="1467"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Data Domain DD9300</a:t>
              </a:r>
            </a:p>
          </p:txBody>
        </p:sp>
        <p:sp>
          <p:nvSpPr>
            <p:cNvPr id="8" name="TextBox 32">
              <a:extLst>
                <a:ext uri="{FF2B5EF4-FFF2-40B4-BE49-F238E27FC236}">
                  <a16:creationId xmlns:a16="http://schemas.microsoft.com/office/drawing/2014/main" id="{FE327AAF-0F5E-4FDC-BBB6-D8ABD6040274}"/>
                </a:ext>
              </a:extLst>
            </p:cNvPr>
            <p:cNvSpPr txBox="1"/>
            <p:nvPr/>
          </p:nvSpPr>
          <p:spPr>
            <a:xfrm>
              <a:off x="474293" y="4391275"/>
              <a:ext cx="1513759" cy="543867"/>
            </a:xfrm>
            <a:prstGeom prst="rect">
              <a:avLst/>
            </a:prstGeom>
            <a:solidFill>
              <a:srgbClr val="0076CE">
                <a:lumMod val="20000"/>
                <a:lumOff val="80000"/>
              </a:srgbClr>
            </a:solidFill>
            <a:ln w="6350" cap="flat" cmpd="sng" algn="ctr">
              <a:noFill/>
              <a:prstDash val="solid"/>
              <a:miter lim="800000"/>
            </a:ln>
            <a:effectLst/>
          </p:spPr>
          <p:txBody>
            <a:bodyPr wrap="square" rtlCol="0">
              <a:spAutoFit/>
            </a:bodyPr>
            <a:lstStyle/>
            <a:p>
              <a:pPr marL="0" marR="0" lvl="0" indent="0" algn="r" defTabSz="914309" rtl="0" eaLnBrk="1" fontAlgn="base" latinLnBrk="0" hangingPunct="1">
                <a:lnSpc>
                  <a:spcPct val="100000"/>
                </a:lnSpc>
                <a:spcBef>
                  <a:spcPts val="0"/>
                </a:spcBef>
                <a:spcAft>
                  <a:spcPts val="0"/>
                </a:spcAft>
                <a:buClr>
                  <a:srgbClr val="0085C3"/>
                </a:buClr>
                <a:buSzTx/>
                <a:buFontTx/>
                <a:buNone/>
                <a:tabLst/>
                <a:defRPr/>
              </a:pPr>
              <a:r>
                <a:rPr kumimoji="0" lang="en-IE" sz="1467"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Data Domain DD6300</a:t>
              </a:r>
            </a:p>
          </p:txBody>
        </p:sp>
        <p:sp>
          <p:nvSpPr>
            <p:cNvPr id="9" name="Rectangle 68">
              <a:extLst>
                <a:ext uri="{FF2B5EF4-FFF2-40B4-BE49-F238E27FC236}">
                  <a16:creationId xmlns:a16="http://schemas.microsoft.com/office/drawing/2014/main" id="{5B9D45CD-61AC-4803-A09D-BF3D2F77DBFF}"/>
                </a:ext>
              </a:extLst>
            </p:cNvPr>
            <p:cNvSpPr/>
            <p:nvPr/>
          </p:nvSpPr>
          <p:spPr>
            <a:xfrm>
              <a:off x="458457" y="6161201"/>
              <a:ext cx="1504315" cy="257836"/>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4TB – 32 TB</a:t>
              </a:r>
            </a:p>
          </p:txBody>
        </p:sp>
        <p:sp>
          <p:nvSpPr>
            <p:cNvPr id="10" name="Rectangle 71">
              <a:extLst>
                <a:ext uri="{FF2B5EF4-FFF2-40B4-BE49-F238E27FC236}">
                  <a16:creationId xmlns:a16="http://schemas.microsoft.com/office/drawing/2014/main" id="{5F1C48D1-5712-450D-92EC-ADF5FA33A863}"/>
                </a:ext>
              </a:extLst>
            </p:cNvPr>
            <p:cNvSpPr/>
            <p:nvPr/>
          </p:nvSpPr>
          <p:spPr>
            <a:xfrm>
              <a:off x="481629" y="4099681"/>
              <a:ext cx="1494872" cy="257836"/>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96TB – 288 TB</a:t>
              </a:r>
            </a:p>
          </p:txBody>
        </p:sp>
        <p:sp>
          <p:nvSpPr>
            <p:cNvPr id="11" name="Rectangle 72">
              <a:extLst>
                <a:ext uri="{FF2B5EF4-FFF2-40B4-BE49-F238E27FC236}">
                  <a16:creationId xmlns:a16="http://schemas.microsoft.com/office/drawing/2014/main" id="{B2B6CA7D-6372-4E7C-9DD0-9DC986835454}"/>
                </a:ext>
              </a:extLst>
            </p:cNvPr>
            <p:cNvSpPr/>
            <p:nvPr/>
          </p:nvSpPr>
          <p:spPr>
            <a:xfrm>
              <a:off x="460572" y="2894893"/>
              <a:ext cx="1513753" cy="257836"/>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144TB – 720 TB</a:t>
              </a:r>
            </a:p>
          </p:txBody>
        </p:sp>
        <p:sp>
          <p:nvSpPr>
            <p:cNvPr id="12" name="Rectangle 73">
              <a:extLst>
                <a:ext uri="{FF2B5EF4-FFF2-40B4-BE49-F238E27FC236}">
                  <a16:creationId xmlns:a16="http://schemas.microsoft.com/office/drawing/2014/main" id="{439BAB9A-877C-4474-8D4E-03AAC218970C}"/>
                </a:ext>
              </a:extLst>
            </p:cNvPr>
            <p:cNvSpPr/>
            <p:nvPr/>
          </p:nvSpPr>
          <p:spPr>
            <a:xfrm>
              <a:off x="460572" y="2020358"/>
              <a:ext cx="1513753" cy="257836"/>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384TB – 1.1 PB</a:t>
              </a:r>
            </a:p>
          </p:txBody>
        </p:sp>
        <p:sp>
          <p:nvSpPr>
            <p:cNvPr id="13" name="TextBox 18">
              <a:extLst>
                <a:ext uri="{FF2B5EF4-FFF2-40B4-BE49-F238E27FC236}">
                  <a16:creationId xmlns:a16="http://schemas.microsoft.com/office/drawing/2014/main" id="{39F1633F-619C-4E02-9B8A-5A8D7E2B6BD6}"/>
                </a:ext>
              </a:extLst>
            </p:cNvPr>
            <p:cNvSpPr txBox="1"/>
            <p:nvPr/>
          </p:nvSpPr>
          <p:spPr>
            <a:xfrm>
              <a:off x="210063" y="1146174"/>
              <a:ext cx="1283195" cy="225767"/>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High End</a:t>
              </a:r>
            </a:p>
          </p:txBody>
        </p:sp>
        <p:sp>
          <p:nvSpPr>
            <p:cNvPr id="14" name="TextBox 74">
              <a:extLst>
                <a:ext uri="{FF2B5EF4-FFF2-40B4-BE49-F238E27FC236}">
                  <a16:creationId xmlns:a16="http://schemas.microsoft.com/office/drawing/2014/main" id="{1AF28C68-783A-41AC-BBB0-AD0550512980}"/>
                </a:ext>
              </a:extLst>
            </p:cNvPr>
            <p:cNvSpPr txBox="1"/>
            <p:nvPr/>
          </p:nvSpPr>
          <p:spPr>
            <a:xfrm>
              <a:off x="243397" y="3322606"/>
              <a:ext cx="1283195" cy="225767"/>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41B6E6"/>
                  </a:solidFill>
                  <a:effectLst/>
                  <a:uLnTx/>
                  <a:uFillTx/>
                  <a:latin typeface="Meiryo UI" panose="020B0604030504040204" pitchFamily="50" charset="-128"/>
                  <a:ea typeface="Meiryo UI" panose="020B0604030504040204" pitchFamily="50" charset="-128"/>
                  <a:cs typeface="+mn-cs"/>
                </a:rPr>
                <a:t>Mid-range</a:t>
              </a:r>
            </a:p>
          </p:txBody>
        </p:sp>
        <p:sp>
          <p:nvSpPr>
            <p:cNvPr id="15" name="TextBox 75">
              <a:extLst>
                <a:ext uri="{FF2B5EF4-FFF2-40B4-BE49-F238E27FC236}">
                  <a16:creationId xmlns:a16="http://schemas.microsoft.com/office/drawing/2014/main" id="{2B3AEB2B-4C31-40FE-9EAE-18FB5C0933C0}"/>
                </a:ext>
              </a:extLst>
            </p:cNvPr>
            <p:cNvSpPr txBox="1"/>
            <p:nvPr/>
          </p:nvSpPr>
          <p:spPr>
            <a:xfrm>
              <a:off x="-605" y="5336690"/>
              <a:ext cx="1283195" cy="225767"/>
            </a:xfrm>
            <a:prstGeom prst="rect">
              <a:avLst/>
            </a:prstGeom>
            <a:noFill/>
          </p:spPr>
          <p:txBody>
            <a:bodyPr wrap="squar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dirty="0">
                  <a:ln>
                    <a:noFill/>
                  </a:ln>
                  <a:solidFill>
                    <a:srgbClr val="CE1126"/>
                  </a:solidFill>
                  <a:effectLst/>
                  <a:uLnTx/>
                  <a:uFillTx/>
                  <a:latin typeface="Meiryo UI" panose="020B0604030504040204" pitchFamily="50" charset="-128"/>
                  <a:ea typeface="Meiryo UI" panose="020B0604030504040204" pitchFamily="50" charset="-128"/>
                  <a:cs typeface="+mn-cs"/>
                </a:rPr>
                <a:t>Entry</a:t>
              </a:r>
            </a:p>
          </p:txBody>
        </p:sp>
        <p:sp>
          <p:nvSpPr>
            <p:cNvPr id="41" name="Rectangle 69">
              <a:extLst>
                <a:ext uri="{FF2B5EF4-FFF2-40B4-BE49-F238E27FC236}">
                  <a16:creationId xmlns:a16="http://schemas.microsoft.com/office/drawing/2014/main" id="{3BD299CF-CDC6-47A9-9766-7DD679C42E75}"/>
                </a:ext>
              </a:extLst>
            </p:cNvPr>
            <p:cNvSpPr/>
            <p:nvPr/>
          </p:nvSpPr>
          <p:spPr>
            <a:xfrm>
              <a:off x="481947" y="4949935"/>
              <a:ext cx="1494555" cy="257836"/>
            </a:xfrm>
            <a:prstGeom prst="rect">
              <a:avLst/>
            </a:prstGeom>
            <a:solidFill>
              <a:srgbClr val="FFFFFF"/>
            </a:solidFill>
            <a:ln w="12700" cmpd="sng">
              <a:solidFill>
                <a:srgbClr val="00B050"/>
              </a:solidFill>
            </a:ln>
            <a:effectLst/>
          </p:spPr>
          <p:txBody>
            <a:bodyPr wrap="square" lIns="243840" tIns="182880" rIns="182880" bIns="182880" rtlCol="0" anchor="ctr">
              <a:noAutofit/>
            </a:bodyPr>
            <a:lstStyle/>
            <a:p>
              <a:pPr marL="0" marR="0" lvl="0" indent="0" algn="ctr" defTabSz="1219140" rtl="0" eaLnBrk="1" fontAlgn="base" latinLnBrk="0" hangingPunct="1">
                <a:lnSpc>
                  <a:spcPct val="90000"/>
                </a:lnSpc>
                <a:spcBef>
                  <a:spcPts val="800"/>
                </a:spcBef>
                <a:spcAft>
                  <a:spcPts val="0"/>
                </a:spcAft>
                <a:buClrTx/>
                <a:buSzTx/>
                <a:buFontTx/>
                <a:buNone/>
                <a:tabLst/>
                <a:defRPr/>
              </a:pPr>
              <a:r>
                <a:rPr kumimoji="0" lang="en-US" sz="1067"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14TB – 178 TB</a:t>
              </a:r>
            </a:p>
          </p:txBody>
        </p:sp>
        <p:sp>
          <p:nvSpPr>
            <p:cNvPr id="42" name="TextBox 34">
              <a:extLst>
                <a:ext uri="{FF2B5EF4-FFF2-40B4-BE49-F238E27FC236}">
                  <a16:creationId xmlns:a16="http://schemas.microsoft.com/office/drawing/2014/main" id="{03602407-AB47-4EDC-869A-C978881E8C1C}"/>
                </a:ext>
              </a:extLst>
            </p:cNvPr>
            <p:cNvSpPr txBox="1"/>
            <p:nvPr/>
          </p:nvSpPr>
          <p:spPr>
            <a:xfrm>
              <a:off x="449023" y="5586684"/>
              <a:ext cx="1513757" cy="543867"/>
            </a:xfrm>
            <a:prstGeom prst="rect">
              <a:avLst/>
            </a:prstGeom>
            <a:solidFill>
              <a:srgbClr val="CE1126">
                <a:lumMod val="20000"/>
                <a:lumOff val="80000"/>
              </a:srgbClr>
            </a:solidFill>
            <a:ln w="6350" cap="flat" cmpd="sng" algn="ctr">
              <a:noFill/>
              <a:prstDash val="solid"/>
              <a:miter lim="800000"/>
            </a:ln>
            <a:effectLst/>
          </p:spPr>
          <p:txBody>
            <a:bodyPr wrap="square" rtlCol="0">
              <a:spAutoFit/>
            </a:bodyPr>
            <a:lstStyle/>
            <a:p>
              <a:pPr marL="0" marR="0" lvl="0" indent="0" algn="r" defTabSz="914309" rtl="0" eaLnBrk="1" fontAlgn="base" latinLnBrk="0" hangingPunct="1">
                <a:lnSpc>
                  <a:spcPct val="100000"/>
                </a:lnSpc>
                <a:spcBef>
                  <a:spcPts val="0"/>
                </a:spcBef>
                <a:spcAft>
                  <a:spcPts val="0"/>
                </a:spcAft>
                <a:buClr>
                  <a:srgbClr val="0085C3"/>
                </a:buClr>
                <a:buSzTx/>
                <a:buFontTx/>
                <a:buNone/>
                <a:tabLst/>
                <a:defRPr/>
              </a:pPr>
              <a:r>
                <a:rPr kumimoji="0" lang="en-IE" sz="1467" b="1"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n-cs"/>
                </a:rPr>
                <a:t>Data Domain DD3300</a:t>
              </a:r>
            </a:p>
          </p:txBody>
        </p:sp>
        <p:sp>
          <p:nvSpPr>
            <p:cNvPr id="45" name="テキスト ボックス 44">
              <a:extLst>
                <a:ext uri="{FF2B5EF4-FFF2-40B4-BE49-F238E27FC236}">
                  <a16:creationId xmlns:a16="http://schemas.microsoft.com/office/drawing/2014/main" id="{F151E9EF-FB1A-4FF9-B9F4-687C870620BC}"/>
                </a:ext>
              </a:extLst>
            </p:cNvPr>
            <p:cNvSpPr txBox="1"/>
            <p:nvPr/>
          </p:nvSpPr>
          <p:spPr>
            <a:xfrm>
              <a:off x="503290" y="729434"/>
              <a:ext cx="1350511" cy="430887"/>
            </a:xfrm>
            <a:prstGeom prst="rect">
              <a:avLst/>
            </a:prstGeom>
            <a:solidFill>
              <a:schemeClr val="tx2"/>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anose="020B0604020202020204" pitchFamily="34" charset="0"/>
                </a:rPr>
                <a:t>モデル移行に関する</a:t>
              </a:r>
              <a:endPar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anose="020B0604020202020204" pitchFamily="34" charset="0"/>
                </a:rPr>
                <a:t>販売ガイダンス</a:t>
              </a:r>
              <a:endParaRPr kumimoji="0"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grpSp>
    </p:spTree>
    <p:extLst>
      <p:ext uri="{BB962C8B-B14F-4D97-AF65-F5344CB8AC3E}">
        <p14:creationId xmlns:p14="http://schemas.microsoft.com/office/powerpoint/2010/main" val="4099970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left)">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fade">
                                      <p:cBhvr>
                                        <p:cTn id="1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FDC1FFD4-A8FC-40EF-9D4A-24849D69D3F7}"/>
              </a:ext>
            </a:extLst>
          </p:cNvPr>
          <p:cNvPicPr>
            <a:picLocks noChangeAspect="1"/>
          </p:cNvPicPr>
          <p:nvPr/>
        </p:nvPicPr>
        <p:blipFill>
          <a:blip r:embed="rId2"/>
          <a:stretch>
            <a:fillRect/>
          </a:stretch>
        </p:blipFill>
        <p:spPr>
          <a:xfrm>
            <a:off x="257710" y="1798423"/>
            <a:ext cx="5153130" cy="3996202"/>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8" name="正方形/長方形 7">
            <a:extLst>
              <a:ext uri="{FF2B5EF4-FFF2-40B4-BE49-F238E27FC236}">
                <a16:creationId xmlns:a16="http://schemas.microsoft.com/office/drawing/2014/main" id="{2E3A43C3-D51A-49C1-B14B-64CF467FC0B2}"/>
              </a:ext>
            </a:extLst>
          </p:cNvPr>
          <p:cNvSpPr/>
          <p:nvPr/>
        </p:nvSpPr>
        <p:spPr>
          <a:xfrm>
            <a:off x="3096097" y="2840447"/>
            <a:ext cx="661888" cy="147620"/>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pic>
        <p:nvPicPr>
          <p:cNvPr id="17" name="図 16">
            <a:extLst>
              <a:ext uri="{FF2B5EF4-FFF2-40B4-BE49-F238E27FC236}">
                <a16:creationId xmlns:a16="http://schemas.microsoft.com/office/drawing/2014/main" id="{47EED537-EF27-4CF5-A610-C833AF0BF62A}"/>
              </a:ext>
            </a:extLst>
          </p:cNvPr>
          <p:cNvPicPr>
            <a:picLocks noChangeAspect="1"/>
          </p:cNvPicPr>
          <p:nvPr/>
        </p:nvPicPr>
        <p:blipFill>
          <a:blip r:embed="rId3"/>
          <a:stretch>
            <a:fillRect/>
          </a:stretch>
        </p:blipFill>
        <p:spPr>
          <a:xfrm>
            <a:off x="5044016" y="2633774"/>
            <a:ext cx="4345904" cy="4070788"/>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
        <p:nvSpPr>
          <p:cNvPr id="2" name="タイトル 1">
            <a:extLst>
              <a:ext uri="{FF2B5EF4-FFF2-40B4-BE49-F238E27FC236}">
                <a16:creationId xmlns:a16="http://schemas.microsoft.com/office/drawing/2014/main" id="{B1504EA5-DB95-4313-99EA-9A4B2BEC258D}"/>
              </a:ext>
            </a:extLst>
          </p:cNvPr>
          <p:cNvSpPr>
            <a:spLocks noGrp="1"/>
          </p:cNvSpPr>
          <p:nvPr>
            <p:ph type="title"/>
          </p:nvPr>
        </p:nvSpPr>
        <p:spPr/>
        <p:txBody>
          <a:bodyPr/>
          <a:lstStyle/>
          <a:p>
            <a:r>
              <a:rPr lang="en-US" altLang="ja-JP" sz="2800" dirty="0" err="1">
                <a:solidFill>
                  <a:schemeClr val="bg1"/>
                </a:solidFill>
                <a:latin typeface="Meiryo UI" panose="020B0604030504040204" pitchFamily="50" charset="-128"/>
                <a:ea typeface="Meiryo UI" panose="020B0604030504040204" pitchFamily="50" charset="-128"/>
                <a:cs typeface="Arial"/>
              </a:rPr>
              <a:t>PowerProtect</a:t>
            </a:r>
            <a:r>
              <a:rPr lang="en-US" altLang="ja-JP" sz="2800" dirty="0">
                <a:solidFill>
                  <a:schemeClr val="bg1"/>
                </a:solidFill>
                <a:latin typeface="Meiryo UI" panose="020B0604030504040204" pitchFamily="50" charset="-128"/>
                <a:ea typeface="Meiryo UI" panose="020B0604030504040204" pitchFamily="50" charset="-128"/>
                <a:cs typeface="Arial"/>
              </a:rPr>
              <a:t> DD Virtual Edition</a:t>
            </a:r>
            <a:r>
              <a:rPr lang="ja-JP" altLang="en-US" sz="2800" dirty="0">
                <a:solidFill>
                  <a:schemeClr val="bg1"/>
                </a:solidFill>
                <a:latin typeface="Meiryo UI" panose="020B0604030504040204" pitchFamily="50" charset="-128"/>
                <a:ea typeface="Meiryo UI" panose="020B0604030504040204" pitchFamily="50" charset="-128"/>
                <a:cs typeface="Arial"/>
              </a:rPr>
              <a:t>を</a:t>
            </a:r>
            <a:r>
              <a:rPr lang="ja-JP" altLang="en-US" dirty="0"/>
              <a:t>導入してみよ～</a:t>
            </a:r>
            <a:endParaRPr kumimoji="1" lang="ja-JP" altLang="en-US" dirty="0"/>
          </a:p>
        </p:txBody>
      </p:sp>
      <p:sp>
        <p:nvSpPr>
          <p:cNvPr id="3" name="テキスト ボックス 2">
            <a:extLst>
              <a:ext uri="{FF2B5EF4-FFF2-40B4-BE49-F238E27FC236}">
                <a16:creationId xmlns:a16="http://schemas.microsoft.com/office/drawing/2014/main" id="{62CCA679-9D6A-4EE6-BA9B-87AB456E5F07}"/>
              </a:ext>
            </a:extLst>
          </p:cNvPr>
          <p:cNvSpPr txBox="1"/>
          <p:nvPr/>
        </p:nvSpPr>
        <p:spPr>
          <a:xfrm>
            <a:off x="381000" y="708480"/>
            <a:ext cx="7026667" cy="55399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インストールする前に準備</a:t>
            </a:r>
            <a:r>
              <a:rPr kumimoji="1" lang="en-US" altLang="ja-JP"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ダウンロードをしよう</a:t>
            </a:r>
            <a:endParaRPr kumimoji="1" lang="en-US" altLang="ja-JP"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hlinkClick r:id="rId4"/>
              </a:rPr>
              <a:t>https://www.dell.com/support/home/en-us/product-support/product/dd-virtual-edition/</a:t>
            </a:r>
            <a:endParaRPr kumimoji="1" lang="ja-JP" altLang="en-US" sz="16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p:txBody>
      </p:sp>
      <p:sp>
        <p:nvSpPr>
          <p:cNvPr id="9" name="正方形/長方形 8">
            <a:extLst>
              <a:ext uri="{FF2B5EF4-FFF2-40B4-BE49-F238E27FC236}">
                <a16:creationId xmlns:a16="http://schemas.microsoft.com/office/drawing/2014/main" id="{091374C0-59D9-41A0-A48E-9EAD84367562}"/>
              </a:ext>
            </a:extLst>
          </p:cNvPr>
          <p:cNvSpPr/>
          <p:nvPr/>
        </p:nvSpPr>
        <p:spPr>
          <a:xfrm>
            <a:off x="5972202" y="4464332"/>
            <a:ext cx="3417718" cy="343888"/>
          </a:xfrm>
          <a:prstGeom prst="rect">
            <a:avLst/>
          </a:prstGeom>
          <a:noFill/>
          <a:ln w="12700">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dirty="0">
              <a:ln>
                <a:noFill/>
              </a:ln>
              <a:solidFill>
                <a:srgbClr val="000000"/>
              </a:solidFill>
              <a:effectLst/>
              <a:uLnTx/>
              <a:uFillTx/>
              <a:latin typeface="Arial"/>
              <a:ea typeface="ＭＳ Ｐゴシック" panose="020B0600070205080204" pitchFamily="50" charset="-128"/>
              <a:cs typeface="+mn-cs"/>
            </a:endParaRPr>
          </a:p>
        </p:txBody>
      </p:sp>
      <p:sp>
        <p:nvSpPr>
          <p:cNvPr id="10" name="テキスト ボックス 9">
            <a:extLst>
              <a:ext uri="{FF2B5EF4-FFF2-40B4-BE49-F238E27FC236}">
                <a16:creationId xmlns:a16="http://schemas.microsoft.com/office/drawing/2014/main" id="{F917D4D9-5428-429C-847D-455BA8B73C7F}"/>
              </a:ext>
            </a:extLst>
          </p:cNvPr>
          <p:cNvSpPr txBox="1"/>
          <p:nvPr/>
        </p:nvSpPr>
        <p:spPr>
          <a:xfrm>
            <a:off x="5616990" y="1381103"/>
            <a:ext cx="5153130" cy="738664"/>
          </a:xfrm>
          <a:prstGeom prst="rect">
            <a:avLst/>
          </a:prstGeom>
          <a:noFill/>
          <a:ln>
            <a:solidFill>
              <a:schemeClr val="tx2"/>
            </a:solidFill>
          </a:ln>
          <a:effectLst/>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ドキュメント類の確認</a:t>
            </a:r>
            <a:endParaRPr kumimoji="1" lang="en-US" altLang="ja-JP"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ここではインストールガイドを選んでいますが、最新のリリースノートなどもここで確認できます。</a:t>
            </a:r>
            <a:endParaRPr kumimoji="1" lang="en-US" altLang="ja-JP"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また、表示を“日本語”にすると日本語のインストールガイドなども表示しますが、バージョンが古くなります。最新は英語ともなりますが、日本語ガイドも参考となります。</a:t>
            </a:r>
          </a:p>
        </p:txBody>
      </p:sp>
      <p:pic>
        <p:nvPicPr>
          <p:cNvPr id="12" name="図 11">
            <a:extLst>
              <a:ext uri="{FF2B5EF4-FFF2-40B4-BE49-F238E27FC236}">
                <a16:creationId xmlns:a16="http://schemas.microsoft.com/office/drawing/2014/main" id="{7AF5E6F9-B853-4C5D-A9AA-60F08C375354}"/>
              </a:ext>
            </a:extLst>
          </p:cNvPr>
          <p:cNvPicPr>
            <a:picLocks noChangeAspect="1"/>
          </p:cNvPicPr>
          <p:nvPr/>
        </p:nvPicPr>
        <p:blipFill>
          <a:blip r:embed="rId5"/>
          <a:stretch>
            <a:fillRect/>
          </a:stretch>
        </p:blipFill>
        <p:spPr>
          <a:xfrm>
            <a:off x="11083582" y="4245567"/>
            <a:ext cx="1075785" cy="665370"/>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pic>
        <p:nvPicPr>
          <p:cNvPr id="15" name="図 14">
            <a:extLst>
              <a:ext uri="{FF2B5EF4-FFF2-40B4-BE49-F238E27FC236}">
                <a16:creationId xmlns:a16="http://schemas.microsoft.com/office/drawing/2014/main" id="{B5BB31E1-26B3-4548-891C-5CA6780E3566}"/>
              </a:ext>
            </a:extLst>
          </p:cNvPr>
          <p:cNvPicPr>
            <a:picLocks noChangeAspect="1"/>
          </p:cNvPicPr>
          <p:nvPr/>
        </p:nvPicPr>
        <p:blipFill>
          <a:blip r:embed="rId6"/>
          <a:stretch>
            <a:fillRect/>
          </a:stretch>
        </p:blipFill>
        <p:spPr>
          <a:xfrm>
            <a:off x="8180287" y="4910937"/>
            <a:ext cx="4011713" cy="452936"/>
          </a:xfrm>
          <a:prstGeom prst="rect">
            <a:avLst/>
          </a:prstGeom>
          <a:ln>
            <a:solidFill>
              <a:schemeClr val="tx1">
                <a:lumMod val="20000"/>
                <a:lumOff val="8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267690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4A6D4B09-8F24-4B58-9243-9E2F7F1A1C46}"/>
              </a:ext>
            </a:extLst>
          </p:cNvPr>
          <p:cNvSpPr>
            <a:spLocks noGrp="1"/>
          </p:cNvSpPr>
          <p:nvPr>
            <p:ph type="title"/>
          </p:nvPr>
        </p:nvSpPr>
        <p:spPr>
          <a:xfrm>
            <a:off x="367844" y="2693956"/>
            <a:ext cx="11456312" cy="738664"/>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DDVE on PowerEdge Server</a:t>
            </a:r>
            <a:endParaRPr kumimoji="1" lang="ja-JP" altLang="en-US" sz="4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cxnSp>
        <p:nvCxnSpPr>
          <p:cNvPr id="5" name="Straight Connector 24">
            <a:extLst>
              <a:ext uri="{FF2B5EF4-FFF2-40B4-BE49-F238E27FC236}">
                <a16:creationId xmlns:a16="http://schemas.microsoft.com/office/drawing/2014/main" id="{01667E57-AE93-46BD-B9DC-41E9D9E277C3}"/>
              </a:ext>
            </a:extLst>
          </p:cNvPr>
          <p:cNvCxnSpPr>
            <a:cxnSpLocks/>
          </p:cNvCxnSpPr>
          <p:nvPr/>
        </p:nvCxnSpPr>
        <p:spPr>
          <a:xfrm>
            <a:off x="2361589" y="183530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cxnSp>
        <p:nvCxnSpPr>
          <p:cNvPr id="6" name="Straight Connector 28">
            <a:extLst>
              <a:ext uri="{FF2B5EF4-FFF2-40B4-BE49-F238E27FC236}">
                <a16:creationId xmlns:a16="http://schemas.microsoft.com/office/drawing/2014/main" id="{80866752-0F23-4CF1-B1B1-84480467D172}"/>
              </a:ext>
            </a:extLst>
          </p:cNvPr>
          <p:cNvCxnSpPr>
            <a:cxnSpLocks/>
          </p:cNvCxnSpPr>
          <p:nvPr/>
        </p:nvCxnSpPr>
        <p:spPr>
          <a:xfrm>
            <a:off x="2361589" y="4197085"/>
            <a:ext cx="7468825" cy="0"/>
          </a:xfrm>
          <a:prstGeom prst="line">
            <a:avLst/>
          </a:prstGeom>
          <a:gradFill>
            <a:gsLst>
              <a:gs pos="0">
                <a:schemeClr val="bg2">
                  <a:alpha val="0"/>
                </a:schemeClr>
              </a:gs>
              <a:gs pos="70000">
                <a:schemeClr val="bg2">
                  <a:alpha val="30000"/>
                </a:schemeClr>
              </a:gs>
              <a:gs pos="30000">
                <a:srgbClr val="000000">
                  <a:alpha val="30000"/>
                </a:srgbClr>
              </a:gs>
              <a:gs pos="100000">
                <a:schemeClr val="bg2">
                  <a:alpha val="0"/>
                </a:schemeClr>
              </a:gs>
            </a:gsLst>
            <a:lin ang="0" scaled="1"/>
          </a:gradFill>
          <a:ln w="12700">
            <a:gradFill flip="none" rotWithShape="1">
              <a:gsLst>
                <a:gs pos="0">
                  <a:schemeClr val="accent6">
                    <a:alpha val="0"/>
                  </a:schemeClr>
                </a:gs>
                <a:gs pos="50000">
                  <a:schemeClr val="accent6"/>
                </a:gs>
                <a:gs pos="100000">
                  <a:schemeClr val="accent6">
                    <a:alpha val="0"/>
                  </a:schemeClr>
                </a:gs>
              </a:gsLst>
              <a:lin ang="0" scaled="1"/>
              <a:tileRect/>
            </a:gradFill>
          </a:ln>
        </p:spPr>
        <p:style>
          <a:lnRef idx="2">
            <a:schemeClr val="accent1">
              <a:shade val="50000"/>
            </a:schemeClr>
          </a:lnRef>
          <a:fillRef idx="1">
            <a:schemeClr val="accent1"/>
          </a:fillRef>
          <a:effectRef idx="0">
            <a:schemeClr val="accent1"/>
          </a:effectRef>
          <a:fontRef idx="minor">
            <a:schemeClr val="lt1"/>
          </a:fontRef>
        </p:style>
      </p:cxnSp>
      <p:sp>
        <p:nvSpPr>
          <p:cNvPr id="7" name="テキスト ボックス 6">
            <a:extLst>
              <a:ext uri="{FF2B5EF4-FFF2-40B4-BE49-F238E27FC236}">
                <a16:creationId xmlns:a16="http://schemas.microsoft.com/office/drawing/2014/main" id="{193F762E-DC79-4CFB-AA92-68E306626DAE}"/>
              </a:ext>
            </a:extLst>
          </p:cNvPr>
          <p:cNvSpPr txBox="1"/>
          <p:nvPr/>
        </p:nvSpPr>
        <p:spPr>
          <a:xfrm>
            <a:off x="3048000" y="3630186"/>
            <a:ext cx="6096000" cy="369332"/>
          </a:xfrm>
          <a:prstGeom prst="rect">
            <a:avLst/>
          </a:prstGeom>
          <a:noFill/>
        </p:spPr>
        <p:txBody>
          <a:bodyPr wrap="square">
            <a:spAutoFit/>
          </a:bodyPr>
          <a:lstStyle/>
          <a:p>
            <a:pPr algn="ctr"/>
            <a:r>
              <a:rPr lang="en-US" altLang="ja-JP" sz="1800" dirty="0" err="1">
                <a:solidFill>
                  <a:schemeClr val="tx2"/>
                </a:solidFill>
                <a:latin typeface="Meiryo UI" panose="020B0604030504040204" pitchFamily="50" charset="-128"/>
                <a:ea typeface="Meiryo UI" panose="020B0604030504040204" pitchFamily="50" charset="-128"/>
                <a:cs typeface="Arial"/>
              </a:rPr>
              <a:t>PowerProtect</a:t>
            </a:r>
            <a:r>
              <a:rPr lang="en-US" altLang="ja-JP" sz="1800" dirty="0">
                <a:solidFill>
                  <a:schemeClr val="tx2"/>
                </a:solidFill>
                <a:latin typeface="Meiryo UI" panose="020B0604030504040204" pitchFamily="50" charset="-128"/>
                <a:ea typeface="Meiryo UI" panose="020B0604030504040204" pitchFamily="50" charset="-128"/>
                <a:cs typeface="Arial"/>
              </a:rPr>
              <a:t> DD Virtual Edition</a:t>
            </a:r>
            <a:endParaRPr lang="ja-JP" altLang="en-US" dirty="0">
              <a:solidFill>
                <a:schemeClr val="tx2"/>
              </a:solidFill>
            </a:endParaRPr>
          </a:p>
        </p:txBody>
      </p:sp>
    </p:spTree>
    <p:extLst>
      <p:ext uri="{BB962C8B-B14F-4D97-AF65-F5344CB8AC3E}">
        <p14:creationId xmlns:p14="http://schemas.microsoft.com/office/powerpoint/2010/main" val="164367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E0A1A4E-BE11-4D1C-A6F8-38FFF8B53373}"/>
              </a:ext>
            </a:extLst>
          </p:cNvPr>
          <p:cNvSpPr>
            <a:spLocks noGrp="1"/>
          </p:cNvSpPr>
          <p:nvPr>
            <p:ph type="title"/>
          </p:nvPr>
        </p:nvSpPr>
        <p:spPr/>
        <p:txBody>
          <a:bodyPr/>
          <a:lstStyle/>
          <a:p>
            <a:endParaRPr kumimoji="1" lang="ja-JP" altLang="en-US"/>
          </a:p>
        </p:txBody>
      </p:sp>
      <p:sp>
        <p:nvSpPr>
          <p:cNvPr id="4" name="テキスト ボックス 3">
            <a:extLst>
              <a:ext uri="{FF2B5EF4-FFF2-40B4-BE49-F238E27FC236}">
                <a16:creationId xmlns:a16="http://schemas.microsoft.com/office/drawing/2014/main" id="{D99C9345-343E-42AC-BD3F-849CFA475EDD}"/>
              </a:ext>
            </a:extLst>
          </p:cNvPr>
          <p:cNvSpPr txBox="1"/>
          <p:nvPr/>
        </p:nvSpPr>
        <p:spPr>
          <a:xfrm>
            <a:off x="2237837" y="823802"/>
            <a:ext cx="7682929"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40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rPr>
              <a:t>DDVE on PowerEdge Server</a:t>
            </a:r>
            <a:endParaRPr kumimoji="1" lang="ja-JP" altLang="en-US" sz="40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endParaRPr>
          </a:p>
        </p:txBody>
      </p:sp>
      <p:pic>
        <p:nvPicPr>
          <p:cNvPr id="2050" name="Picture 2" descr="PowerEdge R750">
            <a:extLst>
              <a:ext uri="{FF2B5EF4-FFF2-40B4-BE49-F238E27FC236}">
                <a16:creationId xmlns:a16="http://schemas.microsoft.com/office/drawing/2014/main" id="{29BA18F2-0ABA-4605-9AD0-88B6FBE731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641" y="3316340"/>
            <a:ext cx="4701015" cy="1510638"/>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D3CA7638-F996-4203-9C24-D642CB33E53A}"/>
              </a:ext>
            </a:extLst>
          </p:cNvPr>
          <p:cNvSpPr txBox="1"/>
          <p:nvPr/>
        </p:nvSpPr>
        <p:spPr>
          <a:xfrm>
            <a:off x="1157981" y="1730077"/>
            <a:ext cx="9842642" cy="584775"/>
          </a:xfrm>
          <a:prstGeom prst="rect">
            <a:avLst/>
          </a:prstGeom>
          <a:noFill/>
        </p:spPr>
        <p:txBody>
          <a:bodyPr wrap="square">
            <a:spAutoFit/>
          </a:bodyPr>
          <a:lstStyle/>
          <a:p>
            <a:pPr marL="0" marR="0" lvl="0" indent="0" algn="ctr" defTabSz="914333" rtl="0" eaLnBrk="1" fontAlgn="auto" latinLnBrk="0" hangingPunct="1">
              <a:lnSpc>
                <a:spcPct val="100000"/>
              </a:lnSpc>
              <a:spcBef>
                <a:spcPts val="600"/>
              </a:spcBef>
              <a:spcAft>
                <a:spcPts val="0"/>
              </a:spcAft>
              <a:buClrTx/>
              <a:buSzTx/>
              <a:buFontTx/>
              <a:buNone/>
              <a:tabLst/>
              <a:defRPr/>
            </a:pPr>
            <a:r>
              <a:rPr kumimoji="1" lang="ja-JP" altLang="en-US" sz="3200" b="0" i="0" u="none" strike="noStrike" kern="0" cap="none" spc="0" normalizeH="0" baseline="0" noProof="0" dirty="0">
                <a:ln>
                  <a:noFill/>
                </a:ln>
                <a:solidFill>
                  <a:srgbClr val="444444"/>
                </a:solidFill>
                <a:effectLst/>
                <a:uLnTx/>
                <a:uFillTx/>
                <a:latin typeface="Arial"/>
                <a:ea typeface="Meiryo UI" panose="020B0604030504040204" pitchFamily="50" charset="-128"/>
                <a:cs typeface="+mn-cs"/>
              </a:rPr>
              <a:t>リモートおよびブランチオフィス向け　事前テスト済みの構成</a:t>
            </a:r>
            <a:endParaRPr kumimoji="1" lang="en-US" altLang="ja-JP" sz="3200" b="0" i="0" u="none" strike="noStrike" kern="0" cap="none" spc="0" normalizeH="0" baseline="0" noProof="0" dirty="0">
              <a:ln>
                <a:noFill/>
              </a:ln>
              <a:solidFill>
                <a:srgbClr val="444444"/>
              </a:solidFill>
              <a:effectLst/>
              <a:uLnTx/>
              <a:uFillTx/>
              <a:latin typeface="Arial"/>
              <a:ea typeface="Meiryo UI" panose="020B0604030504040204" pitchFamily="50" charset="-128"/>
              <a:cs typeface="+mn-cs"/>
            </a:endParaRPr>
          </a:p>
        </p:txBody>
      </p:sp>
      <p:sp>
        <p:nvSpPr>
          <p:cNvPr id="9" name="TextBox 19">
            <a:extLst>
              <a:ext uri="{FF2B5EF4-FFF2-40B4-BE49-F238E27FC236}">
                <a16:creationId xmlns:a16="http://schemas.microsoft.com/office/drawing/2014/main" id="{20DB90FF-1408-4BE8-9E2D-B7E2A7D9A36E}"/>
              </a:ext>
            </a:extLst>
          </p:cNvPr>
          <p:cNvSpPr txBox="1"/>
          <p:nvPr/>
        </p:nvSpPr>
        <p:spPr>
          <a:xfrm>
            <a:off x="0" y="4155430"/>
            <a:ext cx="12192000" cy="2210099"/>
          </a:xfrm>
          <a:prstGeom prst="rect">
            <a:avLst/>
          </a:prstGeom>
          <a:solidFill>
            <a:schemeClr val="bg1"/>
          </a:solidFill>
          <a:ln w="28575">
            <a:noFill/>
          </a:ln>
        </p:spPr>
        <p:txBody>
          <a:bodyPr wrap="square" rtlCol="0">
            <a:noAutofit/>
          </a:bodyPr>
          <a:lstStyle/>
          <a:p>
            <a:pPr marL="0" marR="0" lvl="0" indent="0" algn="l" defTabSz="914400" rtl="0" eaLnBrk="1" fontAlgn="auto" latinLnBrk="0" hangingPunct="1">
              <a:lnSpc>
                <a:spcPct val="100000"/>
              </a:lnSpc>
              <a:spcBef>
                <a:spcPts val="0"/>
              </a:spcBef>
              <a:spcAft>
                <a:spcPts val="0"/>
              </a:spcAft>
              <a:buClr>
                <a:srgbClr val="007DB8"/>
              </a:buClr>
              <a:buSzTx/>
              <a:buFontTx/>
              <a:buNone/>
              <a:tabLst/>
              <a:defRPr/>
            </a:pPr>
            <a:endParaRPr kumimoji="1" lang="en-US" sz="1575" b="0" i="0" u="none" strike="noStrike" kern="1200" cap="none" spc="0" normalizeH="0" baseline="0" noProof="0">
              <a:ln>
                <a:noFill/>
              </a:ln>
              <a:solidFill>
                <a:srgbClr val="FFFFFF"/>
              </a:solidFill>
              <a:effectLst/>
              <a:uLnTx/>
              <a:uFillTx/>
              <a:latin typeface="Arial" panose="020B0604020202020204" pitchFamily="34" charset="0"/>
              <a:ea typeface="Meiryo UI" panose="020B0604030504040204" pitchFamily="50" charset="-128"/>
              <a:cs typeface="+mn-cs"/>
            </a:endParaRPr>
          </a:p>
        </p:txBody>
      </p:sp>
      <p:pic>
        <p:nvPicPr>
          <p:cNvPr id="10" name="Picture 40">
            <a:extLst>
              <a:ext uri="{FF2B5EF4-FFF2-40B4-BE49-F238E27FC236}">
                <a16:creationId xmlns:a16="http://schemas.microsoft.com/office/drawing/2014/main" id="{C5F0B212-9B3B-4FC4-AA86-4FFCA90FAF54}"/>
              </a:ext>
            </a:extLst>
          </p:cNvPr>
          <p:cNvPicPr>
            <a:picLocks noChangeAspect="1"/>
          </p:cNvPicPr>
          <p:nvPr/>
        </p:nvPicPr>
        <p:blipFill>
          <a:blip r:embed="rId3">
            <a:lum bright="100000"/>
          </a:blip>
          <a:stretch>
            <a:fillRect/>
          </a:stretch>
        </p:blipFill>
        <p:spPr>
          <a:xfrm>
            <a:off x="9704224" y="4459577"/>
            <a:ext cx="491329" cy="609248"/>
          </a:xfrm>
          <a:prstGeom prst="rect">
            <a:avLst/>
          </a:prstGeom>
        </p:spPr>
      </p:pic>
      <p:pic>
        <p:nvPicPr>
          <p:cNvPr id="11" name="Picture 44">
            <a:extLst>
              <a:ext uri="{FF2B5EF4-FFF2-40B4-BE49-F238E27FC236}">
                <a16:creationId xmlns:a16="http://schemas.microsoft.com/office/drawing/2014/main" id="{3EF042F3-A115-48AC-8E46-F38AD8C3953A}"/>
              </a:ext>
            </a:extLst>
          </p:cNvPr>
          <p:cNvPicPr>
            <a:picLocks noChangeAspect="1"/>
          </p:cNvPicPr>
          <p:nvPr/>
        </p:nvPicPr>
        <p:blipFill>
          <a:blip r:embed="rId4">
            <a:lum bright="100000"/>
          </a:blip>
          <a:stretch>
            <a:fillRect/>
          </a:stretch>
        </p:blipFill>
        <p:spPr>
          <a:xfrm>
            <a:off x="6189418" y="4437091"/>
            <a:ext cx="647958" cy="647958"/>
          </a:xfrm>
          <a:prstGeom prst="rect">
            <a:avLst/>
          </a:prstGeom>
        </p:spPr>
      </p:pic>
      <p:pic>
        <p:nvPicPr>
          <p:cNvPr id="12" name="Picture 45">
            <a:extLst>
              <a:ext uri="{FF2B5EF4-FFF2-40B4-BE49-F238E27FC236}">
                <a16:creationId xmlns:a16="http://schemas.microsoft.com/office/drawing/2014/main" id="{D39EABDF-2173-4C80-98B3-E3215A1E2FF7}"/>
              </a:ext>
            </a:extLst>
          </p:cNvPr>
          <p:cNvPicPr>
            <a:picLocks noChangeAspect="1"/>
          </p:cNvPicPr>
          <p:nvPr/>
        </p:nvPicPr>
        <p:blipFill>
          <a:blip r:embed="rId5">
            <a:lum bright="100000"/>
          </a:blip>
          <a:stretch>
            <a:fillRect/>
          </a:stretch>
        </p:blipFill>
        <p:spPr>
          <a:xfrm>
            <a:off x="2415745" y="4410167"/>
            <a:ext cx="691896" cy="691896"/>
          </a:xfrm>
          <a:prstGeom prst="rect">
            <a:avLst/>
          </a:prstGeom>
        </p:spPr>
      </p:pic>
      <p:sp>
        <p:nvSpPr>
          <p:cNvPr id="13" name="Content Placeholder 5">
            <a:extLst>
              <a:ext uri="{FF2B5EF4-FFF2-40B4-BE49-F238E27FC236}">
                <a16:creationId xmlns:a16="http://schemas.microsoft.com/office/drawing/2014/main" id="{1B4BB90C-0187-4E74-B104-E5DA7FD5B3F5}"/>
              </a:ext>
            </a:extLst>
          </p:cNvPr>
          <p:cNvSpPr txBox="1">
            <a:spLocks/>
          </p:cNvSpPr>
          <p:nvPr/>
        </p:nvSpPr>
        <p:spPr>
          <a:xfrm>
            <a:off x="5570063" y="5148214"/>
            <a:ext cx="1660635" cy="851883"/>
          </a:xfrm>
          <a:prstGeom prst="rect">
            <a:avLst/>
          </a:prstGeom>
        </p:spPr>
        <p:txBody>
          <a:bodyPr lIns="0" rIns="0"/>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marR="0" lvl="0" indent="0" algn="ctr" defTabSz="914400" rtl="0" eaLnBrk="1" fontAlgn="base" latinLnBrk="0" hangingPunct="1">
              <a:lnSpc>
                <a:spcPct val="100000"/>
              </a:lnSpc>
              <a:spcBef>
                <a:spcPts val="1200"/>
              </a:spcBef>
              <a:spcAft>
                <a:spcPts val="0"/>
              </a:spcAft>
              <a:buClr>
                <a:srgbClr val="0076CE"/>
              </a:buClr>
              <a:buSzTx/>
              <a:buFont typeface="Arial" pitchFamily="34" charset="0"/>
              <a:buNone/>
              <a:tabLst/>
              <a:defRPr/>
            </a:pPr>
            <a:r>
              <a:rPr kumimoji="1" lang="ja-JP" altLang="en-US" sz="2000" b="0" i="0" u="none" strike="noStrike" kern="1200" cap="none" spc="0" normalizeH="0" baseline="0" noProof="0" dirty="0">
                <a:ln>
                  <a:noFill/>
                </a:ln>
                <a:solidFill>
                  <a:srgbClr val="FFFFFF"/>
                </a:solidFill>
                <a:effectLst/>
                <a:uLnTx/>
                <a:uFillTx/>
                <a:latin typeface="Arial" panose="020B0604020202020204" pitchFamily="34" charset="0"/>
                <a:ea typeface="Meiryo UI" panose="020B0604030504040204" pitchFamily="50" charset="-128"/>
                <a:cs typeface="Arial" panose="020B0604020202020204" pitchFamily="34" charset="0"/>
              </a:rPr>
              <a:t>ビジネスニーズに応じて拡張</a:t>
            </a:r>
            <a:endParaRPr kumimoji="1" lang="en-US" sz="2000" b="0" i="0" u="none" strike="noStrike" kern="1200" cap="none" spc="0" normalizeH="0" baseline="0" noProof="0" dirty="0">
              <a:ln>
                <a:noFill/>
              </a:ln>
              <a:solidFill>
                <a:srgbClr val="FFFFFF"/>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14" name="Content Placeholder 5">
            <a:extLst>
              <a:ext uri="{FF2B5EF4-FFF2-40B4-BE49-F238E27FC236}">
                <a16:creationId xmlns:a16="http://schemas.microsoft.com/office/drawing/2014/main" id="{CE3770CC-E603-4F72-8061-4840A1155084}"/>
              </a:ext>
            </a:extLst>
          </p:cNvPr>
          <p:cNvSpPr txBox="1">
            <a:spLocks/>
          </p:cNvSpPr>
          <p:nvPr/>
        </p:nvSpPr>
        <p:spPr>
          <a:xfrm>
            <a:off x="8833086" y="5129850"/>
            <a:ext cx="2007571" cy="841068"/>
          </a:xfrm>
          <a:prstGeom prst="rect">
            <a:avLst/>
          </a:prstGeom>
        </p:spPr>
        <p:txBody>
          <a:bodyPr lIns="0" rIns="0"/>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marR="0" lvl="0" indent="0" algn="ctr" defTabSz="914400" rtl="0" eaLnBrk="1" fontAlgn="base" latinLnBrk="0" hangingPunct="1">
              <a:lnSpc>
                <a:spcPct val="100000"/>
              </a:lnSpc>
              <a:spcBef>
                <a:spcPts val="1200"/>
              </a:spcBef>
              <a:spcAft>
                <a:spcPts val="0"/>
              </a:spcAft>
              <a:buClr>
                <a:srgbClr val="0076CE"/>
              </a:buClr>
              <a:buSzTx/>
              <a:buFont typeface="Arial" pitchFamily="34" charset="0"/>
              <a:buNone/>
              <a:tabLst/>
              <a:defRPr/>
            </a:pPr>
            <a:r>
              <a:rPr kumimoji="1" lang="ja-JP" altLang="en-US" sz="2000" b="0" i="0" u="none" strike="noStrike" kern="1200" cap="none" spc="0" normalizeH="0" baseline="0" noProof="0" dirty="0">
                <a:ln>
                  <a:noFill/>
                </a:ln>
                <a:solidFill>
                  <a:srgbClr val="FFFFFF"/>
                </a:solidFill>
                <a:effectLst/>
                <a:uLnTx/>
                <a:uFillTx/>
                <a:latin typeface="Arial" panose="020B0604020202020204" pitchFamily="34" charset="0"/>
                <a:ea typeface="Meiryo UI" panose="020B0604030504040204" pitchFamily="50" charset="-128"/>
                <a:cs typeface="Arial" panose="020B0604020202020204" pitchFamily="34" charset="0"/>
              </a:rPr>
              <a:t>さまざまなワークロードを保護するための高い信頼性</a:t>
            </a:r>
            <a:endParaRPr kumimoji="1" lang="en-US" sz="2000" b="0" i="0" u="none" strike="noStrike" kern="1200" cap="none" spc="0" normalizeH="0" baseline="0" noProof="0" dirty="0">
              <a:ln>
                <a:noFill/>
              </a:ln>
              <a:solidFill>
                <a:srgbClr val="FFFFFF"/>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sp>
        <p:nvSpPr>
          <p:cNvPr id="15" name="Content Placeholder 5">
            <a:extLst>
              <a:ext uri="{FF2B5EF4-FFF2-40B4-BE49-F238E27FC236}">
                <a16:creationId xmlns:a16="http://schemas.microsoft.com/office/drawing/2014/main" id="{E65418ED-522F-4D20-A97D-590E7440BE0E}"/>
              </a:ext>
            </a:extLst>
          </p:cNvPr>
          <p:cNvSpPr txBox="1">
            <a:spLocks/>
          </p:cNvSpPr>
          <p:nvPr/>
        </p:nvSpPr>
        <p:spPr>
          <a:xfrm>
            <a:off x="1930204" y="5129850"/>
            <a:ext cx="1436945" cy="841063"/>
          </a:xfrm>
          <a:prstGeom prst="rect">
            <a:avLst/>
          </a:prstGeom>
        </p:spPr>
        <p:txBody>
          <a:bodyPr lIns="0" rIns="0"/>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marR="0" lvl="0" indent="0" algn="ctr" defTabSz="914400" rtl="0" eaLnBrk="1" fontAlgn="base" latinLnBrk="0" hangingPunct="1">
              <a:lnSpc>
                <a:spcPct val="100000"/>
              </a:lnSpc>
              <a:spcBef>
                <a:spcPts val="1200"/>
              </a:spcBef>
              <a:spcAft>
                <a:spcPts val="0"/>
              </a:spcAft>
              <a:buClr>
                <a:srgbClr val="0076CE"/>
              </a:buClr>
              <a:buSzTx/>
              <a:buFont typeface="Arial" pitchFamily="34" charset="0"/>
              <a:buNone/>
              <a:tabLst/>
              <a:defRPr/>
            </a:pPr>
            <a:r>
              <a:rPr kumimoji="1" lang="ja-JP" altLang="en-US" sz="2000" b="0" i="0" u="none" strike="noStrike" kern="1200" cap="none" spc="0" normalizeH="0" baseline="0" noProof="0" dirty="0">
                <a:ln>
                  <a:noFill/>
                </a:ln>
                <a:solidFill>
                  <a:srgbClr val="FFFFFF"/>
                </a:solidFill>
                <a:effectLst/>
                <a:uLnTx/>
                <a:uFillTx/>
                <a:latin typeface="Arial" panose="020B0604020202020204" pitchFamily="34" charset="0"/>
                <a:ea typeface="Meiryo UI" panose="020B0604030504040204" pitchFamily="50" charset="-128"/>
                <a:cs typeface="Arial" panose="020B0604020202020204" pitchFamily="34" charset="0"/>
              </a:rPr>
              <a:t>迅速で簡単な導入</a:t>
            </a:r>
            <a:endParaRPr kumimoji="1" lang="en-US" sz="2000" b="0" i="0" u="none" strike="noStrike" kern="1200" cap="none" spc="0" normalizeH="0" baseline="0" noProof="0" dirty="0">
              <a:ln>
                <a:noFill/>
              </a:ln>
              <a:solidFill>
                <a:srgbClr val="FFFFFF"/>
              </a:solidFill>
              <a:effectLst/>
              <a:uLnTx/>
              <a:uFillTx/>
              <a:latin typeface="Arial" panose="020B0604020202020204" pitchFamily="34" charset="0"/>
              <a:ea typeface="Meiryo UI" panose="020B0604030504040204" pitchFamily="50" charset="-128"/>
              <a:cs typeface="Arial" panose="020B0604020202020204" pitchFamily="34" charset="0"/>
            </a:endParaRPr>
          </a:p>
        </p:txBody>
      </p:sp>
      <p:pic>
        <p:nvPicPr>
          <p:cNvPr id="17" name="Picture 21" descr="DDVEacryonym-Icons-01.png">
            <a:extLst>
              <a:ext uri="{FF2B5EF4-FFF2-40B4-BE49-F238E27FC236}">
                <a16:creationId xmlns:a16="http://schemas.microsoft.com/office/drawing/2014/main" id="{46368312-94B9-4360-A995-66A8B9A8E62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778"/>
          <a:stretch/>
        </p:blipFill>
        <p:spPr>
          <a:xfrm>
            <a:off x="4925328" y="2251793"/>
            <a:ext cx="2528180" cy="2262033"/>
          </a:xfrm>
          <a:prstGeom prst="rect">
            <a:avLst/>
          </a:prstGeom>
        </p:spPr>
      </p:pic>
    </p:spTree>
    <p:extLst>
      <p:ext uri="{BB962C8B-B14F-4D97-AF65-F5344CB8AC3E}">
        <p14:creationId xmlns:p14="http://schemas.microsoft.com/office/powerpoint/2010/main" val="41344280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13E7D-775B-40C6-924C-E6CC66E199FA}"/>
              </a:ext>
            </a:extLst>
          </p:cNvPr>
          <p:cNvSpPr>
            <a:spLocks noGrp="1"/>
          </p:cNvSpPr>
          <p:nvPr>
            <p:ph type="title"/>
          </p:nvPr>
        </p:nvSpPr>
        <p:spPr>
          <a:xfrm>
            <a:off x="381000" y="304800"/>
            <a:ext cx="11430000" cy="387798"/>
          </a:xfrm>
        </p:spPr>
        <p:txBody>
          <a:bodyPr/>
          <a:lstStyle/>
          <a:p>
            <a:r>
              <a:rPr lang="en-US" altLang="ja-JP" sz="2800" dirty="0" err="1">
                <a:solidFill>
                  <a:schemeClr val="bg1"/>
                </a:solidFill>
                <a:latin typeface="Meiryo UI" panose="020B0604030504040204" pitchFamily="50" charset="-128"/>
                <a:ea typeface="Meiryo UI" panose="020B0604030504040204" pitchFamily="50" charset="-128"/>
                <a:cs typeface="Arial"/>
              </a:rPr>
              <a:t>PowerProtect</a:t>
            </a:r>
            <a:r>
              <a:rPr lang="en-US" altLang="ja-JP" sz="2800" dirty="0">
                <a:solidFill>
                  <a:schemeClr val="bg1"/>
                </a:solidFill>
                <a:latin typeface="Meiryo UI" panose="020B0604030504040204" pitchFamily="50" charset="-128"/>
                <a:ea typeface="Meiryo UI" panose="020B0604030504040204" pitchFamily="50" charset="-128"/>
                <a:cs typeface="Arial"/>
              </a:rPr>
              <a:t> DD Virtual Edition</a:t>
            </a:r>
            <a:endParaRPr kumimoji="1" lang="ja-JP" altLang="en-US" dirty="0"/>
          </a:p>
        </p:txBody>
      </p:sp>
      <p:sp>
        <p:nvSpPr>
          <p:cNvPr id="6" name="TextBox 19">
            <a:extLst>
              <a:ext uri="{FF2B5EF4-FFF2-40B4-BE49-F238E27FC236}">
                <a16:creationId xmlns:a16="http://schemas.microsoft.com/office/drawing/2014/main" id="{6502F3B6-4AEF-481A-AFC6-41F49BA8D5F9}"/>
              </a:ext>
            </a:extLst>
          </p:cNvPr>
          <p:cNvSpPr txBox="1"/>
          <p:nvPr/>
        </p:nvSpPr>
        <p:spPr>
          <a:xfrm>
            <a:off x="0" y="3081438"/>
            <a:ext cx="12192000" cy="2572331"/>
          </a:xfrm>
          <a:prstGeom prst="rect">
            <a:avLst/>
          </a:prstGeom>
          <a:solidFill>
            <a:schemeClr val="bg1"/>
          </a:solidFill>
          <a:ln w="28575">
            <a:noFill/>
          </a:ln>
        </p:spPr>
        <p:txBody>
          <a:bodyPr wrap="square" rtlCol="0">
            <a:noAutofit/>
          </a:bodyPr>
          <a:lstStyle/>
          <a:p>
            <a:pPr marL="0" marR="0" lvl="0" indent="0" algn="l" defTabSz="685749" rtl="0" eaLnBrk="1" fontAlgn="auto" latinLnBrk="0" hangingPunct="1">
              <a:lnSpc>
                <a:spcPct val="100000"/>
              </a:lnSpc>
              <a:spcBef>
                <a:spcPts val="0"/>
              </a:spcBef>
              <a:spcAft>
                <a:spcPts val="0"/>
              </a:spcAft>
              <a:buClr>
                <a:srgbClr val="007DB8"/>
              </a:buClr>
              <a:buSzTx/>
              <a:buFontTx/>
              <a:buNone/>
              <a:tabLst/>
              <a:defRPr/>
            </a:pPr>
            <a:endParaRPr kumimoji="1" lang="en-US" sz="157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sp>
        <p:nvSpPr>
          <p:cNvPr id="8" name="Content Placeholder 5">
            <a:extLst>
              <a:ext uri="{FF2B5EF4-FFF2-40B4-BE49-F238E27FC236}">
                <a16:creationId xmlns:a16="http://schemas.microsoft.com/office/drawing/2014/main" id="{4DB06406-EDC0-4E7E-A84A-0458CB089CC0}"/>
              </a:ext>
            </a:extLst>
          </p:cNvPr>
          <p:cNvSpPr txBox="1">
            <a:spLocks/>
          </p:cNvSpPr>
          <p:nvPr/>
        </p:nvSpPr>
        <p:spPr>
          <a:xfrm>
            <a:off x="3504566" y="4279679"/>
            <a:ext cx="2407513" cy="851883"/>
          </a:xfrm>
          <a:prstGeom prst="rect">
            <a:avLst/>
          </a:prstGeom>
        </p:spPr>
        <p:txBody>
          <a:bodyPr lIns="0" rIns="0"/>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marR="0" lvl="0" indent="0" algn="ctr" defTabSz="685749" rtl="0" eaLnBrk="1" fontAlgn="base" latinLnBrk="0" hangingPunct="1">
              <a:lnSpc>
                <a:spcPct val="100000"/>
              </a:lnSpc>
              <a:spcBef>
                <a:spcPts val="0"/>
              </a:spcBef>
              <a:spcAft>
                <a:spcPts val="0"/>
              </a:spcAft>
              <a:buClr>
                <a:srgbClr val="0076CE"/>
              </a:buClr>
              <a:buSzTx/>
              <a:buFont typeface="Arial" pitchFamily="34" charset="0"/>
              <a:buNone/>
              <a:tabLst/>
              <a:defRPr/>
            </a:pPr>
            <a:r>
              <a:rPr kumimoji="1" lang="ja-JP" altLang="en-US"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最大</a:t>
            </a:r>
            <a:r>
              <a:rPr kumimoji="1" lang="en-US" altLang="ja-JP"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256 TB</a:t>
            </a:r>
            <a:r>
              <a:rPr kumimoji="1" lang="ja-JP" altLang="en-US"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まで</a:t>
            </a:r>
            <a:r>
              <a:rPr kumimoji="1" lang="en-US" altLang="ja-JP" sz="2000" b="0" i="0" u="none" strike="noStrike" kern="1200" cap="none" spc="0" normalizeH="0" baseline="3000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a:t>
            </a:r>
          </a:p>
          <a:p>
            <a:pPr marL="0" marR="0" lvl="0" indent="0" algn="ctr" defTabSz="685749" rtl="0" eaLnBrk="1" fontAlgn="base" latinLnBrk="0" hangingPunct="1">
              <a:lnSpc>
                <a:spcPct val="100000"/>
              </a:lnSpc>
              <a:spcBef>
                <a:spcPts val="0"/>
              </a:spcBef>
              <a:spcAft>
                <a:spcPts val="0"/>
              </a:spcAft>
              <a:buClr>
                <a:srgbClr val="0076CE"/>
              </a:buClr>
              <a:buSzTx/>
              <a:buFont typeface="Arial" pitchFamily="34" charset="0"/>
              <a:buNone/>
              <a:tabLst/>
              <a:defRPr/>
            </a:pPr>
            <a:r>
              <a:rPr kumimoji="1" lang="ja-JP" altLang="en-US"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拡張可能な柔軟な</a:t>
            </a:r>
            <a:endParaRPr kumimoji="1" lang="en-US" altLang="ja-JP"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685749" rtl="0" eaLnBrk="1" fontAlgn="base" latinLnBrk="0" hangingPunct="1">
              <a:lnSpc>
                <a:spcPct val="100000"/>
              </a:lnSpc>
              <a:spcBef>
                <a:spcPts val="0"/>
              </a:spcBef>
              <a:spcAft>
                <a:spcPts val="0"/>
              </a:spcAft>
              <a:buClr>
                <a:srgbClr val="0076CE"/>
              </a:buClr>
              <a:buSzTx/>
              <a:buFont typeface="Arial" pitchFamily="34" charset="0"/>
              <a:buNone/>
              <a:tabLst/>
              <a:defRPr/>
            </a:pPr>
            <a:r>
              <a:rPr kumimoji="1" lang="ja-JP" altLang="en-US"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容量</a:t>
            </a:r>
            <a:endParaRPr kumimoji="1" lang="en-US"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pic>
        <p:nvPicPr>
          <p:cNvPr id="9" name="Graphic 29">
            <a:extLst>
              <a:ext uri="{FF2B5EF4-FFF2-40B4-BE49-F238E27FC236}">
                <a16:creationId xmlns:a16="http://schemas.microsoft.com/office/drawing/2014/main" id="{5A0E109F-E328-4728-B112-FD1CE6C1BE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307153" y="3438199"/>
            <a:ext cx="583380" cy="583380"/>
          </a:xfrm>
          <a:prstGeom prst="rect">
            <a:avLst/>
          </a:prstGeom>
        </p:spPr>
      </p:pic>
      <p:sp>
        <p:nvSpPr>
          <p:cNvPr id="11" name="Content Placeholder 5">
            <a:extLst>
              <a:ext uri="{FF2B5EF4-FFF2-40B4-BE49-F238E27FC236}">
                <a16:creationId xmlns:a16="http://schemas.microsoft.com/office/drawing/2014/main" id="{EBC8DC10-0B38-4FEA-AB59-18EAE1D77133}"/>
              </a:ext>
            </a:extLst>
          </p:cNvPr>
          <p:cNvSpPr txBox="1">
            <a:spLocks/>
          </p:cNvSpPr>
          <p:nvPr/>
        </p:nvSpPr>
        <p:spPr>
          <a:xfrm>
            <a:off x="6346883" y="4279679"/>
            <a:ext cx="1998330" cy="841068"/>
          </a:xfrm>
          <a:prstGeom prst="rect">
            <a:avLst/>
          </a:prstGeom>
        </p:spPr>
        <p:txBody>
          <a:bodyPr lIns="0" rIns="0"/>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marR="0" lvl="0" indent="0" algn="ctr" defTabSz="685749" rtl="0" eaLnBrk="1" fontAlgn="base" latinLnBrk="0" hangingPunct="1">
              <a:lnSpc>
                <a:spcPct val="100000"/>
              </a:lnSpc>
              <a:spcBef>
                <a:spcPts val="0"/>
              </a:spcBef>
              <a:spcAft>
                <a:spcPts val="0"/>
              </a:spcAft>
              <a:buClr>
                <a:srgbClr val="0076CE"/>
              </a:buClr>
              <a:buSzTx/>
              <a:buFont typeface="Arial" pitchFamily="34" charset="0"/>
              <a:buNone/>
              <a:tabLst/>
              <a:defRPr/>
            </a:pPr>
            <a:r>
              <a:rPr kumimoji="1" lang="ja-JP" altLang="en-US"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既存のインフラ</a:t>
            </a:r>
            <a:endParaRPr kumimoji="1" lang="en-US" altLang="ja-JP"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a:p>
            <a:pPr marL="0" marR="0" lvl="0" indent="0" algn="ctr" defTabSz="685749" rtl="0" eaLnBrk="1" fontAlgn="base" latinLnBrk="0" hangingPunct="1">
              <a:lnSpc>
                <a:spcPct val="100000"/>
              </a:lnSpc>
              <a:spcBef>
                <a:spcPts val="0"/>
              </a:spcBef>
              <a:spcAft>
                <a:spcPts val="0"/>
              </a:spcAft>
              <a:buClr>
                <a:srgbClr val="0076CE"/>
              </a:buClr>
              <a:buSzTx/>
              <a:buFont typeface="Arial" pitchFamily="34" charset="0"/>
              <a:buNone/>
              <a:tabLst/>
              <a:defRPr/>
            </a:pPr>
            <a:r>
              <a:rPr kumimoji="1" lang="ja-JP" altLang="en-US"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ストラクチャを活用</a:t>
            </a:r>
            <a:endParaRPr kumimoji="1" lang="en-US"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pic>
        <p:nvPicPr>
          <p:cNvPr id="12" name="Graphic 30">
            <a:extLst>
              <a:ext uri="{FF2B5EF4-FFF2-40B4-BE49-F238E27FC236}">
                <a16:creationId xmlns:a16="http://schemas.microsoft.com/office/drawing/2014/main" id="{48140315-77CA-485F-B554-B6E21C8929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033859" y="3438199"/>
            <a:ext cx="583380" cy="583380"/>
          </a:xfrm>
          <a:prstGeom prst="rect">
            <a:avLst/>
          </a:prstGeom>
        </p:spPr>
      </p:pic>
      <p:sp>
        <p:nvSpPr>
          <p:cNvPr id="14" name="Content Placeholder 5">
            <a:extLst>
              <a:ext uri="{FF2B5EF4-FFF2-40B4-BE49-F238E27FC236}">
                <a16:creationId xmlns:a16="http://schemas.microsoft.com/office/drawing/2014/main" id="{EF31FC93-1570-447F-9723-9814E813026F}"/>
              </a:ext>
            </a:extLst>
          </p:cNvPr>
          <p:cNvSpPr txBox="1">
            <a:spLocks/>
          </p:cNvSpPr>
          <p:nvPr/>
        </p:nvSpPr>
        <p:spPr>
          <a:xfrm>
            <a:off x="675584" y="4279679"/>
            <a:ext cx="2359544" cy="841063"/>
          </a:xfrm>
          <a:prstGeom prst="rect">
            <a:avLst/>
          </a:prstGeom>
        </p:spPr>
        <p:txBody>
          <a:bodyPr lIns="0" rIns="0"/>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marR="0" lvl="0" indent="0" algn="ctr" defTabSz="685749" rtl="0" eaLnBrk="1" fontAlgn="base" latinLnBrk="0" hangingPunct="1">
              <a:lnSpc>
                <a:spcPct val="100000"/>
              </a:lnSpc>
              <a:spcBef>
                <a:spcPts val="1200"/>
              </a:spcBef>
              <a:spcAft>
                <a:spcPts val="0"/>
              </a:spcAft>
              <a:buClr>
                <a:srgbClr val="0076CE"/>
              </a:buClr>
              <a:buSzTx/>
              <a:buFont typeface="Arial" pitchFamily="34" charset="0"/>
              <a:buNone/>
              <a:tabLst/>
              <a:defRPr/>
            </a:pPr>
            <a:r>
              <a:rPr kumimoji="1" lang="ja-JP" altLang="en-US"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数分でダウンロードして導入可能</a:t>
            </a:r>
            <a:endParaRPr kumimoji="1" lang="en-US" sz="20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endParaRPr>
          </a:p>
        </p:txBody>
      </p:sp>
      <p:grpSp>
        <p:nvGrpSpPr>
          <p:cNvPr id="15" name="Group 31">
            <a:extLst>
              <a:ext uri="{FF2B5EF4-FFF2-40B4-BE49-F238E27FC236}">
                <a16:creationId xmlns:a16="http://schemas.microsoft.com/office/drawing/2014/main" id="{B3E7020C-42A7-44CE-A18A-5248376CA85B}"/>
              </a:ext>
            </a:extLst>
          </p:cNvPr>
          <p:cNvGrpSpPr/>
          <p:nvPr/>
        </p:nvGrpSpPr>
        <p:grpSpPr>
          <a:xfrm>
            <a:off x="1580448" y="3382724"/>
            <a:ext cx="583380" cy="583362"/>
            <a:chOff x="9083297" y="6936486"/>
            <a:chExt cx="61069" cy="61069"/>
          </a:xfrm>
          <a:solidFill>
            <a:schemeClr val="accent6"/>
          </a:solidFill>
        </p:grpSpPr>
        <p:sp>
          <p:nvSpPr>
            <p:cNvPr id="16" name="Freeform: Shape 53">
              <a:extLst>
                <a:ext uri="{FF2B5EF4-FFF2-40B4-BE49-F238E27FC236}">
                  <a16:creationId xmlns:a16="http://schemas.microsoft.com/office/drawing/2014/main" id="{4C223D22-9025-4B59-B671-8C48C7018D45}"/>
                </a:ext>
              </a:extLst>
            </p:cNvPr>
            <p:cNvSpPr/>
            <p:nvPr/>
          </p:nvSpPr>
          <p:spPr>
            <a:xfrm>
              <a:off x="9083297" y="6936486"/>
              <a:ext cx="61069" cy="61069"/>
            </a:xfrm>
            <a:custGeom>
              <a:avLst/>
              <a:gdLst>
                <a:gd name="connsiteX0" fmla="*/ 30534 w 61068"/>
                <a:gd name="connsiteY0" fmla="*/ 0 h 61068"/>
                <a:gd name="connsiteX1" fmla="*/ 0 w 61068"/>
                <a:gd name="connsiteY1" fmla="*/ 30534 h 61068"/>
                <a:gd name="connsiteX2" fmla="*/ 30534 w 61068"/>
                <a:gd name="connsiteY2" fmla="*/ 61069 h 61068"/>
                <a:gd name="connsiteX3" fmla="*/ 61069 w 61068"/>
                <a:gd name="connsiteY3" fmla="*/ 30534 h 61068"/>
                <a:gd name="connsiteX4" fmla="*/ 30534 w 61068"/>
                <a:gd name="connsiteY4" fmla="*/ 0 h 61068"/>
                <a:gd name="connsiteX5" fmla="*/ 13638 w 61068"/>
                <a:gd name="connsiteY5" fmla="*/ 50850 h 61068"/>
                <a:gd name="connsiteX6" fmla="*/ 16528 w 61068"/>
                <a:gd name="connsiteY6" fmla="*/ 48000 h 61068"/>
                <a:gd name="connsiteX7" fmla="*/ 13638 w 61068"/>
                <a:gd name="connsiteY7" fmla="*/ 45109 h 61068"/>
                <a:gd name="connsiteX8" fmla="*/ 10748 w 61068"/>
                <a:gd name="connsiteY8" fmla="*/ 48000 h 61068"/>
                <a:gd name="connsiteX9" fmla="*/ 4193 w 61068"/>
                <a:gd name="connsiteY9" fmla="*/ 32529 h 61068"/>
                <a:gd name="connsiteX10" fmla="*/ 8224 w 61068"/>
                <a:gd name="connsiteY10" fmla="*/ 32529 h 61068"/>
                <a:gd name="connsiteX11" fmla="*/ 8224 w 61068"/>
                <a:gd name="connsiteY11" fmla="*/ 28458 h 61068"/>
                <a:gd name="connsiteX12" fmla="*/ 4193 w 61068"/>
                <a:gd name="connsiteY12" fmla="*/ 28458 h 61068"/>
                <a:gd name="connsiteX13" fmla="*/ 10748 w 61068"/>
                <a:gd name="connsiteY13" fmla="*/ 13028 h 61068"/>
                <a:gd name="connsiteX14" fmla="*/ 13679 w 61068"/>
                <a:gd name="connsiteY14" fmla="*/ 15959 h 61068"/>
                <a:gd name="connsiteX15" fmla="*/ 16569 w 61068"/>
                <a:gd name="connsiteY15" fmla="*/ 13069 h 61068"/>
                <a:gd name="connsiteX16" fmla="*/ 13679 w 61068"/>
                <a:gd name="connsiteY16" fmla="*/ 10178 h 61068"/>
                <a:gd name="connsiteX17" fmla="*/ 28580 w 61068"/>
                <a:gd name="connsiteY17" fmla="*/ 4153 h 61068"/>
                <a:gd name="connsiteX18" fmla="*/ 28580 w 61068"/>
                <a:gd name="connsiteY18" fmla="*/ 7939 h 61068"/>
                <a:gd name="connsiteX19" fmla="*/ 32651 w 61068"/>
                <a:gd name="connsiteY19" fmla="*/ 7939 h 61068"/>
                <a:gd name="connsiteX20" fmla="*/ 32651 w 61068"/>
                <a:gd name="connsiteY20" fmla="*/ 4193 h 61068"/>
                <a:gd name="connsiteX21" fmla="*/ 47796 w 61068"/>
                <a:gd name="connsiteY21" fmla="*/ 10463 h 61068"/>
                <a:gd name="connsiteX22" fmla="*/ 45149 w 61068"/>
                <a:gd name="connsiteY22" fmla="*/ 13109 h 61068"/>
                <a:gd name="connsiteX23" fmla="*/ 48040 w 61068"/>
                <a:gd name="connsiteY23" fmla="*/ 16000 h 61068"/>
                <a:gd name="connsiteX24" fmla="*/ 50687 w 61068"/>
                <a:gd name="connsiteY24" fmla="*/ 13354 h 61068"/>
                <a:gd name="connsiteX25" fmla="*/ 56997 w 61068"/>
                <a:gd name="connsiteY25" fmla="*/ 28539 h 61068"/>
                <a:gd name="connsiteX26" fmla="*/ 52967 w 61068"/>
                <a:gd name="connsiteY26" fmla="*/ 28539 h 61068"/>
                <a:gd name="connsiteX27" fmla="*/ 52967 w 61068"/>
                <a:gd name="connsiteY27" fmla="*/ 32611 h 61068"/>
                <a:gd name="connsiteX28" fmla="*/ 56997 w 61068"/>
                <a:gd name="connsiteY28" fmla="*/ 32611 h 61068"/>
                <a:gd name="connsiteX29" fmla="*/ 50687 w 61068"/>
                <a:gd name="connsiteY29" fmla="*/ 47837 h 61068"/>
                <a:gd name="connsiteX30" fmla="*/ 48040 w 61068"/>
                <a:gd name="connsiteY30" fmla="*/ 45191 h 61068"/>
                <a:gd name="connsiteX31" fmla="*/ 45149 w 61068"/>
                <a:gd name="connsiteY31" fmla="*/ 48081 h 61068"/>
                <a:gd name="connsiteX32" fmla="*/ 47796 w 61068"/>
                <a:gd name="connsiteY32" fmla="*/ 50728 h 61068"/>
                <a:gd name="connsiteX33" fmla="*/ 30657 w 61068"/>
                <a:gd name="connsiteY33" fmla="*/ 57079 h 61068"/>
                <a:gd name="connsiteX34" fmla="*/ 13638 w 61068"/>
                <a:gd name="connsiteY34" fmla="*/ 50850 h 6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61068" h="61068">
                  <a:moveTo>
                    <a:pt x="30534" y="0"/>
                  </a:moveTo>
                  <a:cubicBezTo>
                    <a:pt x="13679" y="0"/>
                    <a:pt x="0" y="13679"/>
                    <a:pt x="0" y="30534"/>
                  </a:cubicBezTo>
                  <a:cubicBezTo>
                    <a:pt x="0" y="47389"/>
                    <a:pt x="13679" y="61069"/>
                    <a:pt x="30534" y="61069"/>
                  </a:cubicBezTo>
                  <a:cubicBezTo>
                    <a:pt x="47389" y="61069"/>
                    <a:pt x="61069" y="47389"/>
                    <a:pt x="61069" y="30534"/>
                  </a:cubicBezTo>
                  <a:cubicBezTo>
                    <a:pt x="61069" y="13639"/>
                    <a:pt x="47430" y="0"/>
                    <a:pt x="30534" y="0"/>
                  </a:cubicBezTo>
                  <a:close/>
                  <a:moveTo>
                    <a:pt x="13638" y="50850"/>
                  </a:moveTo>
                  <a:lnTo>
                    <a:pt x="16528" y="48000"/>
                  </a:lnTo>
                  <a:lnTo>
                    <a:pt x="13638" y="45109"/>
                  </a:lnTo>
                  <a:lnTo>
                    <a:pt x="10748" y="48000"/>
                  </a:lnTo>
                  <a:cubicBezTo>
                    <a:pt x="7043" y="43807"/>
                    <a:pt x="4641" y="38432"/>
                    <a:pt x="4193" y="32529"/>
                  </a:cubicBezTo>
                  <a:lnTo>
                    <a:pt x="8224" y="32529"/>
                  </a:lnTo>
                  <a:lnTo>
                    <a:pt x="8224" y="28458"/>
                  </a:lnTo>
                  <a:lnTo>
                    <a:pt x="4193" y="28458"/>
                  </a:lnTo>
                  <a:cubicBezTo>
                    <a:pt x="4641" y="22555"/>
                    <a:pt x="7043" y="17181"/>
                    <a:pt x="10748" y="13028"/>
                  </a:cubicBezTo>
                  <a:lnTo>
                    <a:pt x="13679" y="15959"/>
                  </a:lnTo>
                  <a:lnTo>
                    <a:pt x="16569" y="13069"/>
                  </a:lnTo>
                  <a:lnTo>
                    <a:pt x="13679" y="10178"/>
                  </a:lnTo>
                  <a:cubicBezTo>
                    <a:pt x="17791" y="6758"/>
                    <a:pt x="22921" y="4560"/>
                    <a:pt x="28580" y="4153"/>
                  </a:cubicBezTo>
                  <a:lnTo>
                    <a:pt x="28580" y="7939"/>
                  </a:lnTo>
                  <a:lnTo>
                    <a:pt x="32651" y="7939"/>
                  </a:lnTo>
                  <a:lnTo>
                    <a:pt x="32651" y="4193"/>
                  </a:lnTo>
                  <a:cubicBezTo>
                    <a:pt x="38391" y="4641"/>
                    <a:pt x="43644" y="6921"/>
                    <a:pt x="47796" y="10463"/>
                  </a:cubicBezTo>
                  <a:lnTo>
                    <a:pt x="45149" y="13109"/>
                  </a:lnTo>
                  <a:lnTo>
                    <a:pt x="48040" y="16000"/>
                  </a:lnTo>
                  <a:lnTo>
                    <a:pt x="50687" y="13354"/>
                  </a:lnTo>
                  <a:cubicBezTo>
                    <a:pt x="54269" y="17506"/>
                    <a:pt x="56549" y="22758"/>
                    <a:pt x="56997" y="28539"/>
                  </a:cubicBezTo>
                  <a:lnTo>
                    <a:pt x="52967" y="28539"/>
                  </a:lnTo>
                  <a:lnTo>
                    <a:pt x="52967" y="32611"/>
                  </a:lnTo>
                  <a:lnTo>
                    <a:pt x="56997" y="32611"/>
                  </a:lnTo>
                  <a:cubicBezTo>
                    <a:pt x="56549" y="38392"/>
                    <a:pt x="54228" y="43644"/>
                    <a:pt x="50687" y="47837"/>
                  </a:cubicBezTo>
                  <a:lnTo>
                    <a:pt x="48040" y="45191"/>
                  </a:lnTo>
                  <a:lnTo>
                    <a:pt x="45149" y="48081"/>
                  </a:lnTo>
                  <a:lnTo>
                    <a:pt x="47796" y="50728"/>
                  </a:lnTo>
                  <a:cubicBezTo>
                    <a:pt x="43155" y="54677"/>
                    <a:pt x="37170" y="57079"/>
                    <a:pt x="30657" y="57079"/>
                  </a:cubicBezTo>
                  <a:cubicBezTo>
                    <a:pt x="24142" y="56997"/>
                    <a:pt x="18239" y="54677"/>
                    <a:pt x="13638" y="50850"/>
                  </a:cubicBezTo>
                  <a:close/>
                </a:path>
              </a:pathLst>
            </a:custGeom>
            <a:grpFill/>
            <a:ln w="4071" cap="flat">
              <a:noFill/>
              <a:prstDash val="solid"/>
              <a:miter/>
            </a:ln>
          </p:spPr>
          <p:txBody>
            <a:bodyPr rtlCol="0" anchor="ctr"/>
            <a:lstStyle/>
            <a:p>
              <a:pPr marL="0" marR="0" lvl="0" indent="0" algn="l" defTabSz="685749"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444444"/>
                </a:solidFill>
                <a:effectLst/>
                <a:uLnTx/>
                <a:uFillTx/>
                <a:latin typeface="Meiryo UI" panose="020B0604030504040204" pitchFamily="50" charset="-128"/>
                <a:ea typeface="Meiryo UI" panose="020B0604030504040204" pitchFamily="50" charset="-128"/>
                <a:cs typeface="+mn-cs"/>
              </a:endParaRPr>
            </a:p>
          </p:txBody>
        </p:sp>
        <p:sp>
          <p:nvSpPr>
            <p:cNvPr id="17" name="Freeform: Shape 54">
              <a:extLst>
                <a:ext uri="{FF2B5EF4-FFF2-40B4-BE49-F238E27FC236}">
                  <a16:creationId xmlns:a16="http://schemas.microsoft.com/office/drawing/2014/main" id="{8185561B-27E1-478D-9FB9-807F76066D02}"/>
                </a:ext>
              </a:extLst>
            </p:cNvPr>
            <p:cNvSpPr/>
            <p:nvPr/>
          </p:nvSpPr>
          <p:spPr>
            <a:xfrm>
              <a:off x="9107695" y="6959122"/>
              <a:ext cx="20356" cy="12214"/>
            </a:xfrm>
            <a:custGeom>
              <a:avLst/>
              <a:gdLst>
                <a:gd name="connsiteX0" fmla="*/ 21973 w 20356"/>
                <a:gd name="connsiteY0" fmla="*/ 3013 h 12213"/>
                <a:gd name="connsiteX1" fmla="*/ 20711 w 20356"/>
                <a:gd name="connsiteY1" fmla="*/ 0 h 12213"/>
                <a:gd name="connsiteX2" fmla="*/ 4793 w 20356"/>
                <a:gd name="connsiteY2" fmla="*/ 2972 h 12213"/>
                <a:gd name="connsiteX3" fmla="*/ 3286 w 20356"/>
                <a:gd name="connsiteY3" fmla="*/ 3379 h 12213"/>
                <a:gd name="connsiteX4" fmla="*/ 436 w 20356"/>
                <a:gd name="connsiteY4" fmla="*/ 10504 h 12213"/>
                <a:gd name="connsiteX5" fmla="*/ 5403 w 20356"/>
                <a:gd name="connsiteY5" fmla="*/ 13802 h 12213"/>
                <a:gd name="connsiteX6" fmla="*/ 7520 w 20356"/>
                <a:gd name="connsiteY6" fmla="*/ 13354 h 12213"/>
                <a:gd name="connsiteX7" fmla="*/ 8783 w 20356"/>
                <a:gd name="connsiteY7" fmla="*/ 12580 h 12213"/>
                <a:gd name="connsiteX8" fmla="*/ 20670 w 20356"/>
                <a:gd name="connsiteY8" fmla="*/ 4031 h 12213"/>
                <a:gd name="connsiteX9" fmla="*/ 21973 w 20356"/>
                <a:gd name="connsiteY9" fmla="*/ 3013 h 12213"/>
                <a:gd name="connsiteX10" fmla="*/ 6380 w 20356"/>
                <a:gd name="connsiteY10" fmla="*/ 9282 h 12213"/>
                <a:gd name="connsiteX11" fmla="*/ 5933 w 20356"/>
                <a:gd name="connsiteY11" fmla="*/ 9567 h 12213"/>
                <a:gd name="connsiteX12" fmla="*/ 4183 w 20356"/>
                <a:gd name="connsiteY12" fmla="*/ 8875 h 12213"/>
                <a:gd name="connsiteX13" fmla="*/ 4874 w 20356"/>
                <a:gd name="connsiteY13" fmla="*/ 7125 h 12213"/>
                <a:gd name="connsiteX14" fmla="*/ 11022 w 20356"/>
                <a:gd name="connsiteY14" fmla="*/ 5944 h 12213"/>
                <a:gd name="connsiteX15" fmla="*/ 6380 w 20356"/>
                <a:gd name="connsiteY15" fmla="*/ 9282 h 12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0356" h="12213">
                  <a:moveTo>
                    <a:pt x="21973" y="3013"/>
                  </a:moveTo>
                  <a:lnTo>
                    <a:pt x="20711" y="0"/>
                  </a:lnTo>
                  <a:lnTo>
                    <a:pt x="4793" y="2972"/>
                  </a:lnTo>
                  <a:cubicBezTo>
                    <a:pt x="4263" y="3053"/>
                    <a:pt x="3734" y="3176"/>
                    <a:pt x="3286" y="3379"/>
                  </a:cubicBezTo>
                  <a:cubicBezTo>
                    <a:pt x="559" y="4560"/>
                    <a:pt x="-744" y="7735"/>
                    <a:pt x="436" y="10504"/>
                  </a:cubicBezTo>
                  <a:cubicBezTo>
                    <a:pt x="1332" y="12539"/>
                    <a:pt x="3327" y="13802"/>
                    <a:pt x="5403" y="13802"/>
                  </a:cubicBezTo>
                  <a:cubicBezTo>
                    <a:pt x="6096" y="13802"/>
                    <a:pt x="6829" y="13679"/>
                    <a:pt x="7520" y="13354"/>
                  </a:cubicBezTo>
                  <a:cubicBezTo>
                    <a:pt x="7969" y="13150"/>
                    <a:pt x="8416" y="12906"/>
                    <a:pt x="8783" y="12580"/>
                  </a:cubicBezTo>
                  <a:lnTo>
                    <a:pt x="20670" y="4031"/>
                  </a:lnTo>
                  <a:lnTo>
                    <a:pt x="21973" y="3013"/>
                  </a:lnTo>
                  <a:close/>
                  <a:moveTo>
                    <a:pt x="6380" y="9282"/>
                  </a:moveTo>
                  <a:lnTo>
                    <a:pt x="5933" y="9567"/>
                  </a:lnTo>
                  <a:cubicBezTo>
                    <a:pt x="5241" y="9852"/>
                    <a:pt x="4467" y="9527"/>
                    <a:pt x="4183" y="8875"/>
                  </a:cubicBezTo>
                  <a:cubicBezTo>
                    <a:pt x="3897" y="8183"/>
                    <a:pt x="4223" y="7410"/>
                    <a:pt x="4874" y="7125"/>
                  </a:cubicBezTo>
                  <a:lnTo>
                    <a:pt x="11022" y="5944"/>
                  </a:lnTo>
                  <a:lnTo>
                    <a:pt x="6380" y="9282"/>
                  </a:lnTo>
                  <a:close/>
                </a:path>
              </a:pathLst>
            </a:custGeom>
            <a:grpFill/>
            <a:ln w="4071" cap="flat">
              <a:noFill/>
              <a:prstDash val="solid"/>
              <a:miter/>
            </a:ln>
          </p:spPr>
          <p:txBody>
            <a:bodyPr rtlCol="0" anchor="ctr"/>
            <a:lstStyle/>
            <a:p>
              <a:pPr marL="0" marR="0" lvl="0" indent="0" algn="l" defTabSz="685749"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srgbClr val="444444"/>
                </a:solidFill>
                <a:effectLst/>
                <a:uLnTx/>
                <a:uFillTx/>
                <a:latin typeface="Meiryo UI" panose="020B0604030504040204" pitchFamily="50" charset="-128"/>
                <a:ea typeface="Meiryo UI" panose="020B0604030504040204" pitchFamily="50" charset="-128"/>
                <a:cs typeface="+mn-cs"/>
              </a:endParaRPr>
            </a:p>
          </p:txBody>
        </p:sp>
      </p:grpSp>
      <p:sp>
        <p:nvSpPr>
          <p:cNvPr id="18" name="Content Placeholder 5">
            <a:extLst>
              <a:ext uri="{FF2B5EF4-FFF2-40B4-BE49-F238E27FC236}">
                <a16:creationId xmlns:a16="http://schemas.microsoft.com/office/drawing/2014/main" id="{439B0F72-2C84-44CE-89BF-D90803963188}"/>
              </a:ext>
            </a:extLst>
          </p:cNvPr>
          <p:cNvSpPr txBox="1">
            <a:spLocks/>
          </p:cNvSpPr>
          <p:nvPr/>
        </p:nvSpPr>
        <p:spPr>
          <a:xfrm>
            <a:off x="9346256" y="4077901"/>
            <a:ext cx="1972247" cy="1232107"/>
          </a:xfrm>
          <a:prstGeom prst="rect">
            <a:avLst/>
          </a:prstGeom>
        </p:spPr>
        <p:txBody>
          <a:bodyPr lIns="0"/>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228588" marR="0" lvl="0" indent="-228588" algn="l" defTabSz="685749" rtl="0" eaLnBrk="1" fontAlgn="base" latinLnBrk="0" hangingPunct="1">
              <a:lnSpc>
                <a:spcPct val="100000"/>
              </a:lnSpc>
              <a:spcBef>
                <a:spcPts val="1200"/>
              </a:spcBef>
              <a:spcAft>
                <a:spcPts val="0"/>
              </a:spcAft>
              <a:buClr>
                <a:srgbClr val="FFFFFF"/>
              </a:buClr>
              <a:buSzTx/>
              <a:buFont typeface="Arial" pitchFamily="34" charset="0"/>
              <a:buChar char="•"/>
              <a:tabLst/>
              <a:defRPr/>
            </a:pPr>
            <a:r>
              <a:rPr kumimoji="1" lang="en-US" sz="16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DD Boost</a:t>
            </a:r>
          </a:p>
          <a:p>
            <a:pPr marL="228588" marR="0" lvl="0" indent="-228588" algn="l" defTabSz="685749" rtl="0" eaLnBrk="1" fontAlgn="base" latinLnBrk="0" hangingPunct="1">
              <a:lnSpc>
                <a:spcPct val="100000"/>
              </a:lnSpc>
              <a:spcBef>
                <a:spcPts val="1200"/>
              </a:spcBef>
              <a:spcAft>
                <a:spcPts val="0"/>
              </a:spcAft>
              <a:buClr>
                <a:srgbClr val="FFFFFF"/>
              </a:buClr>
              <a:buSzTx/>
              <a:buFont typeface="Arial" pitchFamily="34" charset="0"/>
              <a:buChar char="•"/>
              <a:tabLst/>
              <a:defRPr/>
            </a:pPr>
            <a:r>
              <a:rPr kumimoji="1" lang="en-US" sz="16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DD Replicator</a:t>
            </a:r>
          </a:p>
          <a:p>
            <a:pPr marL="228588" marR="0" lvl="0" indent="-228588" algn="l" defTabSz="685749" rtl="0" eaLnBrk="1" fontAlgn="base" latinLnBrk="0" hangingPunct="1">
              <a:lnSpc>
                <a:spcPct val="100000"/>
              </a:lnSpc>
              <a:spcBef>
                <a:spcPts val="1200"/>
              </a:spcBef>
              <a:spcAft>
                <a:spcPts val="0"/>
              </a:spcAft>
              <a:buClr>
                <a:srgbClr val="FFFFFF"/>
              </a:buClr>
              <a:buSzTx/>
              <a:buFont typeface="Arial" pitchFamily="34" charset="0"/>
              <a:buChar char="•"/>
              <a:tabLst/>
              <a:defRPr/>
            </a:pPr>
            <a:r>
              <a:rPr kumimoji="1" lang="en-US" sz="16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panose="020B0604020202020204" pitchFamily="34" charset="0"/>
              </a:rPr>
              <a:t>DD Encryption</a:t>
            </a:r>
          </a:p>
        </p:txBody>
      </p:sp>
      <p:cxnSp>
        <p:nvCxnSpPr>
          <p:cNvPr id="19" name="Straight Connector 3">
            <a:extLst>
              <a:ext uri="{FF2B5EF4-FFF2-40B4-BE49-F238E27FC236}">
                <a16:creationId xmlns:a16="http://schemas.microsoft.com/office/drawing/2014/main" id="{9D009CBD-6976-4AC9-B9A5-0E78C5D2F756}"/>
              </a:ext>
            </a:extLst>
          </p:cNvPr>
          <p:cNvCxnSpPr>
            <a:cxnSpLocks/>
          </p:cNvCxnSpPr>
          <p:nvPr/>
        </p:nvCxnSpPr>
        <p:spPr>
          <a:xfrm>
            <a:off x="8618282" y="3229604"/>
            <a:ext cx="0" cy="2246522"/>
          </a:xfrm>
          <a:prstGeom prst="line">
            <a:avLst/>
          </a:prstGeom>
          <a:ln w="12700">
            <a:solidFill>
              <a:srgbClr val="FFFFFF">
                <a:alpha val="34000"/>
              </a:srgbClr>
            </a:solidFill>
          </a:ln>
        </p:spPr>
        <p:style>
          <a:lnRef idx="1">
            <a:schemeClr val="accent1"/>
          </a:lnRef>
          <a:fillRef idx="0">
            <a:schemeClr val="accent1"/>
          </a:fillRef>
          <a:effectRef idx="0">
            <a:schemeClr val="accent1"/>
          </a:effectRef>
          <a:fontRef idx="minor">
            <a:schemeClr val="tx1"/>
          </a:fontRef>
        </p:style>
      </p:cxnSp>
      <p:sp>
        <p:nvSpPr>
          <p:cNvPr id="21" name="Content Placeholder 5">
            <a:extLst>
              <a:ext uri="{FF2B5EF4-FFF2-40B4-BE49-F238E27FC236}">
                <a16:creationId xmlns:a16="http://schemas.microsoft.com/office/drawing/2014/main" id="{1A24CE84-B1BF-460F-90F3-98AB842EF609}"/>
              </a:ext>
            </a:extLst>
          </p:cNvPr>
          <p:cNvSpPr txBox="1">
            <a:spLocks/>
          </p:cNvSpPr>
          <p:nvPr/>
        </p:nvSpPr>
        <p:spPr>
          <a:xfrm>
            <a:off x="2007974" y="5664104"/>
            <a:ext cx="3509668" cy="606515"/>
          </a:xfrm>
          <a:prstGeom prst="rect">
            <a:avLst/>
          </a:prstGeom>
        </p:spPr>
        <p:txBody>
          <a:bodyPr lIns="91440" anchor="ctr"/>
          <a:lstStyle>
            <a:lvl1pPr marL="228600" indent="-228600" algn="l" rtl="0" eaLnBrk="1" fontAlgn="base" hangingPunct="1">
              <a:lnSpc>
                <a:spcPct val="100000"/>
              </a:lnSpc>
              <a:spcBef>
                <a:spcPts val="1200"/>
              </a:spcBef>
              <a:spcAft>
                <a:spcPts val="0"/>
              </a:spcAft>
              <a:buClr>
                <a:srgbClr val="AAAAAA"/>
              </a:buClr>
              <a:buFont typeface="Arial" pitchFamily="34" charset="0"/>
              <a:buChar char="•"/>
              <a:defRPr sz="1400">
                <a:solidFill>
                  <a:srgbClr val="000000"/>
                </a:solidFill>
                <a:latin typeface="+mj-lt"/>
                <a:ea typeface="Museo Sans For Dell" pitchFamily="2" charset="0"/>
                <a:cs typeface="+mn-cs"/>
              </a:defRPr>
            </a:lvl1pPr>
            <a:lvl2pPr marL="574675" indent="-233363" algn="l" rtl="0" eaLnBrk="1" fontAlgn="base" hangingPunct="1">
              <a:lnSpc>
                <a:spcPct val="100000"/>
              </a:lnSpc>
              <a:spcBef>
                <a:spcPts val="300"/>
              </a:spcBef>
              <a:spcAft>
                <a:spcPts val="0"/>
              </a:spcAft>
              <a:buClr>
                <a:srgbClr val="AAAAAA"/>
              </a:buClr>
              <a:buFont typeface="Museo Sans For Dell" pitchFamily="2" charset="0"/>
              <a:buChar char="–"/>
              <a:defRPr sz="1200" baseline="0">
                <a:solidFill>
                  <a:srgbClr val="000000"/>
                </a:solidFill>
                <a:latin typeface="+mj-lt"/>
                <a:ea typeface="Museo Sans For Dell" pitchFamily="2" charset="0"/>
              </a:defRPr>
            </a:lvl2pPr>
            <a:lvl3pPr marL="909638" indent="-220663" algn="l" rtl="0" eaLnBrk="1" fontAlgn="base" hangingPunct="1">
              <a:lnSpc>
                <a:spcPct val="100000"/>
              </a:lnSpc>
              <a:spcBef>
                <a:spcPts val="300"/>
              </a:spcBef>
              <a:spcAft>
                <a:spcPts val="0"/>
              </a:spcAft>
              <a:buClr>
                <a:srgbClr val="AAAAAA"/>
              </a:buClr>
              <a:buFont typeface="Museo Sans For Dell" pitchFamily="2" charset="0"/>
              <a:buChar char="›"/>
              <a:defRPr sz="1000" baseline="0">
                <a:solidFill>
                  <a:srgbClr val="000000"/>
                </a:solidFill>
                <a:latin typeface="+mj-lt"/>
                <a:ea typeface="Museo Sans For Dell" pitchFamily="2" charset="0"/>
              </a:defRPr>
            </a:lvl3pPr>
            <a:lvl4pPr marL="1246188" indent="-222250" algn="l" rtl="0" eaLnBrk="1" fontAlgn="base" hangingPunct="1">
              <a:lnSpc>
                <a:spcPct val="90000"/>
              </a:lnSpc>
              <a:spcBef>
                <a:spcPts val="300"/>
              </a:spcBef>
              <a:spcAft>
                <a:spcPts val="0"/>
              </a:spcAft>
              <a:buClr>
                <a:srgbClr val="AAAAAA"/>
              </a:buClr>
              <a:buFont typeface="Courier New" panose="02070309020205020404" pitchFamily="49" charset="0"/>
              <a:buChar char="o"/>
              <a:defRPr sz="1000" baseline="0">
                <a:solidFill>
                  <a:srgbClr val="000000"/>
                </a:solidFill>
                <a:latin typeface="+mj-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a:lstStyle>
          <a:p>
            <a:pPr marL="0" marR="0" lvl="0" indent="0" algn="l" defTabSz="685749" rtl="0" eaLnBrk="1" fontAlgn="base" latinLnBrk="0" hangingPunct="1">
              <a:lnSpc>
                <a:spcPct val="100000"/>
              </a:lnSpc>
              <a:spcBef>
                <a:spcPts val="2400"/>
              </a:spcBef>
              <a:spcAft>
                <a:spcPts val="0"/>
              </a:spcAft>
              <a:buClr>
                <a:srgbClr val="0076CE"/>
              </a:buClr>
              <a:buSzTx/>
              <a:buFont typeface="Arial" pitchFamily="34" charset="0"/>
              <a:buNone/>
              <a:tabLst/>
              <a:defRPr/>
            </a:pPr>
            <a:r>
              <a:rPr kumimoji="1" lang="en-US" sz="18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Arial" panose="020B0604020202020204" pitchFamily="34" charset="0"/>
              </a:rPr>
              <a:t>Multi-hypervisor support</a:t>
            </a:r>
          </a:p>
        </p:txBody>
      </p:sp>
      <p:grpSp>
        <p:nvGrpSpPr>
          <p:cNvPr id="22" name="Group 35">
            <a:extLst>
              <a:ext uri="{FF2B5EF4-FFF2-40B4-BE49-F238E27FC236}">
                <a16:creationId xmlns:a16="http://schemas.microsoft.com/office/drawing/2014/main" id="{453A284C-E057-4BF0-A71F-261182D0B462}"/>
              </a:ext>
            </a:extLst>
          </p:cNvPr>
          <p:cNvGrpSpPr/>
          <p:nvPr/>
        </p:nvGrpSpPr>
        <p:grpSpPr>
          <a:xfrm>
            <a:off x="5615461" y="5760061"/>
            <a:ext cx="3894301" cy="512580"/>
            <a:chOff x="3455783" y="4249167"/>
            <a:chExt cx="3388999" cy="446070"/>
          </a:xfrm>
        </p:grpSpPr>
        <p:pic>
          <p:nvPicPr>
            <p:cNvPr id="23" name="Picture 36">
              <a:extLst>
                <a:ext uri="{FF2B5EF4-FFF2-40B4-BE49-F238E27FC236}">
                  <a16:creationId xmlns:a16="http://schemas.microsoft.com/office/drawing/2014/main" id="{093FE420-D528-47FB-B537-17B3C3D2177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l="3071" r="-3071"/>
            <a:stretch/>
          </p:blipFill>
          <p:spPr>
            <a:xfrm>
              <a:off x="3455783" y="4340859"/>
              <a:ext cx="1040878" cy="262688"/>
            </a:xfrm>
            <a:prstGeom prst="rect">
              <a:avLst/>
            </a:prstGeom>
          </p:spPr>
        </p:pic>
        <p:pic>
          <p:nvPicPr>
            <p:cNvPr id="24" name="Picture 37">
              <a:extLst>
                <a:ext uri="{FF2B5EF4-FFF2-40B4-BE49-F238E27FC236}">
                  <a16:creationId xmlns:a16="http://schemas.microsoft.com/office/drawing/2014/main" id="{E2A41E04-41BC-40CE-87AD-17832DAADBC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5689" r="21603" b="-1648"/>
            <a:stretch/>
          </p:blipFill>
          <p:spPr>
            <a:xfrm>
              <a:off x="4726745" y="4249167"/>
              <a:ext cx="1040877" cy="446070"/>
            </a:xfrm>
            <a:prstGeom prst="rect">
              <a:avLst/>
            </a:prstGeom>
          </p:spPr>
        </p:pic>
        <p:pic>
          <p:nvPicPr>
            <p:cNvPr id="25" name="Picture 38">
              <a:extLst>
                <a:ext uri="{FF2B5EF4-FFF2-40B4-BE49-F238E27FC236}">
                  <a16:creationId xmlns:a16="http://schemas.microsoft.com/office/drawing/2014/main" id="{0CC820F8-17CC-4A3F-B649-CA964D5B6DE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755" t="19726" b="13665"/>
            <a:stretch/>
          </p:blipFill>
          <p:spPr>
            <a:xfrm>
              <a:off x="6015472" y="4303369"/>
              <a:ext cx="829310" cy="337667"/>
            </a:xfrm>
            <a:prstGeom prst="rect">
              <a:avLst/>
            </a:prstGeom>
          </p:spPr>
        </p:pic>
      </p:grpSp>
      <p:sp>
        <p:nvSpPr>
          <p:cNvPr id="32" name="Subtitle 23">
            <a:extLst>
              <a:ext uri="{FF2B5EF4-FFF2-40B4-BE49-F238E27FC236}">
                <a16:creationId xmlns:a16="http://schemas.microsoft.com/office/drawing/2014/main" id="{86C5ED8D-637E-48BF-A3D7-66EEF785808B}"/>
              </a:ext>
            </a:extLst>
          </p:cNvPr>
          <p:cNvSpPr txBox="1">
            <a:spLocks/>
          </p:cNvSpPr>
          <p:nvPr/>
        </p:nvSpPr>
        <p:spPr>
          <a:xfrm>
            <a:off x="357697" y="6226542"/>
            <a:ext cx="8572500" cy="215444"/>
          </a:xfrm>
          <a:prstGeom prst="rect">
            <a:avLst/>
          </a:prstGeom>
        </p:spPr>
        <p:txBody>
          <a:bodyPr wrap="square" lIns="0" tIns="0" rIns="0" bIns="0">
            <a:spAutoFit/>
          </a:bodyPr>
          <a:lstStyle>
            <a:lvl1pPr marL="0" indent="0" algn="l" defTabSz="685800" rtl="0" eaLnBrk="1" latinLnBrk="0" hangingPunct="1">
              <a:lnSpc>
                <a:spcPct val="100000"/>
              </a:lnSpc>
              <a:spcBef>
                <a:spcPts val="0"/>
              </a:spcBef>
              <a:buFont typeface="Arial" panose="020B0604020202020204" pitchFamily="34" charset="0"/>
              <a:buNone/>
              <a:defRPr kumimoji="1" sz="1400" kern="1200">
                <a:solidFill>
                  <a:schemeClr val="bg2"/>
                </a:solidFill>
                <a:latin typeface="Arial" panose="020B0604020202020204" pitchFamily="34"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※AWS, </a:t>
            </a:r>
            <a:r>
              <a:rPr kumimoji="1" lang="en-US" altLang="ja-JP" sz="1400" b="0" i="0" u="none" strike="noStrike" kern="1200" cap="none" spc="0" normalizeH="0" baseline="0" noProof="0" dirty="0" err="1">
                <a:ln>
                  <a:noFill/>
                </a:ln>
                <a:solidFill>
                  <a:srgbClr val="000000"/>
                </a:solidFill>
                <a:effectLst/>
                <a:uLnTx/>
                <a:uFillTx/>
                <a:latin typeface="Arial" panose="020B0604020202020204" pitchFamily="34" charset="0"/>
                <a:ea typeface="Meiryo UI" panose="020B0604030504040204" pitchFamily="50" charset="-128"/>
                <a:cs typeface="+mn-cs"/>
              </a:rPr>
              <a:t>GCP</a:t>
            </a:r>
            <a:r>
              <a:rPr kumimoji="1" lang="en-US" altLang="ja-JP" sz="14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 Azure</a:t>
            </a:r>
            <a:r>
              <a:rPr kumimoji="1" lang="ja-JP" altLang="en-US" sz="14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rPr>
              <a:t>のみ</a:t>
            </a:r>
            <a:endParaRPr kumimoji="1" lang="en-US" sz="1400" b="0" i="0" u="none" strike="noStrike" kern="1200" cap="none" spc="0" normalizeH="0" baseline="0" noProof="0" dirty="0">
              <a:ln>
                <a:noFill/>
              </a:ln>
              <a:solidFill>
                <a:srgbClr val="000000"/>
              </a:solidFill>
              <a:effectLst/>
              <a:uLnTx/>
              <a:uFillTx/>
              <a:latin typeface="Arial" panose="020B0604020202020204" pitchFamily="34" charset="0"/>
              <a:ea typeface="Meiryo UI" panose="020B0604030504040204" pitchFamily="50" charset="-128"/>
              <a:cs typeface="+mn-cs"/>
            </a:endParaRPr>
          </a:p>
        </p:txBody>
      </p:sp>
      <p:pic>
        <p:nvPicPr>
          <p:cNvPr id="3" name="Picture 21" descr="DDVEacryonym-Icons-01.png">
            <a:extLst>
              <a:ext uri="{FF2B5EF4-FFF2-40B4-BE49-F238E27FC236}">
                <a16:creationId xmlns:a16="http://schemas.microsoft.com/office/drawing/2014/main" id="{29B61F74-16E1-4F31-96AD-EE7CF289980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1778"/>
          <a:stretch/>
        </p:blipFill>
        <p:spPr>
          <a:xfrm>
            <a:off x="4870031" y="1514791"/>
            <a:ext cx="2528180" cy="2262033"/>
          </a:xfrm>
          <a:prstGeom prst="rect">
            <a:avLst/>
          </a:prstGeom>
        </p:spPr>
      </p:pic>
      <p:sp>
        <p:nvSpPr>
          <p:cNvPr id="33" name="Subtitle 23">
            <a:extLst>
              <a:ext uri="{FF2B5EF4-FFF2-40B4-BE49-F238E27FC236}">
                <a16:creationId xmlns:a16="http://schemas.microsoft.com/office/drawing/2014/main" id="{D56053F2-F107-4B50-8409-E69BC4984FAD}"/>
              </a:ext>
            </a:extLst>
          </p:cNvPr>
          <p:cNvSpPr txBox="1">
            <a:spLocks/>
          </p:cNvSpPr>
          <p:nvPr/>
        </p:nvSpPr>
        <p:spPr>
          <a:xfrm>
            <a:off x="357697" y="760497"/>
            <a:ext cx="8572500" cy="21544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sz="1800" b="0" i="0" u="none" strike="noStrike" kern="1200" cap="none" spc="0" normalizeH="0" baseline="0" noProof="0" dirty="0">
              <a:ln>
                <a:noFill/>
              </a:ln>
              <a:solidFill>
                <a:srgbClr val="444444"/>
              </a:solidFill>
              <a:effectLst/>
              <a:uLnTx/>
              <a:uFillTx/>
              <a:latin typeface="Arial"/>
              <a:ea typeface="Meiryo UI" panose="020B0604030504040204" pitchFamily="50" charset="-128"/>
              <a:cs typeface="+mn-cs"/>
            </a:endParaRPr>
          </a:p>
        </p:txBody>
      </p:sp>
      <p:sp>
        <p:nvSpPr>
          <p:cNvPr id="35" name="テキスト ボックス 34">
            <a:extLst>
              <a:ext uri="{FF2B5EF4-FFF2-40B4-BE49-F238E27FC236}">
                <a16:creationId xmlns:a16="http://schemas.microsoft.com/office/drawing/2014/main" id="{7C45DA2A-5029-4F5E-B861-CACF91280775}"/>
              </a:ext>
            </a:extLst>
          </p:cNvPr>
          <p:cNvSpPr txBox="1"/>
          <p:nvPr/>
        </p:nvSpPr>
        <p:spPr>
          <a:xfrm>
            <a:off x="381000" y="760497"/>
            <a:ext cx="60977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444444"/>
                </a:solidFill>
                <a:effectLst/>
                <a:uLnTx/>
                <a:uFillTx/>
                <a:latin typeface="Arial"/>
                <a:ea typeface="Meiryo UI" panose="020B0604030504040204" pitchFamily="50" charset="-128"/>
                <a:cs typeface="+mn-cs"/>
              </a:rPr>
              <a:t>ソフトウェア定義によるデータ保護</a:t>
            </a:r>
            <a:endParaRPr kumimoji="1" lang="en-US" altLang="ja-JP" sz="1600" b="0" i="0" u="none" strike="noStrike" kern="1200" cap="none" spc="0" normalizeH="0" baseline="0" noProof="0" dirty="0">
              <a:ln>
                <a:noFill/>
              </a:ln>
              <a:solidFill>
                <a:srgbClr val="444444"/>
              </a:solidFill>
              <a:effectLst/>
              <a:uLnTx/>
              <a:uFillTx/>
              <a:latin typeface="Arial"/>
              <a:ea typeface="Meiryo UI" panose="020B0604030504040204" pitchFamily="50" charset="-128"/>
              <a:cs typeface="+mn-cs"/>
            </a:endParaRPr>
          </a:p>
        </p:txBody>
      </p:sp>
      <p:sp>
        <p:nvSpPr>
          <p:cNvPr id="37" name="テキスト ボックス 36">
            <a:extLst>
              <a:ext uri="{FF2B5EF4-FFF2-40B4-BE49-F238E27FC236}">
                <a16:creationId xmlns:a16="http://schemas.microsoft.com/office/drawing/2014/main" id="{5D6F385B-B0AF-4F8D-AEA9-8468B9EDE888}"/>
              </a:ext>
            </a:extLst>
          </p:cNvPr>
          <p:cNvSpPr txBox="1"/>
          <p:nvPr/>
        </p:nvSpPr>
        <p:spPr>
          <a:xfrm>
            <a:off x="9435531" y="3515574"/>
            <a:ext cx="1575093" cy="400110"/>
          </a:xfrm>
          <a:prstGeom prst="rect">
            <a:avLst/>
          </a:prstGeom>
          <a:noFill/>
        </p:spPr>
        <p:txBody>
          <a:bodyPr wrap="square">
            <a:spAutoFit/>
          </a:bodyPr>
          <a:lstStyle/>
          <a:p>
            <a:pPr marL="0" marR="0" lvl="0" indent="0" algn="l" defTabSz="685749" rtl="0" eaLnBrk="1" fontAlgn="auto" latinLnBrk="0" hangingPunct="1">
              <a:lnSpc>
                <a:spcPct val="100000"/>
              </a:lnSpc>
              <a:spcBef>
                <a:spcPts val="600"/>
              </a:spcBef>
              <a:spcAft>
                <a:spcPts val="0"/>
              </a:spcAft>
              <a:buClr>
                <a:srgbClr val="0076CE"/>
              </a:buClr>
              <a:buSzTx/>
              <a:buFontTx/>
              <a:buNone/>
              <a:tabLst/>
              <a:defRPr/>
            </a:pPr>
            <a:r>
              <a:rPr kumimoji="1" lang="en-US" altLang="ja-JP" sz="2000" b="1" i="0" u="none" strike="noStrike" kern="1200" cap="none" spc="0" normalizeH="0" baseline="0" noProof="0" dirty="0">
                <a:ln>
                  <a:noFill/>
                </a:ln>
                <a:solidFill>
                  <a:srgbClr val="41B6E6"/>
                </a:solidFill>
                <a:effectLst/>
                <a:uLnTx/>
                <a:uFillTx/>
                <a:latin typeface="Meiryo UI" panose="020B0604030504040204" pitchFamily="50" charset="-128"/>
                <a:ea typeface="Meiryo UI" panose="020B0604030504040204" pitchFamily="50" charset="-128"/>
                <a:cs typeface="Arial" panose="020B0604020202020204" pitchFamily="34" charset="0"/>
              </a:rPr>
              <a:t>Includes</a:t>
            </a:r>
          </a:p>
        </p:txBody>
      </p:sp>
      <p:sp>
        <p:nvSpPr>
          <p:cNvPr id="40" name="テキスト ボックス 39">
            <a:extLst>
              <a:ext uri="{FF2B5EF4-FFF2-40B4-BE49-F238E27FC236}">
                <a16:creationId xmlns:a16="http://schemas.microsoft.com/office/drawing/2014/main" id="{AA1C6F70-5402-48CA-9D6C-E02B3DDF01DE}"/>
              </a:ext>
            </a:extLst>
          </p:cNvPr>
          <p:cNvSpPr txBox="1"/>
          <p:nvPr/>
        </p:nvSpPr>
        <p:spPr>
          <a:xfrm>
            <a:off x="8651773" y="1164830"/>
            <a:ext cx="3540227" cy="186204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rPr>
              <a:t>On premises, DDVE supports: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rPr>
              <a:t>VMware </a:t>
            </a:r>
            <a:r>
              <a:rPr kumimoji="1" lang="en-US" altLang="ja-JP" sz="1000" b="0" i="0" u="none" strike="noStrike" kern="1200" cap="none" spc="0" normalizeH="0" baseline="0" noProof="0" dirty="0" err="1">
                <a:ln>
                  <a:noFill/>
                </a:ln>
                <a:solidFill>
                  <a:srgbClr val="444444"/>
                </a:solidFill>
                <a:effectLst/>
                <a:uLnTx/>
                <a:uFillTx/>
                <a:latin typeface="Roboto-Regular"/>
                <a:ea typeface="ＭＳ Ｐゴシック" panose="020B0600070205080204" pitchFamily="50" charset="-128"/>
                <a:cs typeface="+mn-cs"/>
              </a:rPr>
              <a:t>ESXi</a:t>
            </a:r>
            <a:r>
              <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rPr>
              <a:t> (6.5, 6.7 and 7.0)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rPr>
              <a:t>Microsoft Hyper-V (2012 R2, 2016 and 2019)</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rPr>
              <a:t>KVM</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i="0" u="none" strike="noStrike" kern="1200" cap="none" spc="0" normalizeH="0" baseline="0" noProof="0" dirty="0" err="1">
                <a:ln>
                  <a:noFill/>
                </a:ln>
                <a:solidFill>
                  <a:srgbClr val="444444"/>
                </a:solidFill>
                <a:effectLst/>
                <a:uLnTx/>
                <a:uFillTx/>
                <a:latin typeface="Roboto-Regular"/>
                <a:ea typeface="ＭＳ Ｐゴシック" panose="020B0600070205080204" pitchFamily="50" charset="-128"/>
                <a:cs typeface="+mn-cs"/>
              </a:rPr>
              <a:t>VxRail</a:t>
            </a:r>
            <a:endPar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rPr>
              <a:t>In the cloud, DDVE runs 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rPr>
              <a:t>Amazon Web Services (AWS) (including gov cloud)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rPr>
              <a:t>Microsoft Azure (including gov cloud)</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rPr>
              <a:t>VMware Cloud on AWS (VMC)</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000" b="0" i="0" u="none" strike="noStrike" kern="1200" cap="none" spc="0" normalizeH="0" baseline="0" noProof="0" dirty="0">
                <a:ln>
                  <a:noFill/>
                </a:ln>
                <a:solidFill>
                  <a:srgbClr val="444444"/>
                </a:solidFill>
                <a:effectLst/>
                <a:uLnTx/>
                <a:uFillTx/>
                <a:latin typeface="Roboto-Regular"/>
                <a:ea typeface="ＭＳ Ｐゴシック" panose="020B0600070205080204" pitchFamily="50" charset="-128"/>
                <a:cs typeface="+mn-cs"/>
              </a:rPr>
              <a:t>Google Cloud Platform (GCP)</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5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a:t>
            </a:r>
            <a:r>
              <a:rPr kumimoji="1" lang="ja-JP" altLang="en-US" sz="5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最新情報はサポートサイトにて確認下さい。</a:t>
            </a:r>
            <a:endParaRPr kumimoji="1" lang="en-US" altLang="ja-JP" sz="500" b="0"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endParaRPr>
          </a:p>
        </p:txBody>
      </p:sp>
      <p:sp>
        <p:nvSpPr>
          <p:cNvPr id="42" name="テキスト ボックス 41">
            <a:extLst>
              <a:ext uri="{FF2B5EF4-FFF2-40B4-BE49-F238E27FC236}">
                <a16:creationId xmlns:a16="http://schemas.microsoft.com/office/drawing/2014/main" id="{C1788E31-184B-4557-BF0C-EF103C62A17F}"/>
              </a:ext>
            </a:extLst>
          </p:cNvPr>
          <p:cNvSpPr txBox="1"/>
          <p:nvPr/>
        </p:nvSpPr>
        <p:spPr>
          <a:xfrm>
            <a:off x="171847" y="6409999"/>
            <a:ext cx="10051231"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rPr>
              <a:t>DDVE7.7</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srgbClr val="0076CE"/>
                </a:solidFill>
                <a:effectLst/>
                <a:uLnTx/>
                <a:uFillTx/>
                <a:latin typeface="Meiryo UI" panose="020B0604030504040204" pitchFamily="50" charset="-128"/>
                <a:ea typeface="Meiryo UI" panose="020B0604030504040204" pitchFamily="50" charset="-128"/>
                <a:cs typeface="+mn-cs"/>
              </a:rPr>
              <a:t>https://www.dell.com/support/manuals/en-us/dd-virtual-edition/dd-7.7_rn_new_template/supported-virtualization-platforms?guid=guid-462996cf-b25d-4ef2-b63e-207c8bf5ecbc&amp;lang=en-us</a:t>
            </a:r>
          </a:p>
        </p:txBody>
      </p:sp>
    </p:spTree>
    <p:extLst>
      <p:ext uri="{BB962C8B-B14F-4D97-AF65-F5344CB8AC3E}">
        <p14:creationId xmlns:p14="http://schemas.microsoft.com/office/powerpoint/2010/main" val="117592141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13E7D-775B-40C6-924C-E6CC66E199FA}"/>
              </a:ext>
            </a:extLst>
          </p:cNvPr>
          <p:cNvSpPr>
            <a:spLocks noGrp="1"/>
          </p:cNvSpPr>
          <p:nvPr>
            <p:ph type="title"/>
          </p:nvPr>
        </p:nvSpPr>
        <p:spPr>
          <a:xfrm>
            <a:off x="381000" y="304800"/>
            <a:ext cx="11430000" cy="387798"/>
          </a:xfrm>
        </p:spPr>
        <p:txBody>
          <a:bodyPr/>
          <a:lstStyle/>
          <a:p>
            <a:r>
              <a:rPr lang="en-US" altLang="ja-JP" sz="2800" dirty="0" err="1">
                <a:solidFill>
                  <a:schemeClr val="bg1"/>
                </a:solidFill>
                <a:latin typeface="Meiryo UI" panose="020B0604030504040204" pitchFamily="50" charset="-128"/>
                <a:ea typeface="Meiryo UI" panose="020B0604030504040204" pitchFamily="50" charset="-128"/>
                <a:cs typeface="Arial"/>
              </a:rPr>
              <a:t>PowerProtect</a:t>
            </a:r>
            <a:r>
              <a:rPr lang="en-US" altLang="ja-JP" sz="2800" dirty="0">
                <a:solidFill>
                  <a:schemeClr val="bg1"/>
                </a:solidFill>
                <a:latin typeface="Meiryo UI" panose="020B0604030504040204" pitchFamily="50" charset="-128"/>
                <a:ea typeface="Meiryo UI" panose="020B0604030504040204" pitchFamily="50" charset="-128"/>
                <a:cs typeface="Arial"/>
              </a:rPr>
              <a:t> DD Virtual Edition</a:t>
            </a:r>
            <a:endParaRPr kumimoji="1" lang="ja-JP" altLang="en-US" dirty="0"/>
          </a:p>
        </p:txBody>
      </p:sp>
      <p:sp>
        <p:nvSpPr>
          <p:cNvPr id="6" name="TextBox 19">
            <a:extLst>
              <a:ext uri="{FF2B5EF4-FFF2-40B4-BE49-F238E27FC236}">
                <a16:creationId xmlns:a16="http://schemas.microsoft.com/office/drawing/2014/main" id="{6502F3B6-4AEF-481A-AFC6-41F49BA8D5F9}"/>
              </a:ext>
            </a:extLst>
          </p:cNvPr>
          <p:cNvSpPr txBox="1"/>
          <p:nvPr/>
        </p:nvSpPr>
        <p:spPr>
          <a:xfrm>
            <a:off x="0" y="2009606"/>
            <a:ext cx="12192000" cy="2572331"/>
          </a:xfrm>
          <a:prstGeom prst="rect">
            <a:avLst/>
          </a:prstGeom>
          <a:solidFill>
            <a:schemeClr val="bg1"/>
          </a:solidFill>
          <a:ln w="28575">
            <a:noFill/>
          </a:ln>
        </p:spPr>
        <p:txBody>
          <a:bodyPr wrap="square" rtlCol="0">
            <a:noAutofit/>
          </a:bodyPr>
          <a:lstStyle/>
          <a:p>
            <a:pPr marL="0" marR="0" lvl="0" indent="0" algn="l" defTabSz="685749" rtl="0" eaLnBrk="1" fontAlgn="auto" latinLnBrk="0" hangingPunct="1">
              <a:lnSpc>
                <a:spcPct val="100000"/>
              </a:lnSpc>
              <a:spcBef>
                <a:spcPts val="0"/>
              </a:spcBef>
              <a:spcAft>
                <a:spcPts val="0"/>
              </a:spcAft>
              <a:buClr>
                <a:srgbClr val="007DB8"/>
              </a:buClr>
              <a:buSzTx/>
              <a:buFontTx/>
              <a:buNone/>
              <a:tabLst/>
              <a:defRPr/>
            </a:pPr>
            <a:endParaRPr kumimoji="1" lang="en-US" sz="1575"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mn-cs"/>
            </a:endParaRPr>
          </a:p>
        </p:txBody>
      </p:sp>
      <p:cxnSp>
        <p:nvCxnSpPr>
          <p:cNvPr id="19" name="Straight Connector 3">
            <a:extLst>
              <a:ext uri="{FF2B5EF4-FFF2-40B4-BE49-F238E27FC236}">
                <a16:creationId xmlns:a16="http://schemas.microsoft.com/office/drawing/2014/main" id="{9D009CBD-6976-4AC9-B9A5-0E78C5D2F756}"/>
              </a:ext>
            </a:extLst>
          </p:cNvPr>
          <p:cNvCxnSpPr>
            <a:cxnSpLocks/>
          </p:cNvCxnSpPr>
          <p:nvPr/>
        </p:nvCxnSpPr>
        <p:spPr>
          <a:xfrm>
            <a:off x="6058328" y="2067670"/>
            <a:ext cx="0" cy="2246522"/>
          </a:xfrm>
          <a:prstGeom prst="line">
            <a:avLst/>
          </a:prstGeom>
          <a:ln w="12700">
            <a:solidFill>
              <a:srgbClr val="FFFFFF">
                <a:alpha val="34000"/>
              </a:srgbClr>
            </a:solidFill>
          </a:ln>
        </p:spPr>
        <p:style>
          <a:lnRef idx="1">
            <a:schemeClr val="accent1"/>
          </a:lnRef>
          <a:fillRef idx="0">
            <a:schemeClr val="accent1"/>
          </a:fillRef>
          <a:effectRef idx="0">
            <a:schemeClr val="accent1"/>
          </a:effectRef>
          <a:fontRef idx="minor">
            <a:schemeClr val="tx1"/>
          </a:fontRef>
        </p:style>
      </p:cxnSp>
      <p:pic>
        <p:nvPicPr>
          <p:cNvPr id="3" name="Picture 21" descr="DDVEacryonym-Icons-01.png">
            <a:extLst>
              <a:ext uri="{FF2B5EF4-FFF2-40B4-BE49-F238E27FC236}">
                <a16:creationId xmlns:a16="http://schemas.microsoft.com/office/drawing/2014/main" id="{29B61F74-16E1-4F31-96AD-EE7CF28998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b="1778"/>
          <a:stretch/>
        </p:blipFill>
        <p:spPr>
          <a:xfrm>
            <a:off x="4870031" y="472136"/>
            <a:ext cx="2528180" cy="2262033"/>
          </a:xfrm>
          <a:prstGeom prst="rect">
            <a:avLst/>
          </a:prstGeom>
        </p:spPr>
      </p:pic>
      <p:sp>
        <p:nvSpPr>
          <p:cNvPr id="33" name="Subtitle 23">
            <a:extLst>
              <a:ext uri="{FF2B5EF4-FFF2-40B4-BE49-F238E27FC236}">
                <a16:creationId xmlns:a16="http://schemas.microsoft.com/office/drawing/2014/main" id="{D56053F2-F107-4B50-8409-E69BC4984FAD}"/>
              </a:ext>
            </a:extLst>
          </p:cNvPr>
          <p:cNvSpPr txBox="1">
            <a:spLocks/>
          </p:cNvSpPr>
          <p:nvPr/>
        </p:nvSpPr>
        <p:spPr>
          <a:xfrm>
            <a:off x="357697" y="760497"/>
            <a:ext cx="8572500" cy="21544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sz="1800" b="0" i="0" u="none" strike="noStrike" kern="1200" cap="none" spc="0" normalizeH="0" baseline="0" noProof="0" dirty="0">
              <a:ln>
                <a:noFill/>
              </a:ln>
              <a:solidFill>
                <a:srgbClr val="444444"/>
              </a:solidFill>
              <a:effectLst/>
              <a:uLnTx/>
              <a:uFillTx/>
              <a:latin typeface="Arial"/>
              <a:ea typeface="Meiryo UI" panose="020B0604030504040204" pitchFamily="50" charset="-128"/>
              <a:cs typeface="+mn-cs"/>
            </a:endParaRPr>
          </a:p>
        </p:txBody>
      </p:sp>
      <p:sp>
        <p:nvSpPr>
          <p:cNvPr id="35" name="テキスト ボックス 34">
            <a:extLst>
              <a:ext uri="{FF2B5EF4-FFF2-40B4-BE49-F238E27FC236}">
                <a16:creationId xmlns:a16="http://schemas.microsoft.com/office/drawing/2014/main" id="{7C45DA2A-5029-4F5E-B861-CACF91280775}"/>
              </a:ext>
            </a:extLst>
          </p:cNvPr>
          <p:cNvSpPr txBox="1"/>
          <p:nvPr/>
        </p:nvSpPr>
        <p:spPr>
          <a:xfrm>
            <a:off x="381000" y="760497"/>
            <a:ext cx="60977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444444"/>
                </a:solidFill>
                <a:effectLst/>
                <a:uLnTx/>
                <a:uFillTx/>
                <a:latin typeface="Arial"/>
                <a:ea typeface="Meiryo UI" panose="020B0604030504040204" pitchFamily="50" charset="-128"/>
                <a:cs typeface="+mn-cs"/>
              </a:rPr>
              <a:t>ソフトウェア定義によるデータ保護</a:t>
            </a:r>
            <a:endParaRPr kumimoji="1" lang="en-US" altLang="ja-JP" sz="1600" b="0" i="0" u="none" strike="noStrike" kern="1200" cap="none" spc="0" normalizeH="0" baseline="0" noProof="0" dirty="0">
              <a:ln>
                <a:noFill/>
              </a:ln>
              <a:solidFill>
                <a:srgbClr val="444444"/>
              </a:solidFill>
              <a:effectLst/>
              <a:uLnTx/>
              <a:uFillTx/>
              <a:latin typeface="Arial"/>
              <a:ea typeface="Meiryo UI" panose="020B0604030504040204" pitchFamily="50" charset="-128"/>
              <a:cs typeface="+mn-cs"/>
            </a:endParaRPr>
          </a:p>
        </p:txBody>
      </p:sp>
      <p:sp>
        <p:nvSpPr>
          <p:cNvPr id="26" name="TextBox 1">
            <a:extLst>
              <a:ext uri="{FF2B5EF4-FFF2-40B4-BE49-F238E27FC236}">
                <a16:creationId xmlns:a16="http://schemas.microsoft.com/office/drawing/2014/main" id="{5C471E85-CB7A-4FD8-A6F4-12769C9D8016}"/>
              </a:ext>
            </a:extLst>
          </p:cNvPr>
          <p:cNvSpPr txBox="1"/>
          <p:nvPr/>
        </p:nvSpPr>
        <p:spPr>
          <a:xfrm>
            <a:off x="555477" y="2536749"/>
            <a:ext cx="3626106" cy="15180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50000"/>
              </a:lnSpc>
              <a:spcBef>
                <a:spcPts val="0"/>
              </a:spcBef>
              <a:spcAft>
                <a:spcPts val="0"/>
              </a:spcAft>
              <a:buClr>
                <a:srgbClr val="FFFFFF"/>
              </a:buClr>
              <a:buSzTx/>
              <a:buFont typeface="Arial"/>
              <a:buChar char="•"/>
              <a:tabLst/>
              <a:defRPr/>
            </a:pPr>
            <a:r>
              <a:rPr kumimoji="1" lang="en-GB"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CIFS</a:t>
            </a:r>
            <a:endParaRPr kumimoji="1" lang="en-US"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endParaRPr>
          </a:p>
          <a:p>
            <a:pPr marL="285750" marR="0" lvl="0" indent="-285750" algn="l" defTabSz="914400" rtl="0" eaLnBrk="1" fontAlgn="auto" latinLnBrk="0" hangingPunct="1">
              <a:lnSpc>
                <a:spcPct val="150000"/>
              </a:lnSpc>
              <a:spcBef>
                <a:spcPts val="0"/>
              </a:spcBef>
              <a:spcAft>
                <a:spcPts val="0"/>
              </a:spcAft>
              <a:buClr>
                <a:srgbClr val="FFFFFF"/>
              </a:buClr>
              <a:buSzTx/>
              <a:buFont typeface="Arial"/>
              <a:buChar char="•"/>
              <a:tabLst/>
              <a:defRPr/>
            </a:pPr>
            <a:r>
              <a:rPr kumimoji="1" lang="en-GB"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NFS</a:t>
            </a:r>
          </a:p>
          <a:p>
            <a:pPr marL="285750" marR="0" lvl="0" indent="-285750" algn="l" defTabSz="914400" rtl="0" eaLnBrk="1" fontAlgn="auto" latinLnBrk="0" hangingPunct="1">
              <a:lnSpc>
                <a:spcPct val="150000"/>
              </a:lnSpc>
              <a:spcBef>
                <a:spcPts val="0"/>
              </a:spcBef>
              <a:spcAft>
                <a:spcPts val="0"/>
              </a:spcAft>
              <a:buClr>
                <a:srgbClr val="FFFFFF"/>
              </a:buClr>
              <a:buSzTx/>
              <a:buFont typeface="Arial"/>
              <a:buChar char="•"/>
              <a:tabLst/>
              <a:defRPr/>
            </a:pPr>
            <a:r>
              <a:rPr kumimoji="1" lang="en-GB"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Data Domain Boost over IP</a:t>
            </a:r>
          </a:p>
          <a:p>
            <a:pPr marL="285750" marR="0" lvl="0" indent="-285750" algn="l" defTabSz="914400" rtl="0" eaLnBrk="1" fontAlgn="auto" latinLnBrk="0" hangingPunct="1">
              <a:lnSpc>
                <a:spcPct val="150000"/>
              </a:lnSpc>
              <a:spcBef>
                <a:spcPts val="0"/>
              </a:spcBef>
              <a:spcAft>
                <a:spcPts val="0"/>
              </a:spcAft>
              <a:buClr>
                <a:srgbClr val="FFFFFF"/>
              </a:buClr>
              <a:buSzTx/>
              <a:buFont typeface="Arial"/>
              <a:buChar char="•"/>
              <a:tabLst/>
              <a:defRPr/>
            </a:pPr>
            <a:r>
              <a:rPr kumimoji="1" lang="en-GB" sz="1600" b="1"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Data Domain Boost FS</a:t>
            </a:r>
          </a:p>
        </p:txBody>
      </p:sp>
      <p:sp>
        <p:nvSpPr>
          <p:cNvPr id="27" name="TextBox 44">
            <a:extLst>
              <a:ext uri="{FF2B5EF4-FFF2-40B4-BE49-F238E27FC236}">
                <a16:creationId xmlns:a16="http://schemas.microsoft.com/office/drawing/2014/main" id="{00F3164F-AB9C-4DED-B135-C35B128682B4}"/>
              </a:ext>
            </a:extLst>
          </p:cNvPr>
          <p:cNvSpPr txBox="1"/>
          <p:nvPr/>
        </p:nvSpPr>
        <p:spPr>
          <a:xfrm>
            <a:off x="6478712" y="2367523"/>
            <a:ext cx="534702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marR="0" lvl="0" indent="-285750" algn="l" defTabSz="914400" rtl="0" eaLnBrk="1" fontAlgn="auto" latinLnBrk="0" hangingPunct="1">
              <a:lnSpc>
                <a:spcPct val="100000"/>
              </a:lnSpc>
              <a:spcBef>
                <a:spcPts val="0"/>
              </a:spcBef>
              <a:spcAft>
                <a:spcPts val="0"/>
              </a:spcAft>
              <a:buClr>
                <a:srgbClr val="FFFFFF"/>
              </a:buClr>
              <a:buSzTx/>
              <a:buFont typeface="Arial"/>
              <a:buChar char="•"/>
              <a:tabLst/>
              <a:defRPr/>
            </a:pPr>
            <a:r>
              <a:rPr kumimoji="1" lang="en-GB"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Managed File Replication</a:t>
            </a:r>
          </a:p>
          <a:p>
            <a:pPr marL="285750" marR="0" lvl="0" indent="-285750" algn="l" defTabSz="914400" rtl="0" eaLnBrk="1" fontAlgn="auto" latinLnBrk="0" hangingPunct="1">
              <a:lnSpc>
                <a:spcPct val="100000"/>
              </a:lnSpc>
              <a:spcBef>
                <a:spcPts val="0"/>
              </a:spcBef>
              <a:spcAft>
                <a:spcPts val="0"/>
              </a:spcAft>
              <a:buClr>
                <a:srgbClr val="FFFFFF"/>
              </a:buClr>
              <a:buSzTx/>
              <a:buFont typeface="Arial"/>
              <a:buChar char="•"/>
              <a:tabLst/>
              <a:defRPr/>
            </a:pPr>
            <a:r>
              <a:rPr kumimoji="1" lang="en-GB"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Encryption </a:t>
            </a:r>
          </a:p>
          <a:p>
            <a:pPr marL="285750" marR="0" lvl="0" indent="-285750" algn="l" defTabSz="914400" rtl="0" eaLnBrk="1" fontAlgn="auto" latinLnBrk="0" hangingPunct="1">
              <a:lnSpc>
                <a:spcPct val="100000"/>
              </a:lnSpc>
              <a:spcBef>
                <a:spcPts val="0"/>
              </a:spcBef>
              <a:spcAft>
                <a:spcPts val="0"/>
              </a:spcAft>
              <a:buClr>
                <a:srgbClr val="FFFFFF"/>
              </a:buClr>
              <a:buSzTx/>
              <a:buFont typeface="Arial"/>
              <a:buChar char="•"/>
              <a:tabLst/>
              <a:defRPr/>
            </a:pPr>
            <a:r>
              <a:rPr kumimoji="1" lang="en-GB"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SMT with Network Isolation</a:t>
            </a:r>
          </a:p>
          <a:p>
            <a:pPr marL="285750" marR="0" lvl="0" indent="-285750" algn="l" defTabSz="914400" rtl="0" eaLnBrk="1" fontAlgn="auto" latinLnBrk="0" hangingPunct="1">
              <a:lnSpc>
                <a:spcPct val="100000"/>
              </a:lnSpc>
              <a:spcBef>
                <a:spcPts val="0"/>
              </a:spcBef>
              <a:spcAft>
                <a:spcPts val="0"/>
              </a:spcAft>
              <a:buClr>
                <a:srgbClr val="FFFFFF"/>
              </a:buClr>
              <a:buSzTx/>
              <a:buFont typeface="Arial"/>
              <a:buChar char="•"/>
              <a:tabLst/>
              <a:defRPr/>
            </a:pPr>
            <a:r>
              <a:rPr kumimoji="1" lang="en-GB"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DD Cloud Tier (supported in 16, 64 and 96TB config)</a:t>
            </a:r>
          </a:p>
          <a:p>
            <a:pPr marL="285750" marR="0" lvl="0" indent="-285750" algn="l" defTabSz="914400" rtl="0" eaLnBrk="1" fontAlgn="auto" latinLnBrk="0" hangingPunct="1">
              <a:lnSpc>
                <a:spcPct val="100000"/>
              </a:lnSpc>
              <a:spcBef>
                <a:spcPts val="0"/>
              </a:spcBef>
              <a:spcAft>
                <a:spcPts val="0"/>
              </a:spcAft>
              <a:buClr>
                <a:srgbClr val="FFFFFF"/>
              </a:buClr>
              <a:buSzTx/>
              <a:buFont typeface="Arial"/>
              <a:buChar char="•"/>
              <a:tabLst/>
              <a:defRPr/>
            </a:pPr>
            <a:r>
              <a:rPr kumimoji="1" lang="en-GB" sz="1400" b="0" i="0" u="none" strike="noStrike" kern="1200" cap="none" spc="0" normalizeH="0" baseline="0" noProof="0" dirty="0" err="1">
                <a:ln>
                  <a:noFill/>
                </a:ln>
                <a:solidFill>
                  <a:srgbClr val="FFFFFF"/>
                </a:solidFill>
                <a:effectLst/>
                <a:uLnTx/>
                <a:uFillTx/>
                <a:latin typeface="Meiryo UI" panose="020B0604030504040204" pitchFamily="50" charset="-128"/>
                <a:ea typeface="Meiryo UI" panose="020B0604030504040204" pitchFamily="50" charset="-128"/>
                <a:cs typeface="Arial"/>
              </a:rPr>
              <a:t>MTree</a:t>
            </a:r>
            <a:r>
              <a:rPr kumimoji="1" lang="en-GB"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 Replication</a:t>
            </a:r>
          </a:p>
          <a:p>
            <a:pPr marL="285750" marR="0" lvl="0" indent="-285750" algn="l" defTabSz="914400" rtl="0" eaLnBrk="1" fontAlgn="auto" latinLnBrk="0" hangingPunct="1">
              <a:lnSpc>
                <a:spcPct val="100000"/>
              </a:lnSpc>
              <a:spcBef>
                <a:spcPts val="0"/>
              </a:spcBef>
              <a:spcAft>
                <a:spcPts val="0"/>
              </a:spcAft>
              <a:buClr>
                <a:srgbClr val="FFFFFF"/>
              </a:buClr>
              <a:buSzTx/>
              <a:buFont typeface="Arial"/>
              <a:buChar char="•"/>
              <a:tabLst/>
              <a:defRPr/>
            </a:pPr>
            <a:r>
              <a:rPr kumimoji="1" lang="en-GB"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Retention Lock Governance</a:t>
            </a:r>
          </a:p>
          <a:p>
            <a:pPr marL="285750" marR="0" lvl="0" indent="-285750" algn="l" defTabSz="914400" rtl="0" eaLnBrk="1" fontAlgn="auto" latinLnBrk="0" hangingPunct="1">
              <a:lnSpc>
                <a:spcPct val="100000"/>
              </a:lnSpc>
              <a:spcBef>
                <a:spcPts val="0"/>
              </a:spcBef>
              <a:spcAft>
                <a:spcPts val="0"/>
              </a:spcAft>
              <a:buClr>
                <a:srgbClr val="FFFFFF"/>
              </a:buClr>
              <a:buSzTx/>
              <a:buFont typeface="Arial"/>
              <a:buChar char="•"/>
              <a:tabLst/>
              <a:defRPr/>
            </a:pPr>
            <a:r>
              <a:rPr kumimoji="1" lang="en-GB"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DD Boost for Big Data (Hadoop Application Agent)</a:t>
            </a:r>
          </a:p>
          <a:p>
            <a:pPr marL="285750" marR="0" lvl="0" indent="-285750" algn="l" defTabSz="914400" rtl="0" eaLnBrk="1" fontAlgn="auto" latinLnBrk="0" hangingPunct="1">
              <a:lnSpc>
                <a:spcPct val="100000"/>
              </a:lnSpc>
              <a:spcBef>
                <a:spcPts val="0"/>
              </a:spcBef>
              <a:spcAft>
                <a:spcPts val="0"/>
              </a:spcAft>
              <a:buClr>
                <a:srgbClr val="FFFFFF"/>
              </a:buClr>
              <a:buSzTx/>
              <a:buFont typeface="Arial"/>
              <a:buChar char="•"/>
              <a:tabLst/>
              <a:defRPr/>
            </a:pPr>
            <a:r>
              <a:rPr kumimoji="1" lang="en-GB"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Key Management Interoperability Protocol (KMIP)</a:t>
            </a:r>
          </a:p>
          <a:p>
            <a:pPr marL="285750" marR="0" lvl="0" indent="-285750" algn="l" defTabSz="914400" rtl="0" eaLnBrk="1" fontAlgn="auto" latinLnBrk="0" hangingPunct="1">
              <a:lnSpc>
                <a:spcPct val="100000"/>
              </a:lnSpc>
              <a:spcBef>
                <a:spcPts val="0"/>
              </a:spcBef>
              <a:spcAft>
                <a:spcPts val="0"/>
              </a:spcAft>
              <a:buClr>
                <a:srgbClr val="FFFFFF"/>
              </a:buClr>
              <a:buSzTx/>
              <a:buFont typeface="Arial"/>
              <a:buChar char="•"/>
              <a:tabLst/>
              <a:defRPr/>
            </a:pPr>
            <a:r>
              <a:rPr kumimoji="1" lang="en-US" sz="14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Instant access </a:t>
            </a:r>
            <a:r>
              <a:rPr kumimoji="1" lang="en-US" sz="800" b="0" i="0" u="none" strike="noStrike" kern="12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Arial"/>
              </a:rPr>
              <a:t>(supported on 16 TB and larger configurations only)</a:t>
            </a:r>
            <a:r>
              <a:rPr kumimoji="1" lang="en-US" altLang="ja-JP" sz="800" b="0" i="0" u="none" strike="noStrike" kern="1200" cap="none" spc="0" normalizeH="0" baseline="30000" noProof="0" dirty="0">
                <a:ln>
                  <a:noFill/>
                </a:ln>
                <a:solidFill>
                  <a:srgbClr val="FFFFFF"/>
                </a:solidFill>
                <a:effectLst/>
                <a:uLnTx/>
                <a:uFillTx/>
                <a:latin typeface="Meiryo UI" panose="020B0604030504040204" pitchFamily="50" charset="-128"/>
                <a:ea typeface="Meiryo UI" panose="020B0604030504040204" pitchFamily="50" charset="-128"/>
                <a:cs typeface="Arial"/>
              </a:rPr>
              <a:t>※</a:t>
            </a:r>
            <a:endParaRPr kumimoji="1" lang="en-GB" sz="1400" b="0" i="0" u="none" strike="noStrike" kern="1200" cap="none" spc="0" normalizeH="0" baseline="30000" noProof="0" dirty="0">
              <a:ln>
                <a:noFill/>
              </a:ln>
              <a:solidFill>
                <a:srgbClr val="FFFFFF"/>
              </a:solidFill>
              <a:effectLst/>
              <a:uLnTx/>
              <a:uFillTx/>
              <a:latin typeface="Meiryo UI" panose="020B0604030504040204" pitchFamily="50" charset="-128"/>
              <a:ea typeface="Meiryo UI" panose="020B0604030504040204" pitchFamily="50" charset="-128"/>
              <a:cs typeface="Arial"/>
            </a:endParaRPr>
          </a:p>
        </p:txBody>
      </p:sp>
      <p:sp>
        <p:nvSpPr>
          <p:cNvPr id="28" name="Subtitle 23">
            <a:extLst>
              <a:ext uri="{FF2B5EF4-FFF2-40B4-BE49-F238E27FC236}">
                <a16:creationId xmlns:a16="http://schemas.microsoft.com/office/drawing/2014/main" id="{85387905-7E10-4968-B9DA-5638DA183A51}"/>
              </a:ext>
            </a:extLst>
          </p:cNvPr>
          <p:cNvSpPr txBox="1">
            <a:spLocks/>
          </p:cNvSpPr>
          <p:nvPr/>
        </p:nvSpPr>
        <p:spPr>
          <a:xfrm>
            <a:off x="1362372" y="2059746"/>
            <a:ext cx="2747096" cy="307777"/>
          </a:xfrm>
          <a:prstGeom prst="rect">
            <a:avLst/>
          </a:prstGeom>
        </p:spPr>
        <p:txBody>
          <a:bodyPr wrap="square" lIns="0" tIns="0" rIns="0" bIns="0" anchor="t">
            <a:spAutoFit/>
          </a:bodyPr>
          <a:lstStyle>
            <a:lvl1pPr marL="0" indent="0" algn="l" defTabSz="685800" rtl="0" eaLnBrk="1" latinLnBrk="0" hangingPunct="1">
              <a:lnSpc>
                <a:spcPct val="100000"/>
              </a:lnSpc>
              <a:spcBef>
                <a:spcPts val="0"/>
              </a:spcBef>
              <a:buFont typeface="Arial" panose="020B0604020202020204" pitchFamily="34" charset="0"/>
              <a:buNone/>
              <a:defRPr kumimoji="1" sz="1400" kern="1200">
                <a:solidFill>
                  <a:schemeClr val="bg2"/>
                </a:solidFill>
                <a:latin typeface="Arial" panose="020B0604020202020204" pitchFamily="34" charset="0"/>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kumimoji="1"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kumimoji="1"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kumimoji="1" sz="12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srgbClr val="FFFFFF"/>
                </a:solidFill>
                <a:effectLst/>
                <a:uLnTx/>
                <a:uFillTx/>
                <a:latin typeface="Arial" panose="020B0604020202020204" pitchFamily="34" charset="0"/>
                <a:ea typeface="Meiryo UI" panose="020B0604030504040204" pitchFamily="50" charset="-128"/>
                <a:cs typeface="Arial"/>
              </a:rPr>
              <a:t>サポートプロトコル</a:t>
            </a:r>
            <a:endParaRPr kumimoji="1" lang="en-US" sz="2000" b="1" i="0" u="none" strike="noStrike" kern="1200" cap="none" spc="0" normalizeH="0" baseline="0" noProof="0" dirty="0">
              <a:ln>
                <a:noFill/>
              </a:ln>
              <a:solidFill>
                <a:srgbClr val="FFFFFF"/>
              </a:solidFill>
              <a:effectLst/>
              <a:uLnTx/>
              <a:uFillTx/>
              <a:latin typeface="Arial" panose="020B0604020202020204" pitchFamily="34" charset="0"/>
              <a:ea typeface="Meiryo UI" panose="020B0604030504040204" pitchFamily="50" charset="-128"/>
              <a:cs typeface="Arial"/>
            </a:endParaRPr>
          </a:p>
        </p:txBody>
      </p:sp>
      <p:sp>
        <p:nvSpPr>
          <p:cNvPr id="29" name="Subtitle 23">
            <a:extLst>
              <a:ext uri="{FF2B5EF4-FFF2-40B4-BE49-F238E27FC236}">
                <a16:creationId xmlns:a16="http://schemas.microsoft.com/office/drawing/2014/main" id="{1BE8D918-6FA3-48BD-A812-EEDBE5B7C021}"/>
              </a:ext>
            </a:extLst>
          </p:cNvPr>
          <p:cNvSpPr txBox="1">
            <a:spLocks/>
          </p:cNvSpPr>
          <p:nvPr/>
        </p:nvSpPr>
        <p:spPr>
          <a:xfrm>
            <a:off x="8010418" y="2059746"/>
            <a:ext cx="2747096" cy="307777"/>
          </a:xfrm>
          <a:prstGeom prst="rect">
            <a:avLst/>
          </a:prstGeom>
        </p:spPr>
        <p:txBody>
          <a:bodyPr wrap="square" lIns="0" tIns="0" rIns="0" bIns="0" anchor="t">
            <a:spAutoFit/>
          </a:bodyPr>
          <a:lstStyle>
            <a:lvl1pPr marL="0" indent="0" algn="l" rtl="0" eaLnBrk="1" fontAlgn="base" hangingPunct="1">
              <a:lnSpc>
                <a:spcPct val="100000"/>
              </a:lnSpc>
              <a:spcBef>
                <a:spcPts val="0"/>
              </a:spcBef>
              <a:spcAft>
                <a:spcPts val="0"/>
              </a:spcAft>
              <a:buClr>
                <a:srgbClr val="AAAAAA"/>
              </a:buClr>
              <a:buFont typeface="Arial" pitchFamily="34" charset="0"/>
              <a:buNone/>
              <a:defRPr sz="1400">
                <a:solidFill>
                  <a:schemeClr val="bg2"/>
                </a:solidFill>
                <a:latin typeface="Arial" panose="020B0604020202020204" pitchFamily="34" charset="0"/>
                <a:ea typeface="Museo Sans For Dell" pitchFamily="2" charset="0"/>
                <a:cs typeface="+mn-cs"/>
              </a:defRPr>
            </a:lvl1pPr>
            <a:lvl2pPr marL="342884" indent="0" algn="ctr" rtl="0" eaLnBrk="1" fontAlgn="base" hangingPunct="1">
              <a:lnSpc>
                <a:spcPct val="100000"/>
              </a:lnSpc>
              <a:spcBef>
                <a:spcPts val="300"/>
              </a:spcBef>
              <a:spcAft>
                <a:spcPts val="0"/>
              </a:spcAft>
              <a:buClr>
                <a:srgbClr val="AAAAAA"/>
              </a:buClr>
              <a:buFont typeface="Museo Sans For Dell" pitchFamily="2" charset="0"/>
              <a:buNone/>
              <a:defRPr sz="1500" baseline="0">
                <a:solidFill>
                  <a:srgbClr val="000000"/>
                </a:solidFill>
                <a:latin typeface="+mj-lt"/>
                <a:ea typeface="Museo Sans For Dell" pitchFamily="2" charset="0"/>
              </a:defRPr>
            </a:lvl2pPr>
            <a:lvl3pPr marL="685766" indent="0" algn="ctr" rtl="0" eaLnBrk="1" fontAlgn="base" hangingPunct="1">
              <a:lnSpc>
                <a:spcPct val="100000"/>
              </a:lnSpc>
              <a:spcBef>
                <a:spcPts val="300"/>
              </a:spcBef>
              <a:spcAft>
                <a:spcPts val="0"/>
              </a:spcAft>
              <a:buClr>
                <a:srgbClr val="AAAAAA"/>
              </a:buClr>
              <a:buFont typeface="Museo Sans For Dell" pitchFamily="2" charset="0"/>
              <a:buNone/>
              <a:defRPr sz="1350" baseline="0">
                <a:solidFill>
                  <a:srgbClr val="000000"/>
                </a:solidFill>
                <a:latin typeface="+mj-lt"/>
                <a:ea typeface="Museo Sans For Dell" pitchFamily="2" charset="0"/>
              </a:defRPr>
            </a:lvl3pPr>
            <a:lvl4pPr marL="1028649" indent="0" algn="ctr" rtl="0" eaLnBrk="1" fontAlgn="base" hangingPunct="1">
              <a:lnSpc>
                <a:spcPct val="90000"/>
              </a:lnSpc>
              <a:spcBef>
                <a:spcPts val="300"/>
              </a:spcBef>
              <a:spcAft>
                <a:spcPts val="0"/>
              </a:spcAft>
              <a:buClr>
                <a:srgbClr val="AAAAAA"/>
              </a:buClr>
              <a:buFont typeface="Courier New" panose="02070309020205020404" pitchFamily="49" charset="0"/>
              <a:buNone/>
              <a:defRPr sz="1200" baseline="0">
                <a:solidFill>
                  <a:srgbClr val="000000"/>
                </a:solidFill>
                <a:latin typeface="+mj-lt"/>
                <a:ea typeface="Museo Sans For Dell" pitchFamily="2" charset="0"/>
              </a:defRPr>
            </a:lvl4pPr>
            <a:lvl5pPr marL="1371532" indent="0" algn="ctr" rtl="0" eaLnBrk="1" fontAlgn="base" hangingPunct="1">
              <a:lnSpc>
                <a:spcPct val="90000"/>
              </a:lnSpc>
              <a:spcBef>
                <a:spcPts val="800"/>
              </a:spcBef>
              <a:spcAft>
                <a:spcPct val="0"/>
              </a:spcAft>
              <a:buClr>
                <a:schemeClr val="bg1"/>
              </a:buClr>
              <a:buFont typeface="Museo For Dell 300" pitchFamily="50" charset="0"/>
              <a:buNone/>
              <a:defRPr sz="1200">
                <a:solidFill>
                  <a:schemeClr val="bg2"/>
                </a:solidFill>
                <a:latin typeface="Museo Sans For Dell" pitchFamily="2" charset="0"/>
                <a:ea typeface="Museo Sans For Dell" pitchFamily="2" charset="0"/>
              </a:defRPr>
            </a:lvl5pPr>
            <a:lvl6pPr marL="1714415" indent="0" algn="ctr" rtl="0" eaLnBrk="1" fontAlgn="base" hangingPunct="1">
              <a:lnSpc>
                <a:spcPct val="95000"/>
              </a:lnSpc>
              <a:spcBef>
                <a:spcPct val="30000"/>
              </a:spcBef>
              <a:spcAft>
                <a:spcPct val="0"/>
              </a:spcAft>
              <a:buClr>
                <a:schemeClr val="accent1"/>
              </a:buClr>
              <a:buFont typeface="Arial" charset="0"/>
              <a:buNone/>
              <a:defRPr sz="1200">
                <a:solidFill>
                  <a:schemeClr val="accent1"/>
                </a:solidFill>
                <a:latin typeface="+mn-lt"/>
              </a:defRPr>
            </a:lvl6pPr>
            <a:lvl7pPr marL="2057297" indent="0" algn="ctr" rtl="0" eaLnBrk="1" fontAlgn="base" hangingPunct="1">
              <a:lnSpc>
                <a:spcPct val="95000"/>
              </a:lnSpc>
              <a:spcBef>
                <a:spcPct val="30000"/>
              </a:spcBef>
              <a:spcAft>
                <a:spcPct val="0"/>
              </a:spcAft>
              <a:buClr>
                <a:schemeClr val="accent1"/>
              </a:buClr>
              <a:buFont typeface="Arial" charset="0"/>
              <a:buNone/>
              <a:defRPr sz="1200">
                <a:solidFill>
                  <a:schemeClr val="accent1"/>
                </a:solidFill>
                <a:latin typeface="+mn-lt"/>
              </a:defRPr>
            </a:lvl7pPr>
            <a:lvl8pPr marL="2400180" indent="0" algn="ctr" rtl="0" eaLnBrk="1" fontAlgn="base" hangingPunct="1">
              <a:lnSpc>
                <a:spcPct val="95000"/>
              </a:lnSpc>
              <a:spcBef>
                <a:spcPct val="30000"/>
              </a:spcBef>
              <a:spcAft>
                <a:spcPct val="0"/>
              </a:spcAft>
              <a:buClr>
                <a:schemeClr val="accent1"/>
              </a:buClr>
              <a:buFont typeface="Arial" charset="0"/>
              <a:buNone/>
              <a:defRPr sz="1200">
                <a:solidFill>
                  <a:schemeClr val="accent1"/>
                </a:solidFill>
                <a:latin typeface="+mn-lt"/>
              </a:defRPr>
            </a:lvl8pPr>
            <a:lvl9pPr marL="2743064" indent="0" algn="ctr" rtl="0" eaLnBrk="1" fontAlgn="base" hangingPunct="1">
              <a:lnSpc>
                <a:spcPct val="95000"/>
              </a:lnSpc>
              <a:spcBef>
                <a:spcPct val="30000"/>
              </a:spcBef>
              <a:spcAft>
                <a:spcPct val="0"/>
              </a:spcAft>
              <a:buClr>
                <a:schemeClr val="accent1"/>
              </a:buClr>
              <a:buFont typeface="Arial" charset="0"/>
              <a:buNone/>
              <a:defRPr sz="1200">
                <a:solidFill>
                  <a:schemeClr val="accent1"/>
                </a:solidFill>
                <a:latin typeface="+mn-lt"/>
              </a:defRPr>
            </a:lvl9pPr>
          </a:lstStyle>
          <a:p>
            <a:pPr marL="0" marR="0" lvl="0" indent="0" algn="ctr" defTabSz="914400" rtl="0" eaLnBrk="1" fontAlgn="base" latinLnBrk="0" hangingPunct="1">
              <a:lnSpc>
                <a:spcPct val="100000"/>
              </a:lnSpc>
              <a:spcBef>
                <a:spcPts val="0"/>
              </a:spcBef>
              <a:spcAft>
                <a:spcPts val="0"/>
              </a:spcAft>
              <a:buClr>
                <a:srgbClr val="AAAAAA"/>
              </a:buClr>
              <a:buSzTx/>
              <a:buFont typeface="Arial" pitchFamily="34" charset="0"/>
              <a:buNone/>
              <a:tabLst/>
              <a:defRPr/>
            </a:pPr>
            <a:r>
              <a:rPr kumimoji="1" lang="ja-JP" altLang="en-US" sz="2000" b="1" i="0" u="none" strike="noStrike" kern="0" cap="none" spc="0" normalizeH="0" baseline="0" noProof="0" dirty="0">
                <a:ln>
                  <a:noFill/>
                </a:ln>
                <a:solidFill>
                  <a:srgbClr val="FFFFFF"/>
                </a:solidFill>
                <a:effectLst/>
                <a:uLnTx/>
                <a:uFillTx/>
                <a:latin typeface="Arial" panose="020B0604020202020204" pitchFamily="34" charset="0"/>
                <a:ea typeface="Meiryo UI" panose="020B0604030504040204" pitchFamily="50" charset="-128"/>
                <a:cs typeface="Arial"/>
              </a:rPr>
              <a:t>サポート機能</a:t>
            </a:r>
            <a:endParaRPr kumimoji="1" lang="en-US" sz="2000" b="1" i="0" u="none" strike="noStrike" kern="0" cap="none" spc="0" normalizeH="0" baseline="0" noProof="0" dirty="0">
              <a:ln>
                <a:noFill/>
              </a:ln>
              <a:solidFill>
                <a:srgbClr val="FFFFFF"/>
              </a:solidFill>
              <a:effectLst/>
              <a:uLnTx/>
              <a:uFillTx/>
              <a:latin typeface="Arial" panose="020B0604020202020204" pitchFamily="34" charset="0"/>
              <a:ea typeface="Meiryo UI" panose="020B0604030504040204" pitchFamily="50" charset="-128"/>
              <a:cs typeface="Arial"/>
            </a:endParaRPr>
          </a:p>
        </p:txBody>
      </p:sp>
      <p:sp>
        <p:nvSpPr>
          <p:cNvPr id="31" name="TextBox 44">
            <a:extLst>
              <a:ext uri="{FF2B5EF4-FFF2-40B4-BE49-F238E27FC236}">
                <a16:creationId xmlns:a16="http://schemas.microsoft.com/office/drawing/2014/main" id="{30E1846F-599B-4B34-B5B0-559763608C63}"/>
              </a:ext>
            </a:extLst>
          </p:cNvPr>
          <p:cNvSpPr txBox="1"/>
          <p:nvPr/>
        </p:nvSpPr>
        <p:spPr>
          <a:xfrm>
            <a:off x="3284584" y="4672109"/>
            <a:ext cx="5867642" cy="17081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
                <a:srgbClr val="444444"/>
              </a:buClr>
              <a:buSzTx/>
              <a:buFontTx/>
              <a:buNone/>
              <a:tabLst/>
              <a:defRPr/>
            </a:pPr>
            <a:r>
              <a:rPr kumimoji="1" lang="ja-JP" altLang="en-US" sz="1050" b="1" i="0" u="none" strike="noStrike" kern="0" cap="none" spc="0" normalizeH="0" baseline="0" noProof="0" dirty="0">
                <a:ln>
                  <a:noFill/>
                </a:ln>
                <a:solidFill>
                  <a:srgbClr val="000000">
                    <a:lumMod val="65000"/>
                    <a:lumOff val="35000"/>
                  </a:srgbClr>
                </a:solidFill>
                <a:effectLst/>
                <a:uLnTx/>
                <a:uFillTx/>
                <a:latin typeface="Arial"/>
                <a:ea typeface="Meiryo UI" panose="020B0604030504040204" pitchFamily="50" charset="-128"/>
                <a:cs typeface="Arial"/>
              </a:rPr>
              <a:t>サポートされない機能</a:t>
            </a:r>
            <a:endParaRPr kumimoji="1" lang="en-GB" sz="1050" b="1"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Arial"/>
            </a:endParaRPr>
          </a:p>
          <a:p>
            <a:pPr marL="285750" marR="0" lvl="0" indent="-285750" algn="l" defTabSz="914400" rtl="0" eaLnBrk="1" fontAlgn="auto" latinLnBrk="0" hangingPunct="1">
              <a:lnSpc>
                <a:spcPct val="100000"/>
              </a:lnSpc>
              <a:spcBef>
                <a:spcPts val="0"/>
              </a:spcBef>
              <a:spcAft>
                <a:spcPts val="0"/>
              </a:spcAft>
              <a:buClr>
                <a:srgbClr val="444444"/>
              </a:buClr>
              <a:buSzTx/>
              <a:buFont typeface="Arial"/>
              <a:buChar char="•"/>
              <a:tabLst/>
              <a:defRPr/>
            </a:pPr>
            <a:r>
              <a:rPr kumimoji="1" lang="en-GB" sz="1050"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Arial"/>
              </a:rPr>
              <a:t>DD Boost over FC </a:t>
            </a:r>
          </a:p>
          <a:p>
            <a:pPr marL="285750" marR="0" lvl="0" indent="-285750" algn="l" defTabSz="914400" rtl="0" eaLnBrk="1" fontAlgn="auto" latinLnBrk="0" hangingPunct="1">
              <a:lnSpc>
                <a:spcPct val="100000"/>
              </a:lnSpc>
              <a:spcBef>
                <a:spcPts val="0"/>
              </a:spcBef>
              <a:spcAft>
                <a:spcPts val="0"/>
              </a:spcAft>
              <a:buClr>
                <a:srgbClr val="444444"/>
              </a:buClr>
              <a:buSzTx/>
              <a:buFont typeface="Arial"/>
              <a:buChar char="•"/>
              <a:tabLst/>
              <a:defRPr/>
            </a:pPr>
            <a:r>
              <a:rPr kumimoji="1" lang="en-GB" sz="1050"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Arial"/>
              </a:rPr>
              <a:t>Extended retention</a:t>
            </a:r>
          </a:p>
          <a:p>
            <a:pPr marL="285750" marR="0" lvl="0" indent="-285750" algn="l" defTabSz="914400" rtl="0" eaLnBrk="1" fontAlgn="auto" latinLnBrk="0" hangingPunct="1">
              <a:lnSpc>
                <a:spcPct val="100000"/>
              </a:lnSpc>
              <a:spcBef>
                <a:spcPts val="0"/>
              </a:spcBef>
              <a:spcAft>
                <a:spcPts val="0"/>
              </a:spcAft>
              <a:buClr>
                <a:srgbClr val="444444"/>
              </a:buClr>
              <a:buSzTx/>
              <a:buFont typeface="Arial"/>
              <a:buChar char="•"/>
              <a:tabLst/>
              <a:defRPr/>
            </a:pPr>
            <a:r>
              <a:rPr kumimoji="1" lang="en-GB" sz="1050"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Arial"/>
              </a:rPr>
              <a:t>DD High Availability (HA)--however, VMware and Hyper-V HA are supported</a:t>
            </a:r>
          </a:p>
          <a:p>
            <a:pPr marL="285750" marR="0" lvl="0" indent="-285750" algn="l" defTabSz="914400" rtl="0" eaLnBrk="1" fontAlgn="auto" latinLnBrk="0" hangingPunct="1">
              <a:lnSpc>
                <a:spcPct val="100000"/>
              </a:lnSpc>
              <a:spcBef>
                <a:spcPts val="0"/>
              </a:spcBef>
              <a:spcAft>
                <a:spcPts val="0"/>
              </a:spcAft>
              <a:buClr>
                <a:srgbClr val="444444"/>
              </a:buClr>
              <a:buSzTx/>
              <a:buFont typeface="Arial"/>
              <a:buChar char="•"/>
              <a:tabLst/>
              <a:defRPr/>
            </a:pPr>
            <a:r>
              <a:rPr kumimoji="1" lang="en-GB" sz="1050"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Arial"/>
              </a:rPr>
              <a:t>NDMP</a:t>
            </a:r>
          </a:p>
          <a:p>
            <a:pPr marL="285750" marR="0" lvl="0" indent="-285750" algn="l" defTabSz="914400" rtl="0" eaLnBrk="1" fontAlgn="auto" latinLnBrk="0" hangingPunct="1">
              <a:lnSpc>
                <a:spcPct val="100000"/>
              </a:lnSpc>
              <a:spcBef>
                <a:spcPts val="0"/>
              </a:spcBef>
              <a:spcAft>
                <a:spcPts val="0"/>
              </a:spcAft>
              <a:buClr>
                <a:srgbClr val="444444"/>
              </a:buClr>
              <a:buSzTx/>
              <a:buFont typeface="Arial"/>
              <a:buChar char="•"/>
              <a:tabLst/>
              <a:defRPr/>
            </a:pPr>
            <a:r>
              <a:rPr kumimoji="1" lang="en-GB" sz="1050"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Arial"/>
              </a:rPr>
              <a:t>VTL</a:t>
            </a:r>
          </a:p>
          <a:p>
            <a:pPr marL="285750" marR="0" lvl="0" indent="-285750" algn="l" defTabSz="914400" rtl="0" eaLnBrk="1" fontAlgn="auto" latinLnBrk="0" hangingPunct="1">
              <a:lnSpc>
                <a:spcPct val="100000"/>
              </a:lnSpc>
              <a:spcBef>
                <a:spcPts val="0"/>
              </a:spcBef>
              <a:spcAft>
                <a:spcPts val="0"/>
              </a:spcAft>
              <a:buClr>
                <a:srgbClr val="444444"/>
              </a:buClr>
              <a:buSzTx/>
              <a:buFont typeface="Arial"/>
              <a:buChar char="•"/>
              <a:tabLst/>
              <a:defRPr/>
            </a:pPr>
            <a:r>
              <a:rPr kumimoji="1" lang="en-GB" sz="1050"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Arial"/>
              </a:rPr>
              <a:t>Collection replication</a:t>
            </a:r>
          </a:p>
          <a:p>
            <a:pPr marL="285750" marR="0" lvl="0" indent="-285750" algn="l" defTabSz="914400" rtl="0" eaLnBrk="1" fontAlgn="auto" latinLnBrk="0" hangingPunct="1">
              <a:lnSpc>
                <a:spcPct val="100000"/>
              </a:lnSpc>
              <a:spcBef>
                <a:spcPts val="0"/>
              </a:spcBef>
              <a:spcAft>
                <a:spcPts val="0"/>
              </a:spcAft>
              <a:buClr>
                <a:srgbClr val="444444"/>
              </a:buClr>
              <a:buSzTx/>
              <a:buFont typeface="Arial"/>
              <a:buChar char="•"/>
              <a:tabLst/>
              <a:defRPr/>
            </a:pPr>
            <a:r>
              <a:rPr kumimoji="1" lang="en-GB" sz="1050"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Arial"/>
              </a:rPr>
              <a:t>Directory replication</a:t>
            </a:r>
          </a:p>
          <a:p>
            <a:pPr marL="285750" marR="0" lvl="0" indent="-285750" algn="l" defTabSz="914400" rtl="0" eaLnBrk="1" fontAlgn="auto" latinLnBrk="0" hangingPunct="1">
              <a:lnSpc>
                <a:spcPct val="100000"/>
              </a:lnSpc>
              <a:spcBef>
                <a:spcPts val="0"/>
              </a:spcBef>
              <a:spcAft>
                <a:spcPts val="0"/>
              </a:spcAft>
              <a:buClr>
                <a:srgbClr val="444444"/>
              </a:buClr>
              <a:buSzTx/>
              <a:buFont typeface="Arial"/>
              <a:buChar char="•"/>
              <a:tabLst/>
              <a:defRPr/>
            </a:pPr>
            <a:r>
              <a:rPr kumimoji="1" lang="en-GB" sz="1050"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Arial"/>
              </a:rPr>
              <a:t>Instant access(not supported on configurations smaller than 16 TB, cloud)</a:t>
            </a:r>
          </a:p>
          <a:p>
            <a:pPr marL="285750" marR="0" lvl="0" indent="-285750" algn="l" defTabSz="914400" rtl="0" eaLnBrk="1" fontAlgn="auto" latinLnBrk="0" hangingPunct="1">
              <a:lnSpc>
                <a:spcPct val="100000"/>
              </a:lnSpc>
              <a:spcBef>
                <a:spcPts val="0"/>
              </a:spcBef>
              <a:spcAft>
                <a:spcPts val="0"/>
              </a:spcAft>
              <a:buClr>
                <a:srgbClr val="444444"/>
              </a:buClr>
              <a:buSzTx/>
              <a:buFont typeface="Arial"/>
              <a:buChar char="•"/>
              <a:tabLst/>
              <a:defRPr/>
            </a:pPr>
            <a:r>
              <a:rPr kumimoji="1" lang="en-GB" sz="1050" b="0" i="0" u="none" strike="noStrike" kern="1200" cap="none" spc="0" normalizeH="0" baseline="0" noProof="0" dirty="0">
                <a:ln>
                  <a:noFill/>
                </a:ln>
                <a:solidFill>
                  <a:srgbClr val="000000">
                    <a:lumMod val="65000"/>
                    <a:lumOff val="35000"/>
                  </a:srgbClr>
                </a:solidFill>
                <a:effectLst/>
                <a:uLnTx/>
                <a:uFillTx/>
                <a:latin typeface="Meiryo UI" panose="020B0604030504040204" pitchFamily="50" charset="-128"/>
                <a:ea typeface="Meiryo UI" panose="020B0604030504040204" pitchFamily="50" charset="-128"/>
                <a:cs typeface="Arial"/>
              </a:rPr>
              <a:t>Retention Lock Compliance Edition</a:t>
            </a:r>
          </a:p>
        </p:txBody>
      </p:sp>
    </p:spTree>
    <p:extLst>
      <p:ext uri="{BB962C8B-B14F-4D97-AF65-F5344CB8AC3E}">
        <p14:creationId xmlns:p14="http://schemas.microsoft.com/office/powerpoint/2010/main" val="99165036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13E7D-775B-40C6-924C-E6CC66E199FA}"/>
              </a:ext>
            </a:extLst>
          </p:cNvPr>
          <p:cNvSpPr>
            <a:spLocks noGrp="1"/>
          </p:cNvSpPr>
          <p:nvPr>
            <p:ph type="title"/>
          </p:nvPr>
        </p:nvSpPr>
        <p:spPr>
          <a:xfrm>
            <a:off x="381000" y="304800"/>
            <a:ext cx="11430000" cy="387798"/>
          </a:xfrm>
        </p:spPr>
        <p:txBody>
          <a:bodyPr/>
          <a:lstStyle/>
          <a:p>
            <a:r>
              <a:rPr lang="en-US" altLang="ja-JP" sz="2800" dirty="0" err="1">
                <a:solidFill>
                  <a:schemeClr val="bg1"/>
                </a:solidFill>
                <a:latin typeface="Meiryo UI" panose="020B0604030504040204" pitchFamily="50" charset="-128"/>
                <a:ea typeface="Meiryo UI" panose="020B0604030504040204" pitchFamily="50" charset="-128"/>
                <a:cs typeface="Arial"/>
              </a:rPr>
              <a:t>PowerProtect</a:t>
            </a:r>
            <a:r>
              <a:rPr lang="en-US" altLang="ja-JP" sz="2800" dirty="0">
                <a:solidFill>
                  <a:schemeClr val="bg1"/>
                </a:solidFill>
                <a:latin typeface="Meiryo UI" panose="020B0604030504040204" pitchFamily="50" charset="-128"/>
                <a:ea typeface="Meiryo UI" panose="020B0604030504040204" pitchFamily="50" charset="-128"/>
                <a:cs typeface="Arial"/>
              </a:rPr>
              <a:t> DD Virtual Edition</a:t>
            </a:r>
            <a:r>
              <a:rPr lang="ja-JP" altLang="en-US" sz="2800" dirty="0">
                <a:solidFill>
                  <a:schemeClr val="bg1"/>
                </a:solidFill>
                <a:latin typeface="Meiryo UI" panose="020B0604030504040204" pitchFamily="50" charset="-128"/>
                <a:ea typeface="Meiryo UI" panose="020B0604030504040204" pitchFamily="50" charset="-128"/>
                <a:cs typeface="Arial"/>
              </a:rPr>
              <a:t>の機能</a:t>
            </a:r>
            <a:endParaRPr kumimoji="1" lang="ja-JP" altLang="en-US" dirty="0"/>
          </a:p>
        </p:txBody>
      </p:sp>
      <p:sp>
        <p:nvSpPr>
          <p:cNvPr id="33" name="Subtitle 23">
            <a:extLst>
              <a:ext uri="{FF2B5EF4-FFF2-40B4-BE49-F238E27FC236}">
                <a16:creationId xmlns:a16="http://schemas.microsoft.com/office/drawing/2014/main" id="{D56053F2-F107-4B50-8409-E69BC4984FAD}"/>
              </a:ext>
            </a:extLst>
          </p:cNvPr>
          <p:cNvSpPr txBox="1">
            <a:spLocks/>
          </p:cNvSpPr>
          <p:nvPr/>
        </p:nvSpPr>
        <p:spPr>
          <a:xfrm>
            <a:off x="357697" y="760497"/>
            <a:ext cx="8572500" cy="21544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1" lang="en-US" sz="1800" b="0" i="0" u="none" strike="noStrike" kern="1200" cap="none" spc="0" normalizeH="0" baseline="0" noProof="0" dirty="0">
              <a:ln>
                <a:noFill/>
              </a:ln>
              <a:solidFill>
                <a:srgbClr val="444444"/>
              </a:solidFill>
              <a:effectLst/>
              <a:uLnTx/>
              <a:uFillTx/>
              <a:latin typeface="Arial"/>
              <a:ea typeface="Meiryo UI" panose="020B0604030504040204" pitchFamily="50" charset="-128"/>
              <a:cs typeface="+mn-cs"/>
            </a:endParaRPr>
          </a:p>
        </p:txBody>
      </p:sp>
      <p:graphicFrame>
        <p:nvGraphicFramePr>
          <p:cNvPr id="16" name="Table 5">
            <a:extLst>
              <a:ext uri="{FF2B5EF4-FFF2-40B4-BE49-F238E27FC236}">
                <a16:creationId xmlns:a16="http://schemas.microsoft.com/office/drawing/2014/main" id="{34DD1274-9CA6-4FA3-B001-ACB7A08A97BE}"/>
              </a:ext>
            </a:extLst>
          </p:cNvPr>
          <p:cNvGraphicFramePr>
            <a:graphicFrameLocks noGrp="1"/>
          </p:cNvGraphicFramePr>
          <p:nvPr/>
        </p:nvGraphicFramePr>
        <p:xfrm>
          <a:off x="215768" y="984772"/>
          <a:ext cx="5671324" cy="5658675"/>
        </p:xfrm>
        <a:graphic>
          <a:graphicData uri="http://schemas.openxmlformats.org/drawingml/2006/table">
            <a:tbl>
              <a:tblPr firstRow="1" bandRow="1"/>
              <a:tblGrid>
                <a:gridCol w="1332464">
                  <a:extLst>
                    <a:ext uri="{9D8B030D-6E8A-4147-A177-3AD203B41FA5}">
                      <a16:colId xmlns:a16="http://schemas.microsoft.com/office/drawing/2014/main" val="20000"/>
                    </a:ext>
                  </a:extLst>
                </a:gridCol>
                <a:gridCol w="4338860">
                  <a:extLst>
                    <a:ext uri="{9D8B030D-6E8A-4147-A177-3AD203B41FA5}">
                      <a16:colId xmlns:a16="http://schemas.microsoft.com/office/drawing/2014/main" val="20001"/>
                    </a:ext>
                  </a:extLst>
                </a:gridCol>
              </a:tblGrid>
              <a:tr h="382088">
                <a:tc>
                  <a:txBody>
                    <a:bodyPr/>
                    <a:lstStyle>
                      <a:lvl1pPr marL="0" algn="l" defTabSz="914400" rtl="0" eaLnBrk="1" latinLnBrk="0" hangingPunct="1">
                        <a:defRPr kumimoji="1" sz="1800" b="1" kern="1200">
                          <a:solidFill>
                            <a:schemeClr val="lt1"/>
                          </a:solidFill>
                          <a:latin typeface="Verdana"/>
                        </a:defRPr>
                      </a:lvl1pPr>
                      <a:lvl2pPr marL="457200" algn="l" defTabSz="914400" rtl="0" eaLnBrk="1" latinLnBrk="0" hangingPunct="1">
                        <a:defRPr kumimoji="1" sz="1800" b="1" kern="1200">
                          <a:solidFill>
                            <a:schemeClr val="lt1"/>
                          </a:solidFill>
                          <a:latin typeface="Verdana"/>
                        </a:defRPr>
                      </a:lvl2pPr>
                      <a:lvl3pPr marL="914400" algn="l" defTabSz="914400" rtl="0" eaLnBrk="1" latinLnBrk="0" hangingPunct="1">
                        <a:defRPr kumimoji="1" sz="1800" b="1" kern="1200">
                          <a:solidFill>
                            <a:schemeClr val="lt1"/>
                          </a:solidFill>
                          <a:latin typeface="Verdana"/>
                        </a:defRPr>
                      </a:lvl3pPr>
                      <a:lvl4pPr marL="1371600" algn="l" defTabSz="914400" rtl="0" eaLnBrk="1" latinLnBrk="0" hangingPunct="1">
                        <a:defRPr kumimoji="1" sz="1800" b="1" kern="1200">
                          <a:solidFill>
                            <a:schemeClr val="lt1"/>
                          </a:solidFill>
                          <a:latin typeface="Verdana"/>
                        </a:defRPr>
                      </a:lvl4pPr>
                      <a:lvl5pPr marL="1828800" algn="l" defTabSz="914400" rtl="0" eaLnBrk="1" latinLnBrk="0" hangingPunct="1">
                        <a:defRPr kumimoji="1" sz="1800" b="1" kern="1200">
                          <a:solidFill>
                            <a:schemeClr val="lt1"/>
                          </a:solidFill>
                          <a:latin typeface="Verdana"/>
                        </a:defRPr>
                      </a:lvl5pPr>
                      <a:lvl6pPr marL="2286000" algn="l" defTabSz="914400" rtl="0" eaLnBrk="1" latinLnBrk="0" hangingPunct="1">
                        <a:defRPr kumimoji="1" sz="1800" b="1" kern="1200">
                          <a:solidFill>
                            <a:schemeClr val="lt1"/>
                          </a:solidFill>
                          <a:latin typeface="Verdana"/>
                        </a:defRPr>
                      </a:lvl6pPr>
                      <a:lvl7pPr marL="2743200" algn="l" defTabSz="914400" rtl="0" eaLnBrk="1" latinLnBrk="0" hangingPunct="1">
                        <a:defRPr kumimoji="1" sz="1800" b="1" kern="1200">
                          <a:solidFill>
                            <a:schemeClr val="lt1"/>
                          </a:solidFill>
                          <a:latin typeface="Verdana"/>
                        </a:defRPr>
                      </a:lvl7pPr>
                      <a:lvl8pPr marL="3200400" algn="l" defTabSz="914400" rtl="0" eaLnBrk="1" latinLnBrk="0" hangingPunct="1">
                        <a:defRPr kumimoji="1" sz="1800" b="1" kern="1200">
                          <a:solidFill>
                            <a:schemeClr val="lt1"/>
                          </a:solidFill>
                          <a:latin typeface="Verdana"/>
                        </a:defRPr>
                      </a:lvl8pPr>
                      <a:lvl9pPr marL="3657600" algn="l" defTabSz="914400" rtl="0" eaLnBrk="1" latinLnBrk="0" hangingPunct="1">
                        <a:defRPr kumimoji="1" sz="1800" b="1" kern="1200">
                          <a:solidFill>
                            <a:schemeClr val="lt1"/>
                          </a:solidFill>
                          <a:latin typeface="Verdana"/>
                        </a:defRPr>
                      </a:lvl9pPr>
                    </a:lstStyle>
                    <a:p>
                      <a:r>
                        <a:rPr lang="ja-JP" altLang="en-US" sz="1100" b="1" i="0" dirty="0">
                          <a:solidFill>
                            <a:srgbClr val="FFFFFF"/>
                          </a:solidFill>
                          <a:latin typeface="Meiryo UI" panose="020B0604030504040204" pitchFamily="50" charset="-128"/>
                          <a:ea typeface="Meiryo UI" panose="020B0604030504040204" pitchFamily="50" charset="-128"/>
                        </a:rPr>
                        <a:t>カテゴリー</a:t>
                      </a:r>
                    </a:p>
                  </a:txBody>
                  <a:tcPr marT="34295" marB="3429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C95DD"/>
                    </a:solidFill>
                  </a:tcPr>
                </a:tc>
                <a:tc>
                  <a:txBody>
                    <a:bodyPr/>
                    <a:lstStyle>
                      <a:lvl1pPr marL="0" algn="l" defTabSz="914400" rtl="0" eaLnBrk="1" latinLnBrk="0" hangingPunct="1">
                        <a:defRPr kumimoji="1" sz="1800" b="1" kern="1200">
                          <a:solidFill>
                            <a:schemeClr val="lt1"/>
                          </a:solidFill>
                          <a:latin typeface="Verdana"/>
                        </a:defRPr>
                      </a:lvl1pPr>
                      <a:lvl2pPr marL="457200" algn="l" defTabSz="914400" rtl="0" eaLnBrk="1" latinLnBrk="0" hangingPunct="1">
                        <a:defRPr kumimoji="1" sz="1800" b="1" kern="1200">
                          <a:solidFill>
                            <a:schemeClr val="lt1"/>
                          </a:solidFill>
                          <a:latin typeface="Verdana"/>
                        </a:defRPr>
                      </a:lvl2pPr>
                      <a:lvl3pPr marL="914400" algn="l" defTabSz="914400" rtl="0" eaLnBrk="1" latinLnBrk="0" hangingPunct="1">
                        <a:defRPr kumimoji="1" sz="1800" b="1" kern="1200">
                          <a:solidFill>
                            <a:schemeClr val="lt1"/>
                          </a:solidFill>
                          <a:latin typeface="Verdana"/>
                        </a:defRPr>
                      </a:lvl3pPr>
                      <a:lvl4pPr marL="1371600" algn="l" defTabSz="914400" rtl="0" eaLnBrk="1" latinLnBrk="0" hangingPunct="1">
                        <a:defRPr kumimoji="1" sz="1800" b="1" kern="1200">
                          <a:solidFill>
                            <a:schemeClr val="lt1"/>
                          </a:solidFill>
                          <a:latin typeface="Verdana"/>
                        </a:defRPr>
                      </a:lvl4pPr>
                      <a:lvl5pPr marL="1828800" algn="l" defTabSz="914400" rtl="0" eaLnBrk="1" latinLnBrk="0" hangingPunct="1">
                        <a:defRPr kumimoji="1" sz="1800" b="1" kern="1200">
                          <a:solidFill>
                            <a:schemeClr val="lt1"/>
                          </a:solidFill>
                          <a:latin typeface="Verdana"/>
                        </a:defRPr>
                      </a:lvl5pPr>
                      <a:lvl6pPr marL="2286000" algn="l" defTabSz="914400" rtl="0" eaLnBrk="1" latinLnBrk="0" hangingPunct="1">
                        <a:defRPr kumimoji="1" sz="1800" b="1" kern="1200">
                          <a:solidFill>
                            <a:schemeClr val="lt1"/>
                          </a:solidFill>
                          <a:latin typeface="Verdana"/>
                        </a:defRPr>
                      </a:lvl6pPr>
                      <a:lvl7pPr marL="2743200" algn="l" defTabSz="914400" rtl="0" eaLnBrk="1" latinLnBrk="0" hangingPunct="1">
                        <a:defRPr kumimoji="1" sz="1800" b="1" kern="1200">
                          <a:solidFill>
                            <a:schemeClr val="lt1"/>
                          </a:solidFill>
                          <a:latin typeface="Verdana"/>
                        </a:defRPr>
                      </a:lvl7pPr>
                      <a:lvl8pPr marL="3200400" algn="l" defTabSz="914400" rtl="0" eaLnBrk="1" latinLnBrk="0" hangingPunct="1">
                        <a:defRPr kumimoji="1" sz="1800" b="1" kern="1200">
                          <a:solidFill>
                            <a:schemeClr val="lt1"/>
                          </a:solidFill>
                          <a:latin typeface="Verdana"/>
                        </a:defRPr>
                      </a:lvl8pPr>
                      <a:lvl9pPr marL="3657600" algn="l" defTabSz="914400" rtl="0" eaLnBrk="1" latinLnBrk="0" hangingPunct="1">
                        <a:defRPr kumimoji="1" sz="1800" b="1" kern="1200">
                          <a:solidFill>
                            <a:schemeClr val="lt1"/>
                          </a:solidFill>
                          <a:latin typeface="Verdana"/>
                        </a:defRPr>
                      </a:lvl9pPr>
                    </a:lstStyle>
                    <a:p>
                      <a:r>
                        <a:rPr lang="ja-JP" altLang="en-US" sz="1100" b="1" i="0" dirty="0">
                          <a:solidFill>
                            <a:srgbClr val="FFFFFF"/>
                          </a:solidFill>
                          <a:latin typeface="Meiryo UI" panose="020B0604030504040204" pitchFamily="50" charset="-128"/>
                          <a:ea typeface="Meiryo UI" panose="020B0604030504040204" pitchFamily="50" charset="-128"/>
                        </a:rPr>
                        <a:t>説明</a:t>
                      </a:r>
                    </a:p>
                  </a:txBody>
                  <a:tcPr marT="34295" marB="34295"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C95DD"/>
                    </a:solidFill>
                  </a:tcPr>
                </a:tc>
                <a:extLst>
                  <a:ext uri="{0D108BD9-81ED-4DB2-BD59-A6C34878D82A}">
                    <a16:rowId xmlns:a16="http://schemas.microsoft.com/office/drawing/2014/main" val="10000"/>
                  </a:ext>
                </a:extLst>
              </a:tr>
              <a:tr h="454887">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ja-JP" altLang="en-US" sz="1050" b="0" i="0" dirty="0">
                          <a:solidFill>
                            <a:schemeClr val="bg2"/>
                          </a:solidFill>
                          <a:latin typeface="Meiryo UI" panose="020B0604030504040204" pitchFamily="50" charset="-128"/>
                          <a:ea typeface="Meiryo UI" panose="020B0604030504040204" pitchFamily="50" charset="-128"/>
                        </a:rPr>
                        <a:t>容量</a:t>
                      </a:r>
                    </a:p>
                  </a:txBody>
                  <a:tcPr marT="34295" marB="3429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ECF3"/>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ja-JP" altLang="en-US" sz="1050" b="0" i="0" dirty="0">
                          <a:solidFill>
                            <a:schemeClr val="bg2"/>
                          </a:solidFill>
                          <a:highlight>
                            <a:srgbClr val="FFFF00"/>
                          </a:highlight>
                          <a:latin typeface="Meiryo UI" panose="020B0604030504040204" pitchFamily="50" charset="-128"/>
                          <a:ea typeface="Meiryo UI" panose="020B0604030504040204" pitchFamily="50" charset="-128"/>
                        </a:rPr>
                        <a:t>最小</a:t>
                      </a:r>
                      <a:r>
                        <a:rPr lang="en-US" altLang="ja-JP" sz="1050" b="0" i="0" dirty="0">
                          <a:solidFill>
                            <a:schemeClr val="bg2"/>
                          </a:solidFill>
                          <a:highlight>
                            <a:srgbClr val="FFFF00"/>
                          </a:highlight>
                          <a:latin typeface="Meiryo UI" panose="020B0604030504040204" pitchFamily="50" charset="-128"/>
                          <a:ea typeface="Meiryo UI" panose="020B0604030504040204" pitchFamily="50" charset="-128"/>
                        </a:rPr>
                        <a:t>0.5TB</a:t>
                      </a:r>
                      <a:r>
                        <a:rPr lang="ja-JP" altLang="en-US" sz="1050" b="0" i="0" dirty="0">
                          <a:solidFill>
                            <a:schemeClr val="bg2"/>
                          </a:solidFill>
                          <a:highlight>
                            <a:srgbClr val="FFFF00"/>
                          </a:highlight>
                          <a:latin typeface="Meiryo UI" panose="020B0604030504040204" pitchFamily="50" charset="-128"/>
                          <a:ea typeface="Meiryo UI" panose="020B0604030504040204" pitchFamily="50" charset="-128"/>
                        </a:rPr>
                        <a:t>（評価版のみ）</a:t>
                      </a:r>
                      <a:r>
                        <a:rPr lang="ja-JP" altLang="en-US" sz="1050" b="0" i="0" dirty="0">
                          <a:solidFill>
                            <a:schemeClr val="bg2"/>
                          </a:solidFill>
                          <a:latin typeface="Meiryo UI" panose="020B0604030504040204" pitchFamily="50" charset="-128"/>
                          <a:ea typeface="Meiryo UI" panose="020B0604030504040204" pitchFamily="50" charset="-128"/>
                        </a:rPr>
                        <a:t>から最大</a:t>
                      </a:r>
                      <a:r>
                        <a:rPr lang="en-US" altLang="ja-JP" sz="1050" b="0" i="0" dirty="0">
                          <a:solidFill>
                            <a:schemeClr val="bg2"/>
                          </a:solidFill>
                          <a:latin typeface="Meiryo UI" panose="020B0604030504040204" pitchFamily="50" charset="-128"/>
                          <a:ea typeface="Meiryo UI" panose="020B0604030504040204" pitchFamily="50" charset="-128"/>
                        </a:rPr>
                        <a:t>96TB</a:t>
                      </a:r>
                      <a:r>
                        <a:rPr lang="ja-JP" altLang="en-US" sz="1050" b="0" i="0" dirty="0">
                          <a:solidFill>
                            <a:schemeClr val="bg2"/>
                          </a:solidFill>
                          <a:latin typeface="Meiryo UI" panose="020B0604030504040204" pitchFamily="50" charset="-128"/>
                          <a:ea typeface="Meiryo UI" panose="020B0604030504040204" pitchFamily="50" charset="-128"/>
                        </a:rPr>
                        <a:t>まで。</a:t>
                      </a:r>
                      <a:endParaRPr lang="en-US" altLang="ja-JP" sz="1050" b="0" i="0" dirty="0">
                        <a:solidFill>
                          <a:schemeClr val="bg2"/>
                        </a:solidFill>
                        <a:latin typeface="Meiryo UI" panose="020B0604030504040204" pitchFamily="50" charset="-128"/>
                        <a:ea typeface="Meiryo UI" panose="020B0604030504040204" pitchFamily="50" charset="-128"/>
                      </a:endParaRPr>
                    </a:p>
                    <a:p>
                      <a:r>
                        <a:rPr lang="ja-JP" altLang="en-US" sz="1050" b="0" i="0" dirty="0">
                          <a:solidFill>
                            <a:schemeClr val="bg2"/>
                          </a:solidFill>
                          <a:latin typeface="Meiryo UI" panose="020B0604030504040204" pitchFamily="50" charset="-128"/>
                          <a:ea typeface="Meiryo UI" panose="020B0604030504040204" pitchFamily="50" charset="-128"/>
                        </a:rPr>
                        <a:t>（</a:t>
                      </a:r>
                      <a:r>
                        <a:rPr lang="en-US" altLang="ja-JP" sz="1050" b="0" i="0" dirty="0">
                          <a:solidFill>
                            <a:schemeClr val="bg2"/>
                          </a:solidFill>
                          <a:latin typeface="Meiryo UI" panose="020B0604030504040204" pitchFamily="50" charset="-128"/>
                          <a:ea typeface="Meiryo UI" panose="020B0604030504040204" pitchFamily="50" charset="-128"/>
                        </a:rPr>
                        <a:t>1TB</a:t>
                      </a:r>
                      <a:r>
                        <a:rPr lang="ja-JP" altLang="en-US" sz="1050" b="0" i="0" dirty="0">
                          <a:solidFill>
                            <a:schemeClr val="bg2"/>
                          </a:solidFill>
                          <a:latin typeface="Meiryo UI" panose="020B0604030504040204" pitchFamily="50" charset="-128"/>
                          <a:ea typeface="Meiryo UI" panose="020B0604030504040204" pitchFamily="50" charset="-128"/>
                        </a:rPr>
                        <a:t>単位で展開可能）</a:t>
                      </a:r>
                      <a:endParaRPr lang="en-US" altLang="ja-JP" sz="1050" b="0" i="0" dirty="0">
                        <a:solidFill>
                          <a:schemeClr val="bg2"/>
                        </a:solidFill>
                        <a:latin typeface="Meiryo UI" panose="020B0604030504040204" pitchFamily="50" charset="-128"/>
                        <a:ea typeface="Meiryo UI" panose="020B0604030504040204" pitchFamily="50" charset="-128"/>
                      </a:endParaRPr>
                    </a:p>
                  </a:txBody>
                  <a:tcPr marT="34295" marB="34295" anchor="ctr">
                    <a:lnL w="12700" cmpd="sng">
                      <a:solidFill>
                        <a:srgbClr val="FFFFFF"/>
                      </a:solidFill>
                    </a:lnL>
                    <a:lnR w="12700" cmpd="sng">
                      <a:solidFill>
                        <a:srgbClr val="FFFFFF"/>
                      </a:solidFill>
                    </a:lnR>
                    <a:lnT w="38100" cmpd="sng">
                      <a:solidFill>
                        <a:srgbClr val="FFFFFF"/>
                      </a:solidFill>
                    </a:lnT>
                    <a:lnB w="12700" cmpd="sng">
                      <a:solidFill>
                        <a:srgbClr val="FFFFFF"/>
                      </a:solidFill>
                    </a:lnB>
                    <a:lnTlToBr w="12700" cmpd="sng">
                      <a:noFill/>
                      <a:prstDash val="solid"/>
                    </a:lnTlToBr>
                    <a:lnBlToTr w="12700" cmpd="sng">
                      <a:noFill/>
                      <a:prstDash val="solid"/>
                    </a:lnBlToTr>
                    <a:solidFill>
                      <a:srgbClr val="E7ECF3"/>
                    </a:solidFill>
                  </a:tcPr>
                </a:tc>
                <a:extLst>
                  <a:ext uri="{0D108BD9-81ED-4DB2-BD59-A6C34878D82A}">
                    <a16:rowId xmlns:a16="http://schemas.microsoft.com/office/drawing/2014/main" val="10001"/>
                  </a:ext>
                </a:extLst>
              </a:tr>
              <a:tr h="272938">
                <a:tc>
                  <a:txBody>
                    <a:bodyPr/>
                    <a:lstStyle/>
                    <a:p>
                      <a:r>
                        <a:rPr lang="ja-JP" altLang="en-US" sz="1050" b="0" i="0" dirty="0">
                          <a:solidFill>
                            <a:schemeClr val="bg2"/>
                          </a:solidFill>
                          <a:latin typeface="Meiryo UI" panose="020B0604030504040204" pitchFamily="50" charset="-128"/>
                          <a:ea typeface="Meiryo UI" panose="020B0604030504040204" pitchFamily="50" charset="-128"/>
                        </a:rPr>
                        <a:t>プロトコル</a:t>
                      </a:r>
                    </a:p>
                  </a:txBody>
                  <a:tcPr marT="34295" marB="34295" anchor="ctr">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BD7E6"/>
                    </a:solidFill>
                  </a:tcPr>
                </a:tc>
                <a:tc>
                  <a:txBody>
                    <a:bodyPr/>
                    <a:lstStyle/>
                    <a:p>
                      <a:r>
                        <a:rPr lang="en-US" altLang="ja-JP" sz="1050" b="0" i="0" dirty="0">
                          <a:solidFill>
                            <a:schemeClr val="bg2"/>
                          </a:solidFill>
                          <a:latin typeface="Meiryo UI" panose="020B0604030504040204" pitchFamily="50" charset="-128"/>
                          <a:ea typeface="Meiryo UI" panose="020B0604030504040204" pitchFamily="50" charset="-128"/>
                        </a:rPr>
                        <a:t>CIFS</a:t>
                      </a:r>
                      <a:r>
                        <a:rPr lang="ja-JP" altLang="en-US" sz="1050" b="0" i="0" dirty="0" err="1">
                          <a:solidFill>
                            <a:schemeClr val="bg2"/>
                          </a:solidFill>
                          <a:latin typeface="Meiryo UI" panose="020B0604030504040204" pitchFamily="50" charset="-128"/>
                          <a:ea typeface="Meiryo UI" panose="020B0604030504040204" pitchFamily="50" charset="-128"/>
                        </a:rPr>
                        <a:t>、</a:t>
                      </a:r>
                      <a:r>
                        <a:rPr lang="en-US" altLang="ja-JP" sz="1050" b="0" i="0" dirty="0">
                          <a:solidFill>
                            <a:schemeClr val="bg2"/>
                          </a:solidFill>
                          <a:latin typeface="Meiryo UI" panose="020B0604030504040204" pitchFamily="50" charset="-128"/>
                          <a:ea typeface="Meiryo UI" panose="020B0604030504040204" pitchFamily="50" charset="-128"/>
                        </a:rPr>
                        <a:t>NFS</a:t>
                      </a:r>
                      <a:r>
                        <a:rPr lang="ja-JP" altLang="en-US" sz="1050" b="0" i="0" dirty="0" err="1">
                          <a:solidFill>
                            <a:schemeClr val="bg2"/>
                          </a:solidFill>
                          <a:latin typeface="Meiryo UI" panose="020B0604030504040204" pitchFamily="50" charset="-128"/>
                          <a:ea typeface="Meiryo UI" panose="020B0604030504040204" pitchFamily="50" charset="-128"/>
                        </a:rPr>
                        <a:t>、</a:t>
                      </a:r>
                      <a:r>
                        <a:rPr lang="en-US" altLang="ja-JP" sz="1050" b="0" i="0" dirty="0">
                          <a:solidFill>
                            <a:schemeClr val="bg2"/>
                          </a:solidFill>
                          <a:latin typeface="Meiryo UI" panose="020B0604030504040204" pitchFamily="50" charset="-128"/>
                          <a:ea typeface="Meiryo UI" panose="020B0604030504040204" pitchFamily="50" charset="-128"/>
                        </a:rPr>
                        <a:t>IP</a:t>
                      </a:r>
                      <a:r>
                        <a:rPr lang="ja-JP" altLang="en-US" sz="1050" b="0" i="0" dirty="0">
                          <a:solidFill>
                            <a:schemeClr val="bg2"/>
                          </a:solidFill>
                          <a:latin typeface="Meiryo UI" panose="020B0604030504040204" pitchFamily="50" charset="-128"/>
                          <a:ea typeface="Meiryo UI" panose="020B0604030504040204" pitchFamily="50" charset="-128"/>
                        </a:rPr>
                        <a:t>経由の</a:t>
                      </a:r>
                      <a:r>
                        <a:rPr lang="en-US" altLang="ja-JP" sz="1050" b="0" i="0" dirty="0">
                          <a:solidFill>
                            <a:schemeClr val="bg2"/>
                          </a:solidFill>
                          <a:latin typeface="Meiryo UI" panose="020B0604030504040204" pitchFamily="50" charset="-128"/>
                          <a:ea typeface="Meiryo UI" panose="020B0604030504040204" pitchFamily="50" charset="-128"/>
                        </a:rPr>
                        <a:t>DD Boost</a:t>
                      </a:r>
                      <a:r>
                        <a:rPr lang="ja-JP" altLang="en-US" sz="1050" b="0" i="0" dirty="0" err="1">
                          <a:solidFill>
                            <a:schemeClr val="bg2"/>
                          </a:solidFill>
                          <a:latin typeface="Meiryo UI" panose="020B0604030504040204" pitchFamily="50" charset="-128"/>
                          <a:ea typeface="Meiryo UI" panose="020B0604030504040204" pitchFamily="50" charset="-128"/>
                        </a:rPr>
                        <a:t>、</a:t>
                      </a:r>
                      <a:r>
                        <a:rPr lang="en-US" altLang="ja-JP" sz="1050" b="0" i="0" dirty="0">
                          <a:solidFill>
                            <a:schemeClr val="bg2"/>
                          </a:solidFill>
                          <a:latin typeface="Meiryo UI" panose="020B0604030504040204" pitchFamily="50" charset="-128"/>
                          <a:ea typeface="Meiryo UI" panose="020B0604030504040204" pitchFamily="50" charset="-128"/>
                        </a:rPr>
                        <a:t>DD Boost FS</a:t>
                      </a:r>
                    </a:p>
                  </a:txBody>
                  <a:tcPr marT="34295" marB="34295"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BD7E6"/>
                    </a:solidFill>
                  </a:tcPr>
                </a:tc>
                <a:extLst>
                  <a:ext uri="{0D108BD9-81ED-4DB2-BD59-A6C34878D82A}">
                    <a16:rowId xmlns:a16="http://schemas.microsoft.com/office/drawing/2014/main" val="10002"/>
                  </a:ext>
                </a:extLst>
              </a:tr>
              <a:tr h="2820230">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algn="l" defTabSz="914400" rtl="0" eaLnBrk="1" latinLnBrk="0" hangingPunct="1">
                        <a:buFont typeface="Arial" pitchFamily="34" charset="0"/>
                        <a:buNone/>
                      </a:pPr>
                      <a:r>
                        <a:rPr lang="ja-JP" altLang="en-US" sz="1050" b="0" i="0" dirty="0">
                          <a:solidFill>
                            <a:schemeClr val="bg2"/>
                          </a:solidFill>
                          <a:latin typeface="Meiryo UI" panose="020B0604030504040204" pitchFamily="50" charset="-128"/>
                          <a:ea typeface="Meiryo UI" panose="020B0604030504040204" pitchFamily="50" charset="-128"/>
                        </a:rPr>
                        <a:t>サポートされている</a:t>
                      </a:r>
                      <a:endParaRPr lang="en-US" altLang="ja-JP" sz="1050" b="0" i="0" dirty="0">
                        <a:solidFill>
                          <a:schemeClr val="bg2"/>
                        </a:solidFill>
                        <a:latin typeface="Meiryo UI" panose="020B0604030504040204" pitchFamily="50" charset="-128"/>
                        <a:ea typeface="Meiryo UI" panose="020B0604030504040204" pitchFamily="50" charset="-128"/>
                      </a:endParaRPr>
                    </a:p>
                    <a:p>
                      <a:pPr marL="0" algn="l" defTabSz="914400" rtl="0" eaLnBrk="1" latinLnBrk="0" hangingPunct="1">
                        <a:buFont typeface="Arial" pitchFamily="34" charset="0"/>
                        <a:buNone/>
                      </a:pPr>
                      <a:r>
                        <a:rPr lang="en-US" altLang="ja-JP" sz="1050" b="0" i="0" dirty="0">
                          <a:solidFill>
                            <a:schemeClr val="bg2"/>
                          </a:solidFill>
                          <a:latin typeface="Meiryo UI" panose="020B0604030504040204" pitchFamily="50" charset="-128"/>
                          <a:ea typeface="Meiryo UI" panose="020B0604030504040204" pitchFamily="50" charset="-128"/>
                        </a:rPr>
                        <a:t>DD</a:t>
                      </a:r>
                      <a:r>
                        <a:rPr lang="ja-JP" altLang="en-US" sz="1050" b="0" i="0" dirty="0">
                          <a:solidFill>
                            <a:schemeClr val="bg2"/>
                          </a:solidFill>
                          <a:latin typeface="Meiryo UI" panose="020B0604030504040204" pitchFamily="50" charset="-128"/>
                          <a:ea typeface="Meiryo UI" panose="020B0604030504040204" pitchFamily="50" charset="-128"/>
                        </a:rPr>
                        <a:t>機能</a:t>
                      </a:r>
                    </a:p>
                  </a:txBody>
                  <a:tcPr marT="34295" marB="342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CF3"/>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50" b="0" i="0" dirty="0">
                          <a:solidFill>
                            <a:schemeClr val="bg2"/>
                          </a:solidFill>
                          <a:latin typeface="Meiryo UI" panose="020B0604030504040204" pitchFamily="50" charset="-128"/>
                          <a:ea typeface="Meiryo UI" panose="020B0604030504040204" pitchFamily="50" charset="-128"/>
                        </a:rPr>
                        <a:t>DD Boost MFR</a:t>
                      </a:r>
                      <a:r>
                        <a:rPr lang="ja-JP" altLang="en-US" sz="1050" b="0" i="0" dirty="0">
                          <a:solidFill>
                            <a:schemeClr val="bg2"/>
                          </a:solidFill>
                          <a:latin typeface="Meiryo UI" panose="020B0604030504040204" pitchFamily="50" charset="-128"/>
                          <a:ea typeface="Meiryo UI" panose="020B0604030504040204" pitchFamily="50" charset="-128"/>
                        </a:rPr>
                        <a:t>（管理ファイルレプリケーション）</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b="0" i="0" dirty="0">
                          <a:solidFill>
                            <a:schemeClr val="bg2"/>
                          </a:solidFill>
                          <a:latin typeface="Meiryo UI" panose="020B0604030504040204" pitchFamily="50" charset="-128"/>
                          <a:ea typeface="Meiryo UI" panose="020B0604030504040204" pitchFamily="50" charset="-128"/>
                        </a:rPr>
                        <a:t>暗号化</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50" b="0" i="0" dirty="0">
                          <a:solidFill>
                            <a:schemeClr val="bg2"/>
                          </a:solidFill>
                          <a:latin typeface="Meiryo UI" panose="020B0604030504040204" pitchFamily="50" charset="-128"/>
                          <a:ea typeface="Meiryo UI" panose="020B0604030504040204" pitchFamily="50" charset="-128"/>
                        </a:rPr>
                        <a:t>DD VE</a:t>
                      </a:r>
                      <a:r>
                        <a:rPr lang="ja-JP" altLang="en-US" sz="1050" b="0" i="0" dirty="0">
                          <a:solidFill>
                            <a:schemeClr val="bg2"/>
                          </a:solidFill>
                          <a:latin typeface="Meiryo UI" panose="020B0604030504040204" pitchFamily="50" charset="-128"/>
                          <a:ea typeface="Meiryo UI" panose="020B0604030504040204" pitchFamily="50" charset="-128"/>
                        </a:rPr>
                        <a:t>管理用の</a:t>
                      </a:r>
                      <a:r>
                        <a:rPr lang="en-US" altLang="ja-JP" sz="1050" b="0" i="0" dirty="0">
                          <a:solidFill>
                            <a:schemeClr val="bg2"/>
                          </a:solidFill>
                          <a:latin typeface="Meiryo UI" panose="020B0604030504040204" pitchFamily="50" charset="-128"/>
                          <a:ea typeface="Meiryo UI" panose="020B0604030504040204" pitchFamily="50" charset="-128"/>
                        </a:rPr>
                        <a:t>DD System Manager GUI</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50" b="0" i="0" dirty="0">
                          <a:solidFill>
                            <a:schemeClr val="bg2"/>
                          </a:solidFill>
                          <a:latin typeface="Meiryo UI" panose="020B0604030504040204" pitchFamily="50" charset="-128"/>
                          <a:ea typeface="Meiryo UI" panose="020B0604030504040204" pitchFamily="50" charset="-128"/>
                        </a:rPr>
                        <a:t>6.0</a:t>
                      </a:r>
                      <a:r>
                        <a:rPr lang="ja-JP" altLang="en-US" sz="1050" b="0" i="0" dirty="0" err="1">
                          <a:solidFill>
                            <a:schemeClr val="bg2"/>
                          </a:solidFill>
                          <a:latin typeface="Meiryo UI" panose="020B0604030504040204" pitchFamily="50" charset="-128"/>
                          <a:ea typeface="Meiryo UI" panose="020B0604030504040204" pitchFamily="50" charset="-128"/>
                        </a:rPr>
                        <a:t>での</a:t>
                      </a:r>
                      <a:r>
                        <a:rPr lang="ja-JP" altLang="en-US" sz="1050" b="0" i="0" dirty="0">
                          <a:solidFill>
                            <a:schemeClr val="bg2"/>
                          </a:solidFill>
                          <a:latin typeface="Meiryo UI" panose="020B0604030504040204" pitchFamily="50" charset="-128"/>
                          <a:ea typeface="Meiryo UI" panose="020B0604030504040204" pitchFamily="50" charset="-128"/>
                        </a:rPr>
                        <a:t>ネットワーク分離をサポートした</a:t>
                      </a:r>
                      <a:r>
                        <a:rPr lang="en-US" altLang="ja-JP" sz="1050" b="0" i="0" dirty="0">
                          <a:solidFill>
                            <a:schemeClr val="bg2"/>
                          </a:solidFill>
                          <a:latin typeface="Meiryo UI" panose="020B0604030504040204" pitchFamily="50" charset="-128"/>
                          <a:ea typeface="Meiryo UI" panose="020B0604030504040204" pitchFamily="50" charset="-128"/>
                        </a:rPr>
                        <a:t>SMT</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50" b="0" i="0" dirty="0">
                          <a:solidFill>
                            <a:schemeClr val="bg2"/>
                          </a:solidFill>
                          <a:latin typeface="Meiryo UI" panose="020B0604030504040204" pitchFamily="50" charset="-128"/>
                          <a:ea typeface="Meiryo UI" panose="020B0604030504040204" pitchFamily="50" charset="-128"/>
                        </a:rPr>
                        <a:t>DD Cloud Tier</a:t>
                      </a:r>
                      <a:r>
                        <a:rPr lang="ja-JP" altLang="en-US" sz="1050" b="0" i="0" dirty="0">
                          <a:solidFill>
                            <a:schemeClr val="bg2"/>
                          </a:solidFill>
                          <a:latin typeface="Meiryo UI" panose="020B0604030504040204" pitchFamily="50" charset="-128"/>
                          <a:ea typeface="Meiryo UI" panose="020B0604030504040204" pitchFamily="50" charset="-128"/>
                        </a:rPr>
                        <a:t>（</a:t>
                      </a:r>
                      <a:r>
                        <a:rPr lang="en-US" altLang="ja-JP" sz="1050" b="0" i="0" dirty="0">
                          <a:solidFill>
                            <a:schemeClr val="bg2"/>
                          </a:solidFill>
                          <a:latin typeface="Meiryo UI" panose="020B0604030504040204" pitchFamily="50" charset="-128"/>
                          <a:ea typeface="Meiryo UI" panose="020B0604030504040204" pitchFamily="50" charset="-128"/>
                        </a:rPr>
                        <a:t>16TB,64TB,96TB</a:t>
                      </a:r>
                      <a:r>
                        <a:rPr lang="ja-JP" altLang="en-US" sz="1050" b="0" i="0" dirty="0">
                          <a:solidFill>
                            <a:schemeClr val="bg2"/>
                          </a:solidFill>
                          <a:latin typeface="Meiryo UI" panose="020B0604030504040204" pitchFamily="50" charset="-128"/>
                          <a:ea typeface="Meiryo UI" panose="020B0604030504040204" pitchFamily="50" charset="-128"/>
                        </a:rPr>
                        <a:t>構成のみ）</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50" b="0" i="0" dirty="0">
                          <a:solidFill>
                            <a:schemeClr val="bg2"/>
                          </a:solidFill>
                          <a:latin typeface="Meiryo UI" panose="020B0604030504040204" pitchFamily="50" charset="-128"/>
                          <a:ea typeface="Meiryo UI" panose="020B0604030504040204" pitchFamily="50" charset="-128"/>
                        </a:rPr>
                        <a:t>Hadoop</a:t>
                      </a:r>
                      <a:r>
                        <a:rPr lang="ja-JP" altLang="en-US" sz="1050" b="0" i="0" dirty="0">
                          <a:solidFill>
                            <a:schemeClr val="bg2"/>
                          </a:solidFill>
                          <a:latin typeface="Meiryo UI" panose="020B0604030504040204" pitchFamily="50" charset="-128"/>
                          <a:ea typeface="Meiryo UI" panose="020B0604030504040204" pitchFamily="50" charset="-128"/>
                        </a:rPr>
                        <a:t>アプリケーションエージェント</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50" b="0" i="0" dirty="0">
                          <a:solidFill>
                            <a:schemeClr val="bg2"/>
                          </a:solidFill>
                          <a:latin typeface="Meiryo UI" panose="020B0604030504040204" pitchFamily="50" charset="-128"/>
                          <a:ea typeface="Meiryo UI" panose="020B0604030504040204" pitchFamily="50" charset="-128"/>
                        </a:rPr>
                        <a:t>Key Management Interoperability Protocol</a:t>
                      </a:r>
                      <a:r>
                        <a:rPr lang="ja-JP" altLang="en-US" sz="1050" b="0" i="0" dirty="0">
                          <a:solidFill>
                            <a:schemeClr val="bg2"/>
                          </a:solidFill>
                          <a:latin typeface="Meiryo UI" panose="020B0604030504040204" pitchFamily="50" charset="-128"/>
                          <a:ea typeface="Meiryo UI" panose="020B0604030504040204" pitchFamily="50" charset="-128"/>
                        </a:rPr>
                        <a:t>（</a:t>
                      </a:r>
                      <a:r>
                        <a:rPr lang="en-US" altLang="ja-JP" sz="1050" b="0" i="0" dirty="0">
                          <a:solidFill>
                            <a:schemeClr val="bg2"/>
                          </a:solidFill>
                          <a:latin typeface="Meiryo UI" panose="020B0604030504040204" pitchFamily="50" charset="-128"/>
                          <a:ea typeface="Meiryo UI" panose="020B0604030504040204" pitchFamily="50" charset="-128"/>
                        </a:rPr>
                        <a:t>KMIP</a:t>
                      </a:r>
                      <a:r>
                        <a:rPr lang="ja-JP" altLang="en-US" sz="1050" b="0" i="0" dirty="0">
                          <a:solidFill>
                            <a:schemeClr val="bg2"/>
                          </a:solidFill>
                          <a:latin typeface="Meiryo UI" panose="020B0604030504040204" pitchFamily="50" charset="-128"/>
                          <a:ea typeface="Meiryo UI" panose="020B0604030504040204" pitchFamily="50" charset="-128"/>
                        </a:rPr>
                        <a:t>）</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b="0" i="0" dirty="0">
                          <a:solidFill>
                            <a:schemeClr val="bg2"/>
                          </a:solidFill>
                          <a:latin typeface="Meiryo UI" panose="020B0604030504040204" pitchFamily="50" charset="-128"/>
                          <a:ea typeface="Meiryo UI" panose="020B0604030504040204" pitchFamily="50" charset="-128"/>
                        </a:rPr>
                        <a:t>詳細な制限付き</a:t>
                      </a:r>
                      <a:r>
                        <a:rPr lang="en-US" altLang="ja-JP" sz="1050" b="0" i="0" dirty="0" err="1">
                          <a:solidFill>
                            <a:schemeClr val="bg2"/>
                          </a:solidFill>
                          <a:latin typeface="Meiryo UI" panose="020B0604030504040204" pitchFamily="50" charset="-128"/>
                          <a:ea typeface="Meiryo UI" panose="020B0604030504040204" pitchFamily="50" charset="-128"/>
                        </a:rPr>
                        <a:t>IPtables</a:t>
                      </a:r>
                      <a:r>
                        <a:rPr lang="ja-JP" altLang="en-US" sz="1050" b="0" i="0" dirty="0">
                          <a:solidFill>
                            <a:schemeClr val="bg2"/>
                          </a:solidFill>
                          <a:latin typeface="Meiryo UI" panose="020B0604030504040204" pitchFamily="50" charset="-128"/>
                          <a:ea typeface="Meiryo UI" panose="020B0604030504040204" pitchFamily="50" charset="-128"/>
                        </a:rPr>
                        <a:t>設定</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b="0" i="0" dirty="0">
                          <a:solidFill>
                            <a:schemeClr val="bg2"/>
                          </a:solidFill>
                          <a:latin typeface="Meiryo UI" panose="020B0604030504040204" pitchFamily="50" charset="-128"/>
                          <a:ea typeface="Meiryo UI" panose="020B0604030504040204" pitchFamily="50" charset="-128"/>
                        </a:rPr>
                        <a:t>管理ファイルのレプリケーションと</a:t>
                      </a:r>
                      <a:r>
                        <a:rPr lang="en-US" altLang="ja-JP" sz="1050" b="0" i="0" dirty="0" err="1">
                          <a:solidFill>
                            <a:schemeClr val="bg2"/>
                          </a:solidFill>
                          <a:latin typeface="Meiryo UI" panose="020B0604030504040204" pitchFamily="50" charset="-128"/>
                          <a:ea typeface="Meiryo UI" panose="020B0604030504040204" pitchFamily="50" charset="-128"/>
                        </a:rPr>
                        <a:t>Mtree</a:t>
                      </a:r>
                      <a:r>
                        <a:rPr lang="ja-JP" altLang="en-US" sz="1050" b="0" i="0" dirty="0">
                          <a:solidFill>
                            <a:schemeClr val="bg2"/>
                          </a:solidFill>
                          <a:latin typeface="Meiryo UI" panose="020B0604030504040204" pitchFamily="50" charset="-128"/>
                          <a:ea typeface="Meiryo UI" panose="020B0604030504040204" pitchFamily="50" charset="-128"/>
                        </a:rPr>
                        <a:t>レプリケーション</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50" b="0" i="0" dirty="0">
                          <a:solidFill>
                            <a:schemeClr val="bg2"/>
                          </a:solidFill>
                          <a:latin typeface="Meiryo UI" panose="020B0604030504040204" pitchFamily="50" charset="-128"/>
                          <a:ea typeface="Meiryo UI" panose="020B0604030504040204" pitchFamily="50" charset="-128"/>
                        </a:rPr>
                        <a:t>Retention Lock Governance Edition</a:t>
                      </a:r>
                    </a:p>
                    <a:p>
                      <a:pPr marL="87313" marR="0" lvl="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50" b="0" i="0" dirty="0">
                          <a:solidFill>
                            <a:schemeClr val="bg2"/>
                          </a:solidFill>
                          <a:latin typeface="Meiryo UI" panose="020B0604030504040204" pitchFamily="50" charset="-128"/>
                          <a:ea typeface="Meiryo UI" panose="020B0604030504040204" pitchFamily="50" charset="-128"/>
                        </a:rPr>
                        <a:t>インスタントアクセス（</a:t>
                      </a:r>
                      <a:r>
                        <a:rPr lang="en-US" altLang="ja-JP" sz="1050" b="0" i="0" dirty="0">
                          <a:solidFill>
                            <a:schemeClr val="bg2"/>
                          </a:solidFill>
                          <a:latin typeface="Meiryo UI" panose="020B0604030504040204" pitchFamily="50" charset="-128"/>
                          <a:ea typeface="Meiryo UI" panose="020B0604030504040204" pitchFamily="50" charset="-128"/>
                        </a:rPr>
                        <a:t>16 TB</a:t>
                      </a:r>
                      <a:r>
                        <a:rPr lang="ja-JP" altLang="en-US" sz="1050" b="0" i="0" dirty="0">
                          <a:solidFill>
                            <a:schemeClr val="bg2"/>
                          </a:solidFill>
                          <a:latin typeface="Meiryo UI" panose="020B0604030504040204" pitchFamily="50" charset="-128"/>
                          <a:ea typeface="Meiryo UI" panose="020B0604030504040204" pitchFamily="50" charset="-128"/>
                        </a:rPr>
                        <a:t>以上の構成でのみサポート）</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50" b="0" i="0" dirty="0">
                          <a:solidFill>
                            <a:schemeClr val="bg2"/>
                          </a:solidFill>
                          <a:latin typeface="Meiryo UI" panose="020B0604030504040204" pitchFamily="50" charset="-128"/>
                          <a:ea typeface="Meiryo UI" panose="020B0604030504040204" pitchFamily="50" charset="-128"/>
                        </a:rPr>
                        <a:t>KVM</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50" b="0" i="0" dirty="0">
                          <a:solidFill>
                            <a:schemeClr val="bg2"/>
                          </a:solidFill>
                          <a:latin typeface="Meiryo UI" panose="020B0604030504040204" pitchFamily="50" charset="-128"/>
                          <a:ea typeface="Meiryo UI" panose="020B0604030504040204" pitchFamily="50" charset="-128"/>
                        </a:rPr>
                        <a:t>VMware</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50" b="0" i="0" dirty="0">
                          <a:solidFill>
                            <a:schemeClr val="bg2"/>
                          </a:solidFill>
                          <a:latin typeface="Meiryo UI" panose="020B0604030504040204" pitchFamily="50" charset="-128"/>
                          <a:ea typeface="Meiryo UI" panose="020B0604030504040204" pitchFamily="50" charset="-128"/>
                        </a:rPr>
                        <a:t>Hyper-V</a:t>
                      </a:r>
                      <a:r>
                        <a:rPr lang="ja-JP" altLang="en-US" sz="1050" b="0" i="0" dirty="0">
                          <a:solidFill>
                            <a:schemeClr val="bg2"/>
                          </a:solidFill>
                          <a:latin typeface="Meiryo UI" panose="020B0604030504040204" pitchFamily="50" charset="-128"/>
                          <a:ea typeface="Meiryo UI" panose="020B0604030504040204" pitchFamily="50" charset="-128"/>
                        </a:rPr>
                        <a:t>（</a:t>
                      </a:r>
                      <a:r>
                        <a:rPr lang="en-US" altLang="ja-JP" sz="1050" b="0" i="0" dirty="0">
                          <a:solidFill>
                            <a:schemeClr val="bg2"/>
                          </a:solidFill>
                          <a:latin typeface="Meiryo UI" panose="020B0604030504040204" pitchFamily="50" charset="-128"/>
                          <a:ea typeface="Meiryo UI" panose="020B0604030504040204" pitchFamily="50" charset="-128"/>
                        </a:rPr>
                        <a:t>Hyper-V HA</a:t>
                      </a:r>
                      <a:r>
                        <a:rPr lang="ja-JP" altLang="en-US" sz="1050" b="0" i="0" dirty="0">
                          <a:solidFill>
                            <a:schemeClr val="bg2"/>
                          </a:solidFill>
                          <a:latin typeface="Meiryo UI" panose="020B0604030504040204" pitchFamily="50" charset="-128"/>
                          <a:ea typeface="Meiryo UI" panose="020B0604030504040204" pitchFamily="50" charset="-128"/>
                        </a:rPr>
                        <a:t>）</a:t>
                      </a:r>
                      <a:endParaRPr lang="en-US" altLang="ja-JP" sz="1050" b="0" i="0" dirty="0">
                        <a:solidFill>
                          <a:schemeClr val="bg2"/>
                        </a:solidFill>
                        <a:latin typeface="Meiryo UI" panose="020B0604030504040204" pitchFamily="50" charset="-128"/>
                        <a:ea typeface="Meiryo UI" panose="020B0604030504040204" pitchFamily="50" charset="-128"/>
                      </a:endParaRPr>
                    </a:p>
                  </a:txBody>
                  <a:tcPr marT="34295" marB="342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CF3"/>
                    </a:solidFill>
                  </a:tcPr>
                </a:tc>
                <a:extLst>
                  <a:ext uri="{0D108BD9-81ED-4DB2-BD59-A6C34878D82A}">
                    <a16:rowId xmlns:a16="http://schemas.microsoft.com/office/drawing/2014/main" val="10003"/>
                  </a:ext>
                </a:extLst>
              </a:tr>
              <a:tr h="1728532">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50" b="0" i="0" dirty="0">
                          <a:solidFill>
                            <a:schemeClr val="bg2"/>
                          </a:solidFill>
                          <a:latin typeface="Meiryo UI" panose="020B0604030504040204" pitchFamily="50" charset="-128"/>
                          <a:ea typeface="Meiryo UI" panose="020B0604030504040204" pitchFamily="50" charset="-128"/>
                        </a:rPr>
                        <a:t>サポートされていない</a:t>
                      </a:r>
                      <a:endParaRPr lang="en-US" altLang="ja-JP" sz="1050" b="0" i="0" dirty="0">
                        <a:solidFill>
                          <a:schemeClr val="bg2"/>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50" b="0" i="0" dirty="0">
                          <a:solidFill>
                            <a:schemeClr val="bg2"/>
                          </a:solidFill>
                          <a:latin typeface="Meiryo UI" panose="020B0604030504040204" pitchFamily="50" charset="-128"/>
                          <a:ea typeface="Meiryo UI" panose="020B0604030504040204" pitchFamily="50" charset="-128"/>
                        </a:rPr>
                        <a:t>DD</a:t>
                      </a:r>
                      <a:r>
                        <a:rPr lang="ja-JP" altLang="en-US" sz="1050" b="0" i="0" dirty="0">
                          <a:solidFill>
                            <a:schemeClr val="bg2"/>
                          </a:solidFill>
                          <a:latin typeface="Meiryo UI" panose="020B0604030504040204" pitchFamily="50" charset="-128"/>
                          <a:ea typeface="Meiryo UI" panose="020B0604030504040204" pitchFamily="50" charset="-128"/>
                        </a:rPr>
                        <a:t>機能</a:t>
                      </a:r>
                    </a:p>
                  </a:txBody>
                  <a:tcPr marT="34295" marB="342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D7E6"/>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87313" indent="-87313" algn="l" defTabSz="914400" rtl="0" eaLnBrk="1" latinLnBrk="0" hangingPunct="1">
                        <a:buFont typeface="Arial" panose="020B0604020202020204" pitchFamily="34" charset="0"/>
                        <a:buChar char="•"/>
                      </a:pPr>
                      <a:r>
                        <a:rPr lang="en-US" altLang="ja-JP" sz="1050" b="0" i="0" dirty="0">
                          <a:solidFill>
                            <a:schemeClr val="bg2"/>
                          </a:solidFill>
                          <a:latin typeface="Meiryo UI" panose="020B0604030504040204" pitchFamily="50" charset="-128"/>
                          <a:ea typeface="Meiryo UI" panose="020B0604030504040204" pitchFamily="50" charset="-128"/>
                        </a:rPr>
                        <a:t>DD Boost over FC</a:t>
                      </a:r>
                    </a:p>
                    <a:p>
                      <a:pPr marL="87313" indent="-87313" algn="l" defTabSz="914400" rtl="0" eaLnBrk="1" latinLnBrk="0" hangingPunct="1">
                        <a:buFont typeface="Arial" panose="020B0604020202020204" pitchFamily="34" charset="0"/>
                        <a:buChar char="•"/>
                      </a:pPr>
                      <a:r>
                        <a:rPr lang="ja-JP" altLang="en-US" sz="1050" b="0" i="0" dirty="0">
                          <a:solidFill>
                            <a:schemeClr val="bg2"/>
                          </a:solidFill>
                          <a:latin typeface="Meiryo UI" panose="020B0604030504040204" pitchFamily="50" charset="-128"/>
                          <a:ea typeface="Meiryo UI" panose="020B0604030504040204" pitchFamily="50" charset="-128"/>
                        </a:rPr>
                        <a:t>長期保存</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en-US" altLang="ja-JP" sz="1050" b="0" i="0" dirty="0">
                          <a:solidFill>
                            <a:schemeClr val="bg2"/>
                          </a:solidFill>
                          <a:latin typeface="Meiryo UI" panose="020B0604030504040204" pitchFamily="50" charset="-128"/>
                          <a:ea typeface="Meiryo UI" panose="020B0604030504040204" pitchFamily="50" charset="-128"/>
                        </a:rPr>
                        <a:t>DD</a:t>
                      </a:r>
                      <a:r>
                        <a:rPr lang="ja-JP" altLang="en-US" sz="1050" b="0" i="0" dirty="0">
                          <a:solidFill>
                            <a:schemeClr val="bg2"/>
                          </a:solidFill>
                          <a:latin typeface="Meiryo UI" panose="020B0604030504040204" pitchFamily="50" charset="-128"/>
                          <a:ea typeface="Meiryo UI" panose="020B0604030504040204" pitchFamily="50" charset="-128"/>
                        </a:rPr>
                        <a:t>高可用性（</a:t>
                      </a:r>
                      <a:r>
                        <a:rPr lang="en-US" altLang="ja-JP" sz="1050" b="0" i="0" dirty="0">
                          <a:solidFill>
                            <a:schemeClr val="bg2"/>
                          </a:solidFill>
                          <a:latin typeface="Meiryo UI" panose="020B0604030504040204" pitchFamily="50" charset="-128"/>
                          <a:ea typeface="Meiryo UI" panose="020B0604030504040204" pitchFamily="50" charset="-128"/>
                        </a:rPr>
                        <a:t>HA</a:t>
                      </a:r>
                      <a:r>
                        <a:rPr lang="ja-JP" altLang="en-US" sz="1050" b="0" i="0" dirty="0">
                          <a:solidFill>
                            <a:schemeClr val="bg2"/>
                          </a:solidFill>
                          <a:latin typeface="Meiryo UI" panose="020B0604030504040204" pitchFamily="50" charset="-128"/>
                          <a:ea typeface="Meiryo UI" panose="020B0604030504040204" pitchFamily="50" charset="-128"/>
                        </a:rPr>
                        <a:t>） </a:t>
                      </a:r>
                      <a:r>
                        <a:rPr lang="en-US" altLang="ja-JP" sz="1050" b="0" i="0" dirty="0">
                          <a:solidFill>
                            <a:schemeClr val="bg2"/>
                          </a:solidFill>
                          <a:latin typeface="Meiryo UI" panose="020B0604030504040204" pitchFamily="50" charset="-128"/>
                          <a:ea typeface="Meiryo UI" panose="020B0604030504040204" pitchFamily="50" charset="-128"/>
                        </a:rPr>
                        <a:t>- </a:t>
                      </a:r>
                      <a:r>
                        <a:rPr lang="ja-JP" altLang="en-US" sz="1050" b="0" i="0" dirty="0">
                          <a:solidFill>
                            <a:schemeClr val="bg2"/>
                          </a:solidFill>
                          <a:latin typeface="Meiryo UI" panose="020B0604030504040204" pitchFamily="50" charset="-128"/>
                          <a:ea typeface="Meiryo UI" panose="020B0604030504040204" pitchFamily="50" charset="-128"/>
                        </a:rPr>
                        <a:t>ただし、</a:t>
                      </a:r>
                      <a:r>
                        <a:rPr lang="en-US" altLang="ja-JP" sz="1050" b="0" i="0" dirty="0">
                          <a:solidFill>
                            <a:schemeClr val="bg2"/>
                          </a:solidFill>
                          <a:latin typeface="Meiryo UI" panose="020B0604030504040204" pitchFamily="50" charset="-128"/>
                          <a:ea typeface="Meiryo UI" panose="020B0604030504040204" pitchFamily="50" charset="-128"/>
                        </a:rPr>
                        <a:t>VMware</a:t>
                      </a:r>
                      <a:r>
                        <a:rPr lang="ja-JP" altLang="en-US" sz="1050" b="0" i="0" dirty="0">
                          <a:solidFill>
                            <a:schemeClr val="bg2"/>
                          </a:solidFill>
                          <a:latin typeface="Meiryo UI" panose="020B0604030504040204" pitchFamily="50" charset="-128"/>
                          <a:ea typeface="Meiryo UI" panose="020B0604030504040204" pitchFamily="50" charset="-128"/>
                        </a:rPr>
                        <a:t>と</a:t>
                      </a:r>
                      <a:r>
                        <a:rPr lang="en-US" altLang="ja-JP" sz="1050" b="0" i="0" dirty="0">
                          <a:solidFill>
                            <a:schemeClr val="bg2"/>
                          </a:solidFill>
                          <a:latin typeface="Meiryo UI" panose="020B0604030504040204" pitchFamily="50" charset="-128"/>
                          <a:ea typeface="Meiryo UI" panose="020B0604030504040204" pitchFamily="50" charset="-128"/>
                        </a:rPr>
                        <a:t>Hyper-V HA</a:t>
                      </a:r>
                      <a:r>
                        <a:rPr lang="ja-JP" altLang="en-US" sz="1050" b="0" i="0" dirty="0">
                          <a:solidFill>
                            <a:schemeClr val="bg2"/>
                          </a:solidFill>
                          <a:latin typeface="Meiryo UI" panose="020B0604030504040204" pitchFamily="50" charset="-128"/>
                          <a:ea typeface="Meiryo UI" panose="020B0604030504040204" pitchFamily="50" charset="-128"/>
                        </a:rPr>
                        <a:t>をサポート</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en-US" altLang="ja-JP" sz="1050" b="0" i="0" dirty="0">
                          <a:solidFill>
                            <a:schemeClr val="bg2"/>
                          </a:solidFill>
                          <a:latin typeface="Meiryo UI" panose="020B0604030504040204" pitchFamily="50" charset="-128"/>
                          <a:ea typeface="Meiryo UI" panose="020B0604030504040204" pitchFamily="50" charset="-128"/>
                        </a:rPr>
                        <a:t>NDMP</a:t>
                      </a:r>
                    </a:p>
                    <a:p>
                      <a:pPr marL="87313" indent="-87313" algn="l" defTabSz="914400" rtl="0" eaLnBrk="1" latinLnBrk="0" hangingPunct="1">
                        <a:buFont typeface="Arial" panose="020B0604020202020204" pitchFamily="34" charset="0"/>
                        <a:buChar char="•"/>
                      </a:pPr>
                      <a:r>
                        <a:rPr lang="ja-JP" altLang="en-US" sz="1050" b="0" i="0" dirty="0">
                          <a:solidFill>
                            <a:schemeClr val="bg2"/>
                          </a:solidFill>
                          <a:latin typeface="Meiryo UI" panose="020B0604030504040204" pitchFamily="50" charset="-128"/>
                          <a:ea typeface="Meiryo UI" panose="020B0604030504040204" pitchFamily="50" charset="-128"/>
                        </a:rPr>
                        <a:t>コレクション レプリケーション</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ja-JP" altLang="en-US" sz="1050" b="0" i="0" dirty="0">
                          <a:solidFill>
                            <a:schemeClr val="bg2"/>
                          </a:solidFill>
                          <a:latin typeface="Meiryo UI" panose="020B0604030504040204" pitchFamily="50" charset="-128"/>
                          <a:ea typeface="Meiryo UI" panose="020B0604030504040204" pitchFamily="50" charset="-128"/>
                        </a:rPr>
                        <a:t>ディレクトリ レプリケーション</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ja-JP" altLang="en-US" sz="1050" b="0" i="0" dirty="0">
                          <a:solidFill>
                            <a:schemeClr val="bg2"/>
                          </a:solidFill>
                          <a:latin typeface="Meiryo UI" panose="020B0604030504040204" pitchFamily="50" charset="-128"/>
                          <a:ea typeface="Meiryo UI" panose="020B0604030504040204" pitchFamily="50" charset="-128"/>
                        </a:rPr>
                        <a:t>インスタントアクセス（</a:t>
                      </a:r>
                      <a:r>
                        <a:rPr lang="en-US" altLang="ja-JP" sz="1050" b="0" i="0" dirty="0">
                          <a:solidFill>
                            <a:schemeClr val="bg2"/>
                          </a:solidFill>
                          <a:latin typeface="Meiryo UI" panose="020B0604030504040204" pitchFamily="50" charset="-128"/>
                          <a:ea typeface="Meiryo UI" panose="020B0604030504040204" pitchFamily="50" charset="-128"/>
                        </a:rPr>
                        <a:t>16 TB</a:t>
                      </a:r>
                      <a:r>
                        <a:rPr lang="ja-JP" altLang="en-US" sz="1050" b="0" i="0" dirty="0">
                          <a:solidFill>
                            <a:schemeClr val="bg2"/>
                          </a:solidFill>
                          <a:latin typeface="Meiryo UI" panose="020B0604030504040204" pitchFamily="50" charset="-128"/>
                          <a:ea typeface="Meiryo UI" panose="020B0604030504040204" pitchFamily="50" charset="-128"/>
                        </a:rPr>
                        <a:t>未満の構成ではサポートされません）</a:t>
                      </a:r>
                      <a:endParaRPr lang="en-US" altLang="ja-JP" sz="105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en-US" altLang="ja-JP" sz="1050" b="0" i="0" dirty="0">
                          <a:solidFill>
                            <a:schemeClr val="bg2"/>
                          </a:solidFill>
                          <a:latin typeface="Meiryo UI" panose="020B0604030504040204" pitchFamily="50" charset="-128"/>
                          <a:ea typeface="Meiryo UI" panose="020B0604030504040204" pitchFamily="50" charset="-128"/>
                        </a:rPr>
                        <a:t>Retention Lock Compliance Edition</a:t>
                      </a:r>
                    </a:p>
                    <a:p>
                      <a:pPr marL="87313" indent="-87313" algn="l" defTabSz="914400" rtl="0" eaLnBrk="1" latinLnBrk="0" hangingPunct="1">
                        <a:buFont typeface="Arial" panose="020B0604020202020204" pitchFamily="34" charset="0"/>
                        <a:buChar char="•"/>
                      </a:pPr>
                      <a:r>
                        <a:rPr lang="ja-JP" altLang="en-US" sz="1050" b="0" i="0" dirty="0">
                          <a:solidFill>
                            <a:schemeClr val="bg2"/>
                          </a:solidFill>
                          <a:latin typeface="Meiryo UI" panose="020B0604030504040204" pitchFamily="50" charset="-128"/>
                          <a:ea typeface="Meiryo UI" panose="020B0604030504040204" pitchFamily="50" charset="-128"/>
                        </a:rPr>
                        <a:t>ネット アグリゲーション</a:t>
                      </a:r>
                      <a:endParaRPr lang="en-US" altLang="ja-JP" sz="1050" b="0" i="0" dirty="0">
                        <a:solidFill>
                          <a:schemeClr val="bg2"/>
                        </a:solidFill>
                        <a:latin typeface="Meiryo UI" panose="020B0604030504040204" pitchFamily="50" charset="-128"/>
                        <a:ea typeface="Meiryo UI" panose="020B0604030504040204" pitchFamily="50" charset="-128"/>
                      </a:endParaRPr>
                    </a:p>
                  </a:txBody>
                  <a:tcPr marT="34295" marB="34295"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D7E6"/>
                    </a:solidFill>
                  </a:tcPr>
                </a:tc>
                <a:extLst>
                  <a:ext uri="{0D108BD9-81ED-4DB2-BD59-A6C34878D82A}">
                    <a16:rowId xmlns:a16="http://schemas.microsoft.com/office/drawing/2014/main" val="10004"/>
                  </a:ext>
                </a:extLst>
              </a:tr>
            </a:tbl>
          </a:graphicData>
        </a:graphic>
      </p:graphicFrame>
      <p:graphicFrame>
        <p:nvGraphicFramePr>
          <p:cNvPr id="17" name="Table 5">
            <a:extLst>
              <a:ext uri="{FF2B5EF4-FFF2-40B4-BE49-F238E27FC236}">
                <a16:creationId xmlns:a16="http://schemas.microsoft.com/office/drawing/2014/main" id="{3A7DC915-04DC-4639-93F9-6E7B2075BCD4}"/>
              </a:ext>
            </a:extLst>
          </p:cNvPr>
          <p:cNvGraphicFramePr>
            <a:graphicFrameLocks noGrp="1"/>
          </p:cNvGraphicFramePr>
          <p:nvPr/>
        </p:nvGraphicFramePr>
        <p:xfrm>
          <a:off x="6325457" y="2559088"/>
          <a:ext cx="5767226" cy="4091980"/>
        </p:xfrm>
        <a:graphic>
          <a:graphicData uri="http://schemas.openxmlformats.org/drawingml/2006/table">
            <a:tbl>
              <a:tblPr firstRow="1" bandRow="1"/>
              <a:tblGrid>
                <a:gridCol w="1821950">
                  <a:extLst>
                    <a:ext uri="{9D8B030D-6E8A-4147-A177-3AD203B41FA5}">
                      <a16:colId xmlns:a16="http://schemas.microsoft.com/office/drawing/2014/main" val="20000"/>
                    </a:ext>
                  </a:extLst>
                </a:gridCol>
                <a:gridCol w="3945276">
                  <a:extLst>
                    <a:ext uri="{9D8B030D-6E8A-4147-A177-3AD203B41FA5}">
                      <a16:colId xmlns:a16="http://schemas.microsoft.com/office/drawing/2014/main" val="20001"/>
                    </a:ext>
                  </a:extLst>
                </a:gridCol>
              </a:tblGrid>
              <a:tr h="159264">
                <a:tc>
                  <a:txBody>
                    <a:bodyPr/>
                    <a:lstStyle>
                      <a:lvl1pPr marL="0" algn="l" defTabSz="914400" rtl="0" eaLnBrk="1" latinLnBrk="0" hangingPunct="1">
                        <a:defRPr kumimoji="1" sz="1800" b="1" kern="1200">
                          <a:solidFill>
                            <a:schemeClr val="lt1"/>
                          </a:solidFill>
                          <a:latin typeface="Verdana"/>
                        </a:defRPr>
                      </a:lvl1pPr>
                      <a:lvl2pPr marL="457200" algn="l" defTabSz="914400" rtl="0" eaLnBrk="1" latinLnBrk="0" hangingPunct="1">
                        <a:defRPr kumimoji="1" sz="1800" b="1" kern="1200">
                          <a:solidFill>
                            <a:schemeClr val="lt1"/>
                          </a:solidFill>
                          <a:latin typeface="Verdana"/>
                        </a:defRPr>
                      </a:lvl2pPr>
                      <a:lvl3pPr marL="914400" algn="l" defTabSz="914400" rtl="0" eaLnBrk="1" latinLnBrk="0" hangingPunct="1">
                        <a:defRPr kumimoji="1" sz="1800" b="1" kern="1200">
                          <a:solidFill>
                            <a:schemeClr val="lt1"/>
                          </a:solidFill>
                          <a:latin typeface="Verdana"/>
                        </a:defRPr>
                      </a:lvl3pPr>
                      <a:lvl4pPr marL="1371600" algn="l" defTabSz="914400" rtl="0" eaLnBrk="1" latinLnBrk="0" hangingPunct="1">
                        <a:defRPr kumimoji="1" sz="1800" b="1" kern="1200">
                          <a:solidFill>
                            <a:schemeClr val="lt1"/>
                          </a:solidFill>
                          <a:latin typeface="Verdana"/>
                        </a:defRPr>
                      </a:lvl4pPr>
                      <a:lvl5pPr marL="1828800" algn="l" defTabSz="914400" rtl="0" eaLnBrk="1" latinLnBrk="0" hangingPunct="1">
                        <a:defRPr kumimoji="1" sz="1800" b="1" kern="1200">
                          <a:solidFill>
                            <a:schemeClr val="lt1"/>
                          </a:solidFill>
                          <a:latin typeface="Verdana"/>
                        </a:defRPr>
                      </a:lvl5pPr>
                      <a:lvl6pPr marL="2286000" algn="l" defTabSz="914400" rtl="0" eaLnBrk="1" latinLnBrk="0" hangingPunct="1">
                        <a:defRPr kumimoji="1" sz="1800" b="1" kern="1200">
                          <a:solidFill>
                            <a:schemeClr val="lt1"/>
                          </a:solidFill>
                          <a:latin typeface="Verdana"/>
                        </a:defRPr>
                      </a:lvl6pPr>
                      <a:lvl7pPr marL="2743200" algn="l" defTabSz="914400" rtl="0" eaLnBrk="1" latinLnBrk="0" hangingPunct="1">
                        <a:defRPr kumimoji="1" sz="1800" b="1" kern="1200">
                          <a:solidFill>
                            <a:schemeClr val="lt1"/>
                          </a:solidFill>
                          <a:latin typeface="Verdana"/>
                        </a:defRPr>
                      </a:lvl7pPr>
                      <a:lvl8pPr marL="3200400" algn="l" defTabSz="914400" rtl="0" eaLnBrk="1" latinLnBrk="0" hangingPunct="1">
                        <a:defRPr kumimoji="1" sz="1800" b="1" kern="1200">
                          <a:solidFill>
                            <a:schemeClr val="lt1"/>
                          </a:solidFill>
                          <a:latin typeface="Verdana"/>
                        </a:defRPr>
                      </a:lvl8pPr>
                      <a:lvl9pPr marL="3657600" algn="l" defTabSz="914400" rtl="0" eaLnBrk="1" latinLnBrk="0" hangingPunct="1">
                        <a:defRPr kumimoji="1" sz="1800" b="1" kern="1200">
                          <a:solidFill>
                            <a:schemeClr val="lt1"/>
                          </a:solidFill>
                          <a:latin typeface="Verdana"/>
                        </a:defRPr>
                      </a:lvl9pPr>
                    </a:lstStyle>
                    <a:p>
                      <a:r>
                        <a:rPr lang="ja-JP" altLang="en-US" sz="1050" b="1" i="0" dirty="0">
                          <a:solidFill>
                            <a:srgbClr val="FFFFFF"/>
                          </a:solidFill>
                          <a:latin typeface="Meiryo UI" panose="020B0604030504040204" pitchFamily="50" charset="-128"/>
                          <a:ea typeface="Meiryo UI" panose="020B0604030504040204" pitchFamily="50" charset="-128"/>
                        </a:rPr>
                        <a:t>カテゴリー</a:t>
                      </a:r>
                    </a:p>
                  </a:txBody>
                  <a:tcPr marT="34295" marB="34295">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C95DD"/>
                    </a:solidFill>
                  </a:tcPr>
                </a:tc>
                <a:tc>
                  <a:txBody>
                    <a:bodyPr/>
                    <a:lstStyle>
                      <a:lvl1pPr marL="0" algn="l" defTabSz="914400" rtl="0" eaLnBrk="1" latinLnBrk="0" hangingPunct="1">
                        <a:defRPr kumimoji="1" sz="1800" b="1" kern="1200">
                          <a:solidFill>
                            <a:schemeClr val="lt1"/>
                          </a:solidFill>
                          <a:latin typeface="Verdana"/>
                        </a:defRPr>
                      </a:lvl1pPr>
                      <a:lvl2pPr marL="457200" algn="l" defTabSz="914400" rtl="0" eaLnBrk="1" latinLnBrk="0" hangingPunct="1">
                        <a:defRPr kumimoji="1" sz="1800" b="1" kern="1200">
                          <a:solidFill>
                            <a:schemeClr val="lt1"/>
                          </a:solidFill>
                          <a:latin typeface="Verdana"/>
                        </a:defRPr>
                      </a:lvl2pPr>
                      <a:lvl3pPr marL="914400" algn="l" defTabSz="914400" rtl="0" eaLnBrk="1" latinLnBrk="0" hangingPunct="1">
                        <a:defRPr kumimoji="1" sz="1800" b="1" kern="1200">
                          <a:solidFill>
                            <a:schemeClr val="lt1"/>
                          </a:solidFill>
                          <a:latin typeface="Verdana"/>
                        </a:defRPr>
                      </a:lvl3pPr>
                      <a:lvl4pPr marL="1371600" algn="l" defTabSz="914400" rtl="0" eaLnBrk="1" latinLnBrk="0" hangingPunct="1">
                        <a:defRPr kumimoji="1" sz="1800" b="1" kern="1200">
                          <a:solidFill>
                            <a:schemeClr val="lt1"/>
                          </a:solidFill>
                          <a:latin typeface="Verdana"/>
                        </a:defRPr>
                      </a:lvl4pPr>
                      <a:lvl5pPr marL="1828800" algn="l" defTabSz="914400" rtl="0" eaLnBrk="1" latinLnBrk="0" hangingPunct="1">
                        <a:defRPr kumimoji="1" sz="1800" b="1" kern="1200">
                          <a:solidFill>
                            <a:schemeClr val="lt1"/>
                          </a:solidFill>
                          <a:latin typeface="Verdana"/>
                        </a:defRPr>
                      </a:lvl5pPr>
                      <a:lvl6pPr marL="2286000" algn="l" defTabSz="914400" rtl="0" eaLnBrk="1" latinLnBrk="0" hangingPunct="1">
                        <a:defRPr kumimoji="1" sz="1800" b="1" kern="1200">
                          <a:solidFill>
                            <a:schemeClr val="lt1"/>
                          </a:solidFill>
                          <a:latin typeface="Verdana"/>
                        </a:defRPr>
                      </a:lvl6pPr>
                      <a:lvl7pPr marL="2743200" algn="l" defTabSz="914400" rtl="0" eaLnBrk="1" latinLnBrk="0" hangingPunct="1">
                        <a:defRPr kumimoji="1" sz="1800" b="1" kern="1200">
                          <a:solidFill>
                            <a:schemeClr val="lt1"/>
                          </a:solidFill>
                          <a:latin typeface="Verdana"/>
                        </a:defRPr>
                      </a:lvl7pPr>
                      <a:lvl8pPr marL="3200400" algn="l" defTabSz="914400" rtl="0" eaLnBrk="1" latinLnBrk="0" hangingPunct="1">
                        <a:defRPr kumimoji="1" sz="1800" b="1" kern="1200">
                          <a:solidFill>
                            <a:schemeClr val="lt1"/>
                          </a:solidFill>
                          <a:latin typeface="Verdana"/>
                        </a:defRPr>
                      </a:lvl8pPr>
                      <a:lvl9pPr marL="3657600" algn="l" defTabSz="914400" rtl="0" eaLnBrk="1" latinLnBrk="0" hangingPunct="1">
                        <a:defRPr kumimoji="1" sz="1800" b="1" kern="1200">
                          <a:solidFill>
                            <a:schemeClr val="lt1"/>
                          </a:solidFill>
                          <a:latin typeface="Verdana"/>
                        </a:defRPr>
                      </a:lvl9pPr>
                    </a:lstStyle>
                    <a:p>
                      <a:r>
                        <a:rPr lang="ja-JP" altLang="en-US" sz="1050" b="1" i="0" dirty="0">
                          <a:solidFill>
                            <a:srgbClr val="FFFFFF"/>
                          </a:solidFill>
                          <a:latin typeface="Meiryo UI" panose="020B0604030504040204" pitchFamily="50" charset="-128"/>
                          <a:ea typeface="Meiryo UI" panose="020B0604030504040204" pitchFamily="50" charset="-128"/>
                        </a:rPr>
                        <a:t>説明</a:t>
                      </a:r>
                    </a:p>
                  </a:txBody>
                  <a:tcPr marT="34295" marB="34295">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C95DD"/>
                    </a:solidFill>
                  </a:tcPr>
                </a:tc>
                <a:extLst>
                  <a:ext uri="{0D108BD9-81ED-4DB2-BD59-A6C34878D82A}">
                    <a16:rowId xmlns:a16="http://schemas.microsoft.com/office/drawing/2014/main" val="10000"/>
                  </a:ext>
                </a:extLst>
              </a:tr>
              <a:tr h="159264">
                <a:tc>
                  <a:txBody>
                    <a:bodyPr/>
                    <a:lstStyle/>
                    <a:p>
                      <a:r>
                        <a:rPr lang="ja-JP" altLang="en-US" sz="1000" b="0" i="0" dirty="0">
                          <a:solidFill>
                            <a:schemeClr val="bg2"/>
                          </a:solidFill>
                          <a:latin typeface="Meiryo UI" panose="020B0604030504040204" pitchFamily="50" charset="-128"/>
                          <a:ea typeface="Meiryo UI" panose="020B0604030504040204" pitchFamily="50" charset="-128"/>
                        </a:rPr>
                        <a:t>プロトコル</a:t>
                      </a:r>
                    </a:p>
                  </a:txBody>
                  <a:tcPr marT="34295" marB="34295">
                    <a:lnL w="12700" cmpd="sng">
                      <a:solidFill>
                        <a:srgbClr val="FFFFFF"/>
                      </a:solidFill>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BD7E6"/>
                    </a:solidFill>
                  </a:tcPr>
                </a:tc>
                <a:tc>
                  <a:txBody>
                    <a:bodyPr/>
                    <a:lstStyle/>
                    <a:p>
                      <a:r>
                        <a:rPr lang="en-US" altLang="ja-JP" sz="1000" b="0" i="0" dirty="0">
                          <a:solidFill>
                            <a:schemeClr val="bg2"/>
                          </a:solidFill>
                          <a:latin typeface="Meiryo UI" panose="020B0604030504040204" pitchFamily="50" charset="-128"/>
                          <a:ea typeface="Meiryo UI" panose="020B0604030504040204" pitchFamily="50" charset="-128"/>
                        </a:rPr>
                        <a:t>IP</a:t>
                      </a:r>
                      <a:r>
                        <a:rPr lang="ja-JP" altLang="en-US" sz="1000" b="0" i="0" dirty="0">
                          <a:solidFill>
                            <a:schemeClr val="bg2"/>
                          </a:solidFill>
                          <a:latin typeface="Meiryo UI" panose="020B0604030504040204" pitchFamily="50" charset="-128"/>
                          <a:ea typeface="Meiryo UI" panose="020B0604030504040204" pitchFamily="50" charset="-128"/>
                        </a:rPr>
                        <a:t>経由の</a:t>
                      </a:r>
                      <a:r>
                        <a:rPr lang="en-US" altLang="ja-JP" sz="1000" b="0" i="0" dirty="0">
                          <a:solidFill>
                            <a:schemeClr val="bg2"/>
                          </a:solidFill>
                          <a:latin typeface="Meiryo UI" panose="020B0604030504040204" pitchFamily="50" charset="-128"/>
                          <a:ea typeface="Meiryo UI" panose="020B0604030504040204" pitchFamily="50" charset="-128"/>
                        </a:rPr>
                        <a:t>DD Boost</a:t>
                      </a:r>
                      <a:r>
                        <a:rPr lang="ja-JP" altLang="en-US" sz="1000" b="0" i="0" dirty="0" err="1">
                          <a:solidFill>
                            <a:schemeClr val="bg2"/>
                          </a:solidFill>
                          <a:latin typeface="Meiryo UI" panose="020B0604030504040204" pitchFamily="50" charset="-128"/>
                          <a:ea typeface="Meiryo UI" panose="020B0604030504040204" pitchFamily="50" charset="-128"/>
                        </a:rPr>
                        <a:t>、</a:t>
                      </a:r>
                      <a:r>
                        <a:rPr lang="en-US" altLang="ja-JP" sz="1000" b="0" i="0" dirty="0">
                          <a:solidFill>
                            <a:schemeClr val="bg2"/>
                          </a:solidFill>
                          <a:latin typeface="Meiryo UI" panose="020B0604030504040204" pitchFamily="50" charset="-128"/>
                          <a:ea typeface="Meiryo UI" panose="020B0604030504040204" pitchFamily="50" charset="-128"/>
                        </a:rPr>
                        <a:t>DD Boost FS</a:t>
                      </a:r>
                    </a:p>
                  </a:txBody>
                  <a:tcPr marT="34295" marB="34295">
                    <a:lnL w="12700" cap="flat" cmpd="sng" algn="ctr">
                      <a:solidFill>
                        <a:srgbClr val="FFFFFF"/>
                      </a:solidFill>
                      <a:prstDash val="solid"/>
                      <a:round/>
                      <a:headEnd type="none" w="med" len="med"/>
                      <a:tailEnd type="none" w="med" len="med"/>
                    </a:lnL>
                    <a:lnR w="12700" cmpd="sng">
                      <a:solidFill>
                        <a:srgbClr val="FFFFFF"/>
                      </a:solidFill>
                    </a:lnR>
                    <a:lnT w="381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BD7E6"/>
                    </a:solidFill>
                  </a:tcPr>
                </a:tc>
                <a:extLst>
                  <a:ext uri="{0D108BD9-81ED-4DB2-BD59-A6C34878D82A}">
                    <a16:rowId xmlns:a16="http://schemas.microsoft.com/office/drawing/2014/main" val="10002"/>
                  </a:ext>
                </a:extLst>
              </a:tr>
              <a:tr h="1367417">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algn="l" defTabSz="914400" rtl="0" eaLnBrk="1" latinLnBrk="0" hangingPunct="1">
                        <a:buFont typeface="Arial" pitchFamily="34" charset="0"/>
                        <a:buNone/>
                      </a:pPr>
                      <a:r>
                        <a:rPr lang="ja-JP" altLang="en-US" sz="1000" b="0" i="0" dirty="0">
                          <a:solidFill>
                            <a:schemeClr val="bg2"/>
                          </a:solidFill>
                          <a:latin typeface="Meiryo UI" panose="020B0604030504040204" pitchFamily="50" charset="-128"/>
                          <a:ea typeface="Meiryo UI" panose="020B0604030504040204" pitchFamily="50" charset="-128"/>
                        </a:rPr>
                        <a:t>サポートされている</a:t>
                      </a:r>
                      <a:endParaRPr lang="en-US" altLang="ja-JP" sz="1000" b="0" i="0" dirty="0">
                        <a:solidFill>
                          <a:schemeClr val="bg2"/>
                        </a:solidFill>
                        <a:latin typeface="Meiryo UI" panose="020B0604030504040204" pitchFamily="50" charset="-128"/>
                        <a:ea typeface="Meiryo UI" panose="020B0604030504040204" pitchFamily="50" charset="-128"/>
                      </a:endParaRPr>
                    </a:p>
                    <a:p>
                      <a:pPr marL="0" algn="l" defTabSz="914400" rtl="0" eaLnBrk="1" latinLnBrk="0" hangingPunct="1">
                        <a:buFont typeface="Arial" pitchFamily="34" charset="0"/>
                        <a:buNone/>
                      </a:pPr>
                      <a:r>
                        <a:rPr lang="en-US" altLang="ja-JP" sz="1000" b="0" i="0" dirty="0">
                          <a:solidFill>
                            <a:schemeClr val="bg2"/>
                          </a:solidFill>
                          <a:latin typeface="Meiryo UI" panose="020B0604030504040204" pitchFamily="50" charset="-128"/>
                          <a:ea typeface="Meiryo UI" panose="020B0604030504040204" pitchFamily="50" charset="-128"/>
                        </a:rPr>
                        <a:t>DD</a:t>
                      </a:r>
                      <a:r>
                        <a:rPr lang="ja-JP" altLang="en-US" sz="1000" b="0" i="0" dirty="0">
                          <a:solidFill>
                            <a:schemeClr val="bg2"/>
                          </a:solidFill>
                          <a:latin typeface="Meiryo UI" panose="020B0604030504040204" pitchFamily="50" charset="-128"/>
                          <a:ea typeface="Meiryo UI" panose="020B0604030504040204" pitchFamily="50" charset="-128"/>
                        </a:rPr>
                        <a:t>機能</a:t>
                      </a:r>
                    </a:p>
                  </a:txBody>
                  <a:tcPr marT="34295" marB="342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CF3"/>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00" b="0" i="0" dirty="0">
                          <a:solidFill>
                            <a:schemeClr val="bg2"/>
                          </a:solidFill>
                          <a:latin typeface="Meiryo UI" panose="020B0604030504040204" pitchFamily="50" charset="-128"/>
                          <a:ea typeface="Meiryo UI" panose="020B0604030504040204" pitchFamily="50" charset="-128"/>
                        </a:rPr>
                        <a:t>DD Boost MFR</a:t>
                      </a:r>
                      <a:r>
                        <a:rPr lang="ja-JP" altLang="en-US" sz="1000" b="0" i="0" dirty="0">
                          <a:solidFill>
                            <a:schemeClr val="bg2"/>
                          </a:solidFill>
                          <a:latin typeface="Meiryo UI" panose="020B0604030504040204" pitchFamily="50" charset="-128"/>
                          <a:ea typeface="Meiryo UI" panose="020B0604030504040204" pitchFamily="50" charset="-128"/>
                        </a:rPr>
                        <a:t>（管理ファイルレプリケーション）</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00" b="0" i="0" dirty="0">
                          <a:solidFill>
                            <a:schemeClr val="bg2"/>
                          </a:solidFill>
                          <a:latin typeface="Meiryo UI" panose="020B0604030504040204" pitchFamily="50" charset="-128"/>
                          <a:ea typeface="Meiryo UI" panose="020B0604030504040204" pitchFamily="50" charset="-128"/>
                        </a:rPr>
                        <a:t>暗号化</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00" b="0" i="0" dirty="0" err="1">
                          <a:solidFill>
                            <a:schemeClr val="bg2"/>
                          </a:solidFill>
                          <a:latin typeface="Meiryo UI" panose="020B0604030504040204" pitchFamily="50" charset="-128"/>
                          <a:ea typeface="Meiryo UI" panose="020B0604030504040204" pitchFamily="50" charset="-128"/>
                        </a:rPr>
                        <a:t>MTree</a:t>
                      </a:r>
                      <a:r>
                        <a:rPr lang="ja-JP" altLang="en-US" sz="1000" b="0" i="0" dirty="0">
                          <a:solidFill>
                            <a:schemeClr val="bg2"/>
                          </a:solidFill>
                          <a:latin typeface="Meiryo UI" panose="020B0604030504040204" pitchFamily="50" charset="-128"/>
                          <a:ea typeface="Meiryo UI" panose="020B0604030504040204" pitchFamily="50" charset="-128"/>
                        </a:rPr>
                        <a:t>レプリケーション</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00" b="0" i="0" dirty="0">
                          <a:solidFill>
                            <a:schemeClr val="bg2"/>
                          </a:solidFill>
                          <a:latin typeface="Meiryo UI" panose="020B0604030504040204" pitchFamily="50" charset="-128"/>
                          <a:ea typeface="Meiryo UI" panose="020B0604030504040204" pitchFamily="50" charset="-128"/>
                        </a:rPr>
                        <a:t>DD VE</a:t>
                      </a:r>
                      <a:r>
                        <a:rPr lang="ja-JP" altLang="en-US" sz="1000" b="0" i="0" dirty="0">
                          <a:solidFill>
                            <a:schemeClr val="bg2"/>
                          </a:solidFill>
                          <a:latin typeface="Meiryo UI" panose="020B0604030504040204" pitchFamily="50" charset="-128"/>
                          <a:ea typeface="Meiryo UI" panose="020B0604030504040204" pitchFamily="50" charset="-128"/>
                        </a:rPr>
                        <a:t>管理用の</a:t>
                      </a:r>
                      <a:r>
                        <a:rPr lang="en-US" altLang="ja-JP" sz="1000" b="0" i="0" dirty="0">
                          <a:solidFill>
                            <a:schemeClr val="bg2"/>
                          </a:solidFill>
                          <a:latin typeface="Meiryo UI" panose="020B0604030504040204" pitchFamily="50" charset="-128"/>
                          <a:ea typeface="Meiryo UI" panose="020B0604030504040204" pitchFamily="50" charset="-128"/>
                        </a:rPr>
                        <a:t>DD System Manager GUI</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00" b="0" i="0" dirty="0">
                          <a:solidFill>
                            <a:schemeClr val="bg2"/>
                          </a:solidFill>
                          <a:latin typeface="Meiryo UI" panose="020B0604030504040204" pitchFamily="50" charset="-128"/>
                          <a:ea typeface="Meiryo UI" panose="020B0604030504040204" pitchFamily="50" charset="-128"/>
                        </a:rPr>
                        <a:t>6.0</a:t>
                      </a:r>
                      <a:r>
                        <a:rPr lang="ja-JP" altLang="en-US" sz="1000" b="0" i="0" dirty="0" err="1">
                          <a:solidFill>
                            <a:schemeClr val="bg2"/>
                          </a:solidFill>
                          <a:latin typeface="Meiryo UI" panose="020B0604030504040204" pitchFamily="50" charset="-128"/>
                          <a:ea typeface="Meiryo UI" panose="020B0604030504040204" pitchFamily="50" charset="-128"/>
                        </a:rPr>
                        <a:t>での</a:t>
                      </a:r>
                      <a:r>
                        <a:rPr lang="ja-JP" altLang="en-US" sz="1000" b="0" i="0" dirty="0">
                          <a:solidFill>
                            <a:schemeClr val="bg2"/>
                          </a:solidFill>
                          <a:latin typeface="Meiryo UI" panose="020B0604030504040204" pitchFamily="50" charset="-128"/>
                          <a:ea typeface="Meiryo UI" panose="020B0604030504040204" pitchFamily="50" charset="-128"/>
                        </a:rPr>
                        <a:t>ネットワーク分離をサポートした</a:t>
                      </a:r>
                      <a:r>
                        <a:rPr lang="en-US" altLang="ja-JP" sz="1000" b="0" i="0" dirty="0">
                          <a:solidFill>
                            <a:schemeClr val="bg2"/>
                          </a:solidFill>
                          <a:latin typeface="Meiryo UI" panose="020B0604030504040204" pitchFamily="50" charset="-128"/>
                          <a:ea typeface="Meiryo UI" panose="020B0604030504040204" pitchFamily="50" charset="-128"/>
                        </a:rPr>
                        <a:t>SMT</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00" b="0" i="0" dirty="0">
                          <a:solidFill>
                            <a:schemeClr val="bg2"/>
                          </a:solidFill>
                          <a:latin typeface="Meiryo UI" panose="020B0604030504040204" pitchFamily="50" charset="-128"/>
                          <a:ea typeface="Meiryo UI" panose="020B0604030504040204" pitchFamily="50" charset="-128"/>
                        </a:rPr>
                        <a:t>Big Data</a:t>
                      </a:r>
                      <a:r>
                        <a:rPr lang="ja-JP" altLang="en-US" sz="1000" b="0" i="0" dirty="0">
                          <a:solidFill>
                            <a:schemeClr val="bg2"/>
                          </a:solidFill>
                          <a:latin typeface="Meiryo UI" panose="020B0604030504040204" pitchFamily="50" charset="-128"/>
                          <a:ea typeface="Meiryo UI" panose="020B0604030504040204" pitchFamily="50" charset="-128"/>
                        </a:rPr>
                        <a:t>向け</a:t>
                      </a:r>
                      <a:r>
                        <a:rPr lang="en-US" altLang="ja-JP" sz="1000" b="0" i="0" dirty="0">
                          <a:solidFill>
                            <a:schemeClr val="bg2"/>
                          </a:solidFill>
                          <a:latin typeface="Meiryo UI" panose="020B0604030504040204" pitchFamily="50" charset="-128"/>
                          <a:ea typeface="Meiryo UI" panose="020B0604030504040204" pitchFamily="50" charset="-128"/>
                        </a:rPr>
                        <a:t>DD Boost</a:t>
                      </a: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00" b="0" i="0" dirty="0">
                          <a:solidFill>
                            <a:schemeClr val="bg2"/>
                          </a:solidFill>
                          <a:latin typeface="Meiryo UI" panose="020B0604030504040204" pitchFamily="50" charset="-128"/>
                          <a:ea typeface="Meiryo UI" panose="020B0604030504040204" pitchFamily="50" charset="-128"/>
                        </a:rPr>
                        <a:t>Key Management Interoperability Protocol</a:t>
                      </a:r>
                      <a:r>
                        <a:rPr lang="ja-JP" altLang="en-US" sz="1000" b="0" i="0" dirty="0">
                          <a:solidFill>
                            <a:schemeClr val="bg2"/>
                          </a:solidFill>
                          <a:latin typeface="Meiryo UI" panose="020B0604030504040204" pitchFamily="50" charset="-128"/>
                          <a:ea typeface="Meiryo UI" panose="020B0604030504040204" pitchFamily="50" charset="-128"/>
                        </a:rPr>
                        <a:t>（</a:t>
                      </a:r>
                      <a:r>
                        <a:rPr lang="en-US" altLang="ja-JP" sz="1000" b="0" i="0" dirty="0">
                          <a:solidFill>
                            <a:schemeClr val="bg2"/>
                          </a:solidFill>
                          <a:latin typeface="Meiryo UI" panose="020B0604030504040204" pitchFamily="50" charset="-128"/>
                          <a:ea typeface="Meiryo UI" panose="020B0604030504040204" pitchFamily="50" charset="-128"/>
                        </a:rPr>
                        <a:t>KMIP</a:t>
                      </a:r>
                      <a:r>
                        <a:rPr lang="ja-JP" altLang="en-US" sz="1000" b="0" i="0" dirty="0">
                          <a:solidFill>
                            <a:schemeClr val="bg2"/>
                          </a:solidFill>
                          <a:latin typeface="Meiryo UI" panose="020B0604030504040204" pitchFamily="50" charset="-128"/>
                          <a:ea typeface="Meiryo UI" panose="020B0604030504040204" pitchFamily="50" charset="-128"/>
                        </a:rPr>
                        <a:t>）</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00" b="0" i="0" dirty="0">
                          <a:solidFill>
                            <a:schemeClr val="bg2"/>
                          </a:solidFill>
                          <a:latin typeface="Meiryo UI" panose="020B0604030504040204" pitchFamily="50" charset="-128"/>
                          <a:ea typeface="Meiryo UI" panose="020B0604030504040204" pitchFamily="50" charset="-128"/>
                        </a:rPr>
                        <a:t>詳細な制限付き</a:t>
                      </a:r>
                      <a:r>
                        <a:rPr lang="en-US" altLang="ja-JP" sz="1000" b="0" i="0" dirty="0" err="1">
                          <a:solidFill>
                            <a:schemeClr val="bg2"/>
                          </a:solidFill>
                          <a:latin typeface="Meiryo UI" panose="020B0604030504040204" pitchFamily="50" charset="-128"/>
                          <a:ea typeface="Meiryo UI" panose="020B0604030504040204" pitchFamily="50" charset="-128"/>
                        </a:rPr>
                        <a:t>IPtables</a:t>
                      </a:r>
                      <a:r>
                        <a:rPr lang="ja-JP" altLang="en-US" sz="1000" b="0" i="0" dirty="0">
                          <a:solidFill>
                            <a:schemeClr val="bg2"/>
                          </a:solidFill>
                          <a:latin typeface="Meiryo UI" panose="020B0604030504040204" pitchFamily="50" charset="-128"/>
                          <a:ea typeface="Meiryo UI" panose="020B0604030504040204" pitchFamily="50" charset="-128"/>
                        </a:rPr>
                        <a:t>設定</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00" b="0" i="0" dirty="0">
                          <a:solidFill>
                            <a:schemeClr val="bg2"/>
                          </a:solidFill>
                          <a:latin typeface="Meiryo UI" panose="020B0604030504040204" pitchFamily="50" charset="-128"/>
                          <a:ea typeface="Meiryo UI" panose="020B0604030504040204" pitchFamily="50" charset="-128"/>
                        </a:rPr>
                        <a:t>管理ファイルのレプリケーションと</a:t>
                      </a:r>
                      <a:r>
                        <a:rPr lang="en-US" altLang="ja-JP" sz="1000" b="0" i="0" dirty="0" err="1">
                          <a:solidFill>
                            <a:schemeClr val="bg2"/>
                          </a:solidFill>
                          <a:latin typeface="Meiryo UI" panose="020B0604030504040204" pitchFamily="50" charset="-128"/>
                          <a:ea typeface="Meiryo UI" panose="020B0604030504040204" pitchFamily="50" charset="-128"/>
                        </a:rPr>
                        <a:t>Mtree</a:t>
                      </a:r>
                      <a:r>
                        <a:rPr lang="ja-JP" altLang="en-US" sz="1000" b="0" i="0" dirty="0">
                          <a:solidFill>
                            <a:schemeClr val="bg2"/>
                          </a:solidFill>
                          <a:latin typeface="Meiryo UI" panose="020B0604030504040204" pitchFamily="50" charset="-128"/>
                          <a:ea typeface="Meiryo UI" panose="020B0604030504040204" pitchFamily="50" charset="-128"/>
                        </a:rPr>
                        <a:t>レプリケーション</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00" b="0" i="0" dirty="0">
                          <a:solidFill>
                            <a:schemeClr val="bg2"/>
                          </a:solidFill>
                          <a:latin typeface="Meiryo UI" panose="020B0604030504040204" pitchFamily="50" charset="-128"/>
                          <a:ea typeface="Meiryo UI" panose="020B0604030504040204" pitchFamily="50" charset="-128"/>
                        </a:rPr>
                        <a:t>可用性ゾーンおよびリージョン間のレプリケーション</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ja-JP" altLang="en-US" sz="1000" b="0" i="0" dirty="0">
                          <a:solidFill>
                            <a:schemeClr val="bg2"/>
                          </a:solidFill>
                          <a:latin typeface="Meiryo UI" panose="020B0604030504040204" pitchFamily="50" charset="-128"/>
                          <a:ea typeface="Meiryo UI" panose="020B0604030504040204" pitchFamily="50" charset="-128"/>
                        </a:rPr>
                        <a:t>オンプレミスと</a:t>
                      </a:r>
                      <a:r>
                        <a:rPr lang="en-US" altLang="ja-JP" sz="1000" b="0" i="0" dirty="0">
                          <a:solidFill>
                            <a:schemeClr val="bg2"/>
                          </a:solidFill>
                          <a:latin typeface="Meiryo UI" panose="020B0604030504040204" pitchFamily="50" charset="-128"/>
                          <a:ea typeface="Meiryo UI" panose="020B0604030504040204" pitchFamily="50" charset="-128"/>
                        </a:rPr>
                        <a:t>AWS</a:t>
                      </a:r>
                      <a:r>
                        <a:rPr lang="ja-JP" altLang="en-US" sz="1000" b="0" i="0" dirty="0">
                          <a:solidFill>
                            <a:schemeClr val="bg2"/>
                          </a:solidFill>
                          <a:latin typeface="Meiryo UI" panose="020B0604030504040204" pitchFamily="50" charset="-128"/>
                          <a:ea typeface="Meiryo UI" panose="020B0604030504040204" pitchFamily="50" charset="-128"/>
                        </a:rPr>
                        <a:t>間の双方向レプリケーション</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marR="0" indent="-8731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ja-JP" sz="1000" b="0" i="0" dirty="0">
                          <a:solidFill>
                            <a:schemeClr val="bg2"/>
                          </a:solidFill>
                          <a:latin typeface="Meiryo UI" panose="020B0604030504040204" pitchFamily="50" charset="-128"/>
                          <a:ea typeface="Meiryo UI" panose="020B0604030504040204" pitchFamily="50" charset="-128"/>
                        </a:rPr>
                        <a:t>Retention Lock Governance Edition</a:t>
                      </a:r>
                    </a:p>
                  </a:txBody>
                  <a:tcPr marT="34295" marB="342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E7ECF3"/>
                    </a:solidFill>
                  </a:tcPr>
                </a:tc>
                <a:extLst>
                  <a:ext uri="{0D108BD9-81ED-4DB2-BD59-A6C34878D82A}">
                    <a16:rowId xmlns:a16="http://schemas.microsoft.com/office/drawing/2014/main" val="10003"/>
                  </a:ext>
                </a:extLst>
              </a:tr>
              <a:tr h="1257585">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000" b="0" i="0" dirty="0">
                          <a:solidFill>
                            <a:schemeClr val="bg2"/>
                          </a:solidFill>
                          <a:latin typeface="Meiryo UI" panose="020B0604030504040204" pitchFamily="50" charset="-128"/>
                          <a:ea typeface="Meiryo UI" panose="020B0604030504040204" pitchFamily="50" charset="-128"/>
                        </a:rPr>
                        <a:t>サポートされていない</a:t>
                      </a:r>
                      <a:endParaRPr lang="en-US" altLang="ja-JP" sz="1000" b="0" i="0" dirty="0">
                        <a:solidFill>
                          <a:schemeClr val="bg2"/>
                        </a:solidFill>
                        <a:latin typeface="Meiryo UI" panose="020B0604030504040204" pitchFamily="50" charset="-128"/>
                        <a:ea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ja-JP" sz="1000" b="0" i="0" dirty="0">
                          <a:solidFill>
                            <a:schemeClr val="bg2"/>
                          </a:solidFill>
                          <a:latin typeface="Meiryo UI" panose="020B0604030504040204" pitchFamily="50" charset="-128"/>
                          <a:ea typeface="Meiryo UI" panose="020B0604030504040204" pitchFamily="50" charset="-128"/>
                        </a:rPr>
                        <a:t>DD</a:t>
                      </a:r>
                      <a:r>
                        <a:rPr lang="ja-JP" altLang="en-US" sz="1000" b="0" i="0" dirty="0">
                          <a:solidFill>
                            <a:schemeClr val="bg2"/>
                          </a:solidFill>
                          <a:latin typeface="Meiryo UI" panose="020B0604030504040204" pitchFamily="50" charset="-128"/>
                          <a:ea typeface="Meiryo UI" panose="020B0604030504040204" pitchFamily="50" charset="-128"/>
                        </a:rPr>
                        <a:t>機能</a:t>
                      </a:r>
                    </a:p>
                  </a:txBody>
                  <a:tcPr marT="34295" marB="342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D7E6"/>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87313" indent="-87313" algn="l" defTabSz="914400" rtl="0" eaLnBrk="1" latinLnBrk="0" hangingPunct="1">
                        <a:buFont typeface="Arial" panose="020B0604020202020204" pitchFamily="34" charset="0"/>
                        <a:buChar char="•"/>
                      </a:pPr>
                      <a:r>
                        <a:rPr lang="ja-JP" altLang="en-US" sz="1000" b="0" i="0" dirty="0">
                          <a:solidFill>
                            <a:schemeClr val="bg2"/>
                          </a:solidFill>
                          <a:latin typeface="Meiryo UI" panose="020B0604030504040204" pitchFamily="50" charset="-128"/>
                          <a:ea typeface="Meiryo UI" panose="020B0604030504040204" pitchFamily="50" charset="-128"/>
                        </a:rPr>
                        <a:t>クラウド階層</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en-US" altLang="ja-JP" sz="1000" b="0" i="0" dirty="0">
                          <a:solidFill>
                            <a:schemeClr val="bg2"/>
                          </a:solidFill>
                          <a:latin typeface="Meiryo UI" panose="020B0604030504040204" pitchFamily="50" charset="-128"/>
                          <a:ea typeface="Meiryo UI" panose="020B0604030504040204" pitchFamily="50" charset="-128"/>
                        </a:rPr>
                        <a:t>DD Boost over FC</a:t>
                      </a:r>
                    </a:p>
                    <a:p>
                      <a:pPr marL="87313" indent="-87313" algn="l" defTabSz="914400" rtl="0" eaLnBrk="1" latinLnBrk="0" hangingPunct="1">
                        <a:buFont typeface="Arial" panose="020B0604020202020204" pitchFamily="34" charset="0"/>
                        <a:buChar char="•"/>
                      </a:pPr>
                      <a:r>
                        <a:rPr lang="ja-JP" altLang="en-US" sz="1000" b="0" i="0" dirty="0">
                          <a:solidFill>
                            <a:schemeClr val="bg2"/>
                          </a:solidFill>
                          <a:latin typeface="Meiryo UI" panose="020B0604030504040204" pitchFamily="50" charset="-128"/>
                          <a:ea typeface="Meiryo UI" panose="020B0604030504040204" pitchFamily="50" charset="-128"/>
                        </a:rPr>
                        <a:t>長期保存</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en-US" altLang="ja-JP" sz="1000" b="0" i="0" dirty="0">
                          <a:solidFill>
                            <a:schemeClr val="bg2"/>
                          </a:solidFill>
                          <a:latin typeface="Meiryo UI" panose="020B0604030504040204" pitchFamily="50" charset="-128"/>
                          <a:ea typeface="Meiryo UI" panose="020B0604030504040204" pitchFamily="50" charset="-128"/>
                        </a:rPr>
                        <a:t>DD</a:t>
                      </a:r>
                      <a:r>
                        <a:rPr lang="ja-JP" altLang="en-US" sz="1000" b="0" i="0" dirty="0">
                          <a:solidFill>
                            <a:schemeClr val="bg2"/>
                          </a:solidFill>
                          <a:latin typeface="Meiryo UI" panose="020B0604030504040204" pitchFamily="50" charset="-128"/>
                          <a:ea typeface="Meiryo UI" panose="020B0604030504040204" pitchFamily="50" charset="-128"/>
                        </a:rPr>
                        <a:t>高可用性（</a:t>
                      </a:r>
                      <a:r>
                        <a:rPr lang="en-US" altLang="ja-JP" sz="1000" b="0" i="0" dirty="0">
                          <a:solidFill>
                            <a:schemeClr val="bg2"/>
                          </a:solidFill>
                          <a:latin typeface="Meiryo UI" panose="020B0604030504040204" pitchFamily="50" charset="-128"/>
                          <a:ea typeface="Meiryo UI" panose="020B0604030504040204" pitchFamily="50" charset="-128"/>
                        </a:rPr>
                        <a:t>HA</a:t>
                      </a:r>
                      <a:r>
                        <a:rPr lang="ja-JP" altLang="en-US" sz="1000" b="0" i="0" dirty="0">
                          <a:solidFill>
                            <a:schemeClr val="bg2"/>
                          </a:solidFill>
                          <a:latin typeface="Meiryo UI" panose="020B0604030504040204" pitchFamily="50" charset="-128"/>
                          <a:ea typeface="Meiryo UI" panose="020B0604030504040204" pitchFamily="50" charset="-128"/>
                        </a:rPr>
                        <a:t>） </a:t>
                      </a:r>
                      <a:r>
                        <a:rPr lang="en-US" altLang="ja-JP" sz="1000" b="0" i="0" dirty="0">
                          <a:solidFill>
                            <a:schemeClr val="bg2"/>
                          </a:solidFill>
                          <a:latin typeface="Meiryo UI" panose="020B0604030504040204" pitchFamily="50" charset="-128"/>
                          <a:ea typeface="Meiryo UI" panose="020B0604030504040204" pitchFamily="50" charset="-128"/>
                        </a:rPr>
                        <a:t>- </a:t>
                      </a:r>
                      <a:r>
                        <a:rPr lang="ja-JP" altLang="en-US" sz="1000" b="0" i="0" dirty="0">
                          <a:solidFill>
                            <a:schemeClr val="bg2"/>
                          </a:solidFill>
                          <a:latin typeface="Meiryo UI" panose="020B0604030504040204" pitchFamily="50" charset="-128"/>
                          <a:ea typeface="Meiryo UI" panose="020B0604030504040204" pitchFamily="50" charset="-128"/>
                        </a:rPr>
                        <a:t>ただし、</a:t>
                      </a:r>
                      <a:r>
                        <a:rPr lang="en-US" altLang="ja-JP" sz="1000" b="0" i="0" dirty="0">
                          <a:solidFill>
                            <a:schemeClr val="bg2"/>
                          </a:solidFill>
                          <a:latin typeface="Meiryo UI" panose="020B0604030504040204" pitchFamily="50" charset="-128"/>
                          <a:ea typeface="Meiryo UI" panose="020B0604030504040204" pitchFamily="50" charset="-128"/>
                        </a:rPr>
                        <a:t>VMware</a:t>
                      </a:r>
                      <a:r>
                        <a:rPr lang="ja-JP" altLang="en-US" sz="1000" b="0" i="0" dirty="0">
                          <a:solidFill>
                            <a:schemeClr val="bg2"/>
                          </a:solidFill>
                          <a:latin typeface="Meiryo UI" panose="020B0604030504040204" pitchFamily="50" charset="-128"/>
                          <a:ea typeface="Meiryo UI" panose="020B0604030504040204" pitchFamily="50" charset="-128"/>
                        </a:rPr>
                        <a:t>と</a:t>
                      </a:r>
                      <a:r>
                        <a:rPr lang="en-US" altLang="ja-JP" sz="1000" b="0" i="0" dirty="0">
                          <a:solidFill>
                            <a:schemeClr val="bg2"/>
                          </a:solidFill>
                          <a:latin typeface="Meiryo UI" panose="020B0604030504040204" pitchFamily="50" charset="-128"/>
                          <a:ea typeface="Meiryo UI" panose="020B0604030504040204" pitchFamily="50" charset="-128"/>
                        </a:rPr>
                        <a:t>Hyper-V HA</a:t>
                      </a:r>
                      <a:r>
                        <a:rPr lang="ja-JP" altLang="en-US" sz="1000" b="0" i="0" dirty="0">
                          <a:solidFill>
                            <a:schemeClr val="bg2"/>
                          </a:solidFill>
                          <a:latin typeface="Meiryo UI" panose="020B0604030504040204" pitchFamily="50" charset="-128"/>
                          <a:ea typeface="Meiryo UI" panose="020B0604030504040204" pitchFamily="50" charset="-128"/>
                        </a:rPr>
                        <a:t>をサポート</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en-US" altLang="ja-JP" sz="1000" b="0" i="0" dirty="0">
                          <a:solidFill>
                            <a:schemeClr val="bg2"/>
                          </a:solidFill>
                          <a:latin typeface="Meiryo UI" panose="020B0604030504040204" pitchFamily="50" charset="-128"/>
                          <a:ea typeface="Meiryo UI" panose="020B0604030504040204" pitchFamily="50" charset="-128"/>
                        </a:rPr>
                        <a:t>NDMP</a:t>
                      </a:r>
                    </a:p>
                    <a:p>
                      <a:pPr marL="87313" indent="-87313" algn="l" defTabSz="914400" rtl="0" eaLnBrk="1" latinLnBrk="0" hangingPunct="1">
                        <a:buFont typeface="Arial" panose="020B0604020202020204" pitchFamily="34" charset="0"/>
                        <a:buChar char="•"/>
                      </a:pPr>
                      <a:r>
                        <a:rPr lang="en-US" altLang="ja-JP" sz="1000" b="0" i="0" dirty="0">
                          <a:solidFill>
                            <a:schemeClr val="bg2"/>
                          </a:solidFill>
                          <a:latin typeface="Meiryo UI" panose="020B0604030504040204" pitchFamily="50" charset="-128"/>
                          <a:ea typeface="Meiryo UI" panose="020B0604030504040204" pitchFamily="50" charset="-128"/>
                        </a:rPr>
                        <a:t>VTL</a:t>
                      </a:r>
                    </a:p>
                    <a:p>
                      <a:pPr marL="87313" indent="-87313" algn="l" defTabSz="914400" rtl="0" eaLnBrk="1" latinLnBrk="0" hangingPunct="1">
                        <a:buFont typeface="Arial" panose="020B0604020202020204" pitchFamily="34" charset="0"/>
                        <a:buChar char="•"/>
                      </a:pPr>
                      <a:r>
                        <a:rPr lang="ja-JP" altLang="en-US" sz="1000" b="0" i="0" dirty="0">
                          <a:solidFill>
                            <a:schemeClr val="bg2"/>
                          </a:solidFill>
                          <a:latin typeface="Meiryo UI" panose="020B0604030504040204" pitchFamily="50" charset="-128"/>
                          <a:ea typeface="Meiryo UI" panose="020B0604030504040204" pitchFamily="50" charset="-128"/>
                        </a:rPr>
                        <a:t>コレクション レプリケーション</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ja-JP" altLang="en-US" sz="1000" b="0" i="0" dirty="0">
                          <a:solidFill>
                            <a:schemeClr val="bg2"/>
                          </a:solidFill>
                          <a:latin typeface="Meiryo UI" panose="020B0604030504040204" pitchFamily="50" charset="-128"/>
                          <a:ea typeface="Meiryo UI" panose="020B0604030504040204" pitchFamily="50" charset="-128"/>
                        </a:rPr>
                        <a:t>ディレクトリ レプリケーション</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ja-JP" altLang="en-US" sz="1000" b="0" i="0" dirty="0">
                          <a:solidFill>
                            <a:schemeClr val="bg2"/>
                          </a:solidFill>
                          <a:latin typeface="Meiryo UI" panose="020B0604030504040204" pitchFamily="50" charset="-128"/>
                          <a:ea typeface="Meiryo UI" panose="020B0604030504040204" pitchFamily="50" charset="-128"/>
                        </a:rPr>
                        <a:t>インスタントアクセス</a:t>
                      </a:r>
                      <a:endParaRPr lang="en-US" altLang="ja-JP" sz="1000" b="0" i="0" dirty="0">
                        <a:solidFill>
                          <a:schemeClr val="bg2"/>
                        </a:solidFill>
                        <a:latin typeface="Meiryo UI" panose="020B0604030504040204" pitchFamily="50" charset="-128"/>
                        <a:ea typeface="Meiryo UI" panose="020B0604030504040204" pitchFamily="50" charset="-128"/>
                      </a:endParaRPr>
                    </a:p>
                    <a:p>
                      <a:pPr marL="87313" indent="-87313" algn="l" defTabSz="914400" rtl="0" eaLnBrk="1" latinLnBrk="0" hangingPunct="1">
                        <a:buFont typeface="Arial" panose="020B0604020202020204" pitchFamily="34" charset="0"/>
                        <a:buChar char="•"/>
                      </a:pPr>
                      <a:r>
                        <a:rPr lang="en-US" altLang="ja-JP" sz="1000" b="0" i="0" dirty="0">
                          <a:solidFill>
                            <a:schemeClr val="bg2"/>
                          </a:solidFill>
                          <a:latin typeface="Meiryo UI" panose="020B0604030504040204" pitchFamily="50" charset="-128"/>
                          <a:ea typeface="Meiryo UI" panose="020B0604030504040204" pitchFamily="50" charset="-128"/>
                        </a:rPr>
                        <a:t>Retention Lock Compliance Edition</a:t>
                      </a:r>
                    </a:p>
                    <a:p>
                      <a:pPr marL="87313" indent="-87313" algn="l" defTabSz="914400" rtl="0" eaLnBrk="1" latinLnBrk="0" hangingPunct="1">
                        <a:buFont typeface="Arial" panose="020B0604020202020204" pitchFamily="34" charset="0"/>
                        <a:buChar char="•"/>
                      </a:pPr>
                      <a:r>
                        <a:rPr lang="ja-JP" altLang="en-US" sz="1000" b="0" i="0" dirty="0">
                          <a:solidFill>
                            <a:schemeClr val="bg2"/>
                          </a:solidFill>
                          <a:latin typeface="Meiryo UI" panose="020B0604030504040204" pitchFamily="50" charset="-128"/>
                          <a:ea typeface="Meiryo UI" panose="020B0604030504040204" pitchFamily="50" charset="-128"/>
                        </a:rPr>
                        <a:t>バックアップでの</a:t>
                      </a:r>
                      <a:r>
                        <a:rPr lang="en-US" altLang="ja-JP" sz="1000" b="0" i="0" dirty="0">
                          <a:solidFill>
                            <a:schemeClr val="bg2"/>
                          </a:solidFill>
                          <a:latin typeface="Meiryo UI" panose="020B0604030504040204" pitchFamily="50" charset="-128"/>
                          <a:ea typeface="Meiryo UI" panose="020B0604030504040204" pitchFamily="50" charset="-128"/>
                        </a:rPr>
                        <a:t>CIFS</a:t>
                      </a:r>
                      <a:r>
                        <a:rPr lang="ja-JP" altLang="en-US" sz="1000" b="0" i="0" dirty="0">
                          <a:solidFill>
                            <a:schemeClr val="bg2"/>
                          </a:solidFill>
                          <a:latin typeface="Meiryo UI" panose="020B0604030504040204" pitchFamily="50" charset="-128"/>
                          <a:ea typeface="Meiryo UI" panose="020B0604030504040204" pitchFamily="50" charset="-128"/>
                        </a:rPr>
                        <a:t>および</a:t>
                      </a:r>
                      <a:r>
                        <a:rPr lang="en-US" altLang="ja-JP" sz="1000" b="0" i="0" dirty="0">
                          <a:solidFill>
                            <a:schemeClr val="bg2"/>
                          </a:solidFill>
                          <a:latin typeface="Meiryo UI" panose="020B0604030504040204" pitchFamily="50" charset="-128"/>
                          <a:ea typeface="Meiryo UI" panose="020B0604030504040204" pitchFamily="50" charset="-128"/>
                        </a:rPr>
                        <a:t>NFS</a:t>
                      </a:r>
                    </a:p>
                  </a:txBody>
                  <a:tcPr marT="34295" marB="342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D7E6"/>
                    </a:solidFill>
                  </a:tcPr>
                </a:tc>
                <a:extLst>
                  <a:ext uri="{0D108BD9-81ED-4DB2-BD59-A6C34878D82A}">
                    <a16:rowId xmlns:a16="http://schemas.microsoft.com/office/drawing/2014/main" val="10004"/>
                  </a:ext>
                </a:extLst>
              </a:tr>
            </a:tbl>
          </a:graphicData>
        </a:graphic>
      </p:graphicFrame>
      <p:graphicFrame>
        <p:nvGraphicFramePr>
          <p:cNvPr id="18" name="Table 5">
            <a:extLst>
              <a:ext uri="{FF2B5EF4-FFF2-40B4-BE49-F238E27FC236}">
                <a16:creationId xmlns:a16="http://schemas.microsoft.com/office/drawing/2014/main" id="{306564E2-FC07-4395-A7F4-F8AEA073014B}"/>
              </a:ext>
            </a:extLst>
          </p:cNvPr>
          <p:cNvGraphicFramePr>
            <a:graphicFrameLocks noGrp="1"/>
          </p:cNvGraphicFramePr>
          <p:nvPr/>
        </p:nvGraphicFramePr>
        <p:xfrm>
          <a:off x="6325457" y="975941"/>
          <a:ext cx="5767226" cy="1539320"/>
        </p:xfrm>
        <a:graphic>
          <a:graphicData uri="http://schemas.openxmlformats.org/drawingml/2006/table">
            <a:tbl>
              <a:tblPr firstRow="1" bandRow="1">
                <a:tableStyleId>{5C22544A-7EE6-4342-B048-85BDC9FD1C3A}</a:tableStyleId>
              </a:tblPr>
              <a:tblGrid>
                <a:gridCol w="1842498">
                  <a:extLst>
                    <a:ext uri="{9D8B030D-6E8A-4147-A177-3AD203B41FA5}">
                      <a16:colId xmlns:a16="http://schemas.microsoft.com/office/drawing/2014/main" val="20000"/>
                    </a:ext>
                  </a:extLst>
                </a:gridCol>
                <a:gridCol w="2011007">
                  <a:extLst>
                    <a:ext uri="{9D8B030D-6E8A-4147-A177-3AD203B41FA5}">
                      <a16:colId xmlns:a16="http://schemas.microsoft.com/office/drawing/2014/main" val="2549855838"/>
                    </a:ext>
                  </a:extLst>
                </a:gridCol>
                <a:gridCol w="1913721">
                  <a:extLst>
                    <a:ext uri="{9D8B030D-6E8A-4147-A177-3AD203B41FA5}">
                      <a16:colId xmlns:a16="http://schemas.microsoft.com/office/drawing/2014/main" val="20001"/>
                    </a:ext>
                  </a:extLst>
                </a:gridCol>
              </a:tblGrid>
              <a:tr h="122220">
                <a:tc>
                  <a:txBody>
                    <a:bodyPr/>
                    <a:lstStyle>
                      <a:lvl1pPr marL="0" algn="l" defTabSz="914400" rtl="0" eaLnBrk="1" latinLnBrk="0" hangingPunct="1">
                        <a:defRPr kumimoji="1" sz="1800" b="1" kern="1200">
                          <a:solidFill>
                            <a:schemeClr val="lt1"/>
                          </a:solidFill>
                          <a:latin typeface="Verdana"/>
                        </a:defRPr>
                      </a:lvl1pPr>
                      <a:lvl2pPr marL="457200" algn="l" defTabSz="914400" rtl="0" eaLnBrk="1" latinLnBrk="0" hangingPunct="1">
                        <a:defRPr kumimoji="1" sz="1800" b="1" kern="1200">
                          <a:solidFill>
                            <a:schemeClr val="lt1"/>
                          </a:solidFill>
                          <a:latin typeface="Verdana"/>
                        </a:defRPr>
                      </a:lvl2pPr>
                      <a:lvl3pPr marL="914400" algn="l" defTabSz="914400" rtl="0" eaLnBrk="1" latinLnBrk="0" hangingPunct="1">
                        <a:defRPr kumimoji="1" sz="1800" b="1" kern="1200">
                          <a:solidFill>
                            <a:schemeClr val="lt1"/>
                          </a:solidFill>
                          <a:latin typeface="Verdana"/>
                        </a:defRPr>
                      </a:lvl3pPr>
                      <a:lvl4pPr marL="1371600" algn="l" defTabSz="914400" rtl="0" eaLnBrk="1" latinLnBrk="0" hangingPunct="1">
                        <a:defRPr kumimoji="1" sz="1800" b="1" kern="1200">
                          <a:solidFill>
                            <a:schemeClr val="lt1"/>
                          </a:solidFill>
                          <a:latin typeface="Verdana"/>
                        </a:defRPr>
                      </a:lvl4pPr>
                      <a:lvl5pPr marL="1828800" algn="l" defTabSz="914400" rtl="0" eaLnBrk="1" latinLnBrk="0" hangingPunct="1">
                        <a:defRPr kumimoji="1" sz="1800" b="1" kern="1200">
                          <a:solidFill>
                            <a:schemeClr val="lt1"/>
                          </a:solidFill>
                          <a:latin typeface="Verdana"/>
                        </a:defRPr>
                      </a:lvl5pPr>
                      <a:lvl6pPr marL="2286000" algn="l" defTabSz="914400" rtl="0" eaLnBrk="1" latinLnBrk="0" hangingPunct="1">
                        <a:defRPr kumimoji="1" sz="1800" b="1" kern="1200">
                          <a:solidFill>
                            <a:schemeClr val="lt1"/>
                          </a:solidFill>
                          <a:latin typeface="Verdana"/>
                        </a:defRPr>
                      </a:lvl6pPr>
                      <a:lvl7pPr marL="2743200" algn="l" defTabSz="914400" rtl="0" eaLnBrk="1" latinLnBrk="0" hangingPunct="1">
                        <a:defRPr kumimoji="1" sz="1800" b="1" kern="1200">
                          <a:solidFill>
                            <a:schemeClr val="lt1"/>
                          </a:solidFill>
                          <a:latin typeface="Verdana"/>
                        </a:defRPr>
                      </a:lvl7pPr>
                      <a:lvl8pPr marL="3200400" algn="l" defTabSz="914400" rtl="0" eaLnBrk="1" latinLnBrk="0" hangingPunct="1">
                        <a:defRPr kumimoji="1" sz="1800" b="1" kern="1200">
                          <a:solidFill>
                            <a:schemeClr val="lt1"/>
                          </a:solidFill>
                          <a:latin typeface="Verdana"/>
                        </a:defRPr>
                      </a:lvl8pPr>
                      <a:lvl9pPr marL="3657600" algn="l" defTabSz="914400" rtl="0" eaLnBrk="1" latinLnBrk="0" hangingPunct="1">
                        <a:defRPr kumimoji="1" sz="1800" b="1" kern="1200">
                          <a:solidFill>
                            <a:schemeClr val="lt1"/>
                          </a:solidFill>
                          <a:latin typeface="Verdana"/>
                        </a:defRPr>
                      </a:lvl9pPr>
                    </a:lstStyle>
                    <a:p>
                      <a:r>
                        <a:rPr lang="ja-JP" altLang="en-US" sz="900" baseline="0" dirty="0">
                          <a:solidFill>
                            <a:schemeClr val="tx2"/>
                          </a:solidFill>
                          <a:latin typeface="Meiryo UI" panose="020B0604030504040204" pitchFamily="50" charset="-128"/>
                          <a:ea typeface="Meiryo UI" panose="020B0604030504040204" pitchFamily="50" charset="-128"/>
                        </a:rPr>
                        <a:t>クラウドプロバイダ</a:t>
                      </a:r>
                      <a:endParaRPr lang="ja-JP" altLang="en-US" sz="900" b="1" i="0" baseline="0" dirty="0">
                        <a:solidFill>
                          <a:schemeClr val="tx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2C95DD"/>
                    </a:solidFill>
                  </a:tcPr>
                </a:tc>
                <a:tc>
                  <a:txBody>
                    <a:bodyPr/>
                    <a:lstStyle/>
                    <a:p>
                      <a:r>
                        <a:rPr lang="ja-JP" altLang="en-US" sz="900" baseline="0" dirty="0">
                          <a:solidFill>
                            <a:schemeClr val="tx2"/>
                          </a:solidFill>
                          <a:latin typeface="Meiryo UI" panose="020B0604030504040204" pitchFamily="50" charset="-128"/>
                          <a:ea typeface="Meiryo UI" panose="020B0604030504040204" pitchFamily="50" charset="-128"/>
                        </a:rPr>
                        <a:t>タイプ</a:t>
                      </a:r>
                      <a:endParaRPr lang="ja-JP" altLang="en-US" sz="900" b="1" i="0" baseline="0" dirty="0">
                        <a:solidFill>
                          <a:schemeClr val="tx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2C95DD"/>
                    </a:solidFill>
                  </a:tcPr>
                </a:tc>
                <a:tc>
                  <a:txBody>
                    <a:bodyPr/>
                    <a:lstStyle>
                      <a:lvl1pPr marL="0" algn="l" defTabSz="914400" rtl="0" eaLnBrk="1" latinLnBrk="0" hangingPunct="1">
                        <a:defRPr kumimoji="1" sz="1800" b="1" kern="1200">
                          <a:solidFill>
                            <a:schemeClr val="lt1"/>
                          </a:solidFill>
                          <a:latin typeface="Verdana"/>
                        </a:defRPr>
                      </a:lvl1pPr>
                      <a:lvl2pPr marL="457200" algn="l" defTabSz="914400" rtl="0" eaLnBrk="1" latinLnBrk="0" hangingPunct="1">
                        <a:defRPr kumimoji="1" sz="1800" b="1" kern="1200">
                          <a:solidFill>
                            <a:schemeClr val="lt1"/>
                          </a:solidFill>
                          <a:latin typeface="Verdana"/>
                        </a:defRPr>
                      </a:lvl2pPr>
                      <a:lvl3pPr marL="914400" algn="l" defTabSz="914400" rtl="0" eaLnBrk="1" latinLnBrk="0" hangingPunct="1">
                        <a:defRPr kumimoji="1" sz="1800" b="1" kern="1200">
                          <a:solidFill>
                            <a:schemeClr val="lt1"/>
                          </a:solidFill>
                          <a:latin typeface="Verdana"/>
                        </a:defRPr>
                      </a:lvl3pPr>
                      <a:lvl4pPr marL="1371600" algn="l" defTabSz="914400" rtl="0" eaLnBrk="1" latinLnBrk="0" hangingPunct="1">
                        <a:defRPr kumimoji="1" sz="1800" b="1" kern="1200">
                          <a:solidFill>
                            <a:schemeClr val="lt1"/>
                          </a:solidFill>
                          <a:latin typeface="Verdana"/>
                        </a:defRPr>
                      </a:lvl4pPr>
                      <a:lvl5pPr marL="1828800" algn="l" defTabSz="914400" rtl="0" eaLnBrk="1" latinLnBrk="0" hangingPunct="1">
                        <a:defRPr kumimoji="1" sz="1800" b="1" kern="1200">
                          <a:solidFill>
                            <a:schemeClr val="lt1"/>
                          </a:solidFill>
                          <a:latin typeface="Verdana"/>
                        </a:defRPr>
                      </a:lvl5pPr>
                      <a:lvl6pPr marL="2286000" algn="l" defTabSz="914400" rtl="0" eaLnBrk="1" latinLnBrk="0" hangingPunct="1">
                        <a:defRPr kumimoji="1" sz="1800" b="1" kern="1200">
                          <a:solidFill>
                            <a:schemeClr val="lt1"/>
                          </a:solidFill>
                          <a:latin typeface="Verdana"/>
                        </a:defRPr>
                      </a:lvl6pPr>
                      <a:lvl7pPr marL="2743200" algn="l" defTabSz="914400" rtl="0" eaLnBrk="1" latinLnBrk="0" hangingPunct="1">
                        <a:defRPr kumimoji="1" sz="1800" b="1" kern="1200">
                          <a:solidFill>
                            <a:schemeClr val="lt1"/>
                          </a:solidFill>
                          <a:latin typeface="Verdana"/>
                        </a:defRPr>
                      </a:lvl7pPr>
                      <a:lvl8pPr marL="3200400" algn="l" defTabSz="914400" rtl="0" eaLnBrk="1" latinLnBrk="0" hangingPunct="1">
                        <a:defRPr kumimoji="1" sz="1800" b="1" kern="1200">
                          <a:solidFill>
                            <a:schemeClr val="lt1"/>
                          </a:solidFill>
                          <a:latin typeface="Verdana"/>
                        </a:defRPr>
                      </a:lvl8pPr>
                      <a:lvl9pPr marL="3657600" algn="l" defTabSz="914400" rtl="0" eaLnBrk="1" latinLnBrk="0" hangingPunct="1">
                        <a:defRPr kumimoji="1" sz="1800" b="1" kern="1200">
                          <a:solidFill>
                            <a:schemeClr val="lt1"/>
                          </a:solidFill>
                          <a:latin typeface="Verdana"/>
                        </a:defRPr>
                      </a:lvl9pPr>
                    </a:lstStyle>
                    <a:p>
                      <a:r>
                        <a:rPr lang="ja-JP" altLang="en-US" sz="900" baseline="0" dirty="0">
                          <a:solidFill>
                            <a:schemeClr val="tx2"/>
                          </a:solidFill>
                          <a:latin typeface="Meiryo UI" panose="020B0604030504040204" pitchFamily="50" charset="-128"/>
                          <a:ea typeface="Meiryo UI" panose="020B0604030504040204" pitchFamily="50" charset="-128"/>
                        </a:rPr>
                        <a:t>リソース構成サイズ</a:t>
                      </a:r>
                      <a:endParaRPr lang="ja-JP" altLang="en-US" sz="900" b="1" i="0" baseline="0" dirty="0">
                        <a:solidFill>
                          <a:schemeClr val="tx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2C95DD"/>
                    </a:solidFill>
                  </a:tcPr>
                </a:tc>
                <a:extLst>
                  <a:ext uri="{0D108BD9-81ED-4DB2-BD59-A6C34878D82A}">
                    <a16:rowId xmlns:a16="http://schemas.microsoft.com/office/drawing/2014/main" val="10000"/>
                  </a:ext>
                </a:extLst>
              </a:tr>
              <a:tr h="122220">
                <a:tc rowSpan="2">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en-US" altLang="ja-JP" sz="800" baseline="0" dirty="0">
                          <a:latin typeface="Meiryo UI" panose="020B0604030504040204" pitchFamily="50" charset="-128"/>
                          <a:ea typeface="Meiryo UI" panose="020B0604030504040204" pitchFamily="50" charset="-128"/>
                        </a:rPr>
                        <a:t>Amazon Web Services </a:t>
                      </a:r>
                      <a:r>
                        <a:rPr lang="ja-JP" altLang="en-US" sz="800" baseline="0" dirty="0">
                          <a:latin typeface="Meiryo UI" panose="020B0604030504040204" pitchFamily="50" charset="-128"/>
                          <a:ea typeface="Meiryo UI" panose="020B0604030504040204" pitchFamily="50" charset="-128"/>
                        </a:rPr>
                        <a:t>（ </a:t>
                      </a:r>
                      <a:r>
                        <a:rPr lang="en-US" altLang="ja-JP" sz="800" baseline="0" dirty="0">
                          <a:latin typeface="Meiryo UI" panose="020B0604030504040204" pitchFamily="50" charset="-128"/>
                          <a:ea typeface="Meiryo UI" panose="020B0604030504040204" pitchFamily="50" charset="-128"/>
                        </a:rPr>
                        <a:t>AWS </a:t>
                      </a:r>
                      <a:r>
                        <a:rPr lang="ja-JP" altLang="en-US" sz="800" baseline="0" dirty="0">
                          <a:latin typeface="Meiryo UI" panose="020B0604030504040204" pitchFamily="50" charset="-128"/>
                          <a:ea typeface="Meiryo UI" panose="020B0604030504040204" pitchFamily="50" charset="-128"/>
                        </a:rPr>
                        <a:t>）</a:t>
                      </a: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BD7E6"/>
                    </a:solidFill>
                  </a:tcPr>
                </a:tc>
                <a:tc>
                  <a:txBody>
                    <a:bodyPr/>
                    <a:lstStyle/>
                    <a:p>
                      <a:r>
                        <a:rPr lang="ja-JP" altLang="en-US" sz="800" baseline="0" dirty="0">
                          <a:latin typeface="Meiryo UI" panose="020B0604030504040204" pitchFamily="50" charset="-128"/>
                          <a:ea typeface="Meiryo UI" panose="020B0604030504040204" pitchFamily="50" charset="-128"/>
                        </a:rPr>
                        <a:t>ブロックストレージ</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ja-JP" altLang="en-US" sz="800" baseline="0" dirty="0">
                          <a:latin typeface="Meiryo UI" panose="020B0604030504040204" pitchFamily="50" charset="-128"/>
                          <a:ea typeface="Meiryo UI" panose="020B0604030504040204" pitchFamily="50" charset="-128"/>
                        </a:rPr>
                        <a:t>最大</a:t>
                      </a:r>
                      <a:r>
                        <a:rPr lang="en-US" altLang="ja-JP" sz="800" baseline="0" dirty="0">
                          <a:latin typeface="Meiryo UI" panose="020B0604030504040204" pitchFamily="50" charset="-128"/>
                          <a:ea typeface="Meiryo UI" panose="020B0604030504040204" pitchFamily="50" charset="-128"/>
                        </a:rPr>
                        <a:t>16</a:t>
                      </a:r>
                      <a:r>
                        <a:rPr lang="ja-JP" altLang="en-US" sz="800" baseline="0" dirty="0">
                          <a:latin typeface="Meiryo UI" panose="020B0604030504040204" pitchFamily="50" charset="-128"/>
                          <a:ea typeface="Meiryo UI" panose="020B0604030504040204" pitchFamily="50" charset="-128"/>
                        </a:rPr>
                        <a:t> </a:t>
                      </a:r>
                      <a:r>
                        <a:rPr lang="en-US" altLang="ja-JP" sz="800" baseline="0" dirty="0">
                          <a:latin typeface="Meiryo UI" panose="020B0604030504040204" pitchFamily="50" charset="-128"/>
                          <a:ea typeface="Meiryo UI" panose="020B0604030504040204" pitchFamily="50" charset="-128"/>
                        </a:rPr>
                        <a:t>TB</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1"/>
                  </a:ext>
                </a:extLst>
              </a:tr>
              <a:tr h="122220">
                <a:tc vMerge="1">
                  <a:txBody>
                    <a:bodyPr/>
                    <a:lstStyle/>
                    <a:p>
                      <a:endParaRPr lang="ja-JP" altLang="en-US" sz="1000" b="0" i="0" dirty="0">
                        <a:solidFill>
                          <a:schemeClr val="bg2"/>
                        </a:solidFill>
                        <a:latin typeface="Arial" panose="020B0604020202020204" pitchFamily="34" charset="0"/>
                        <a:ea typeface="Meiryo UI" panose="020B0604030504040204" pitchFamily="50" charset="-128"/>
                      </a:endParaRPr>
                    </a:p>
                  </a:txBody>
                  <a:tcPr marT="34295" marB="34295">
                    <a:lnL w="12700" cmpd="sng">
                      <a:solidFill>
                        <a:srgbClr val="FFFFFF"/>
                      </a:solid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CBD7E6"/>
                    </a:solidFill>
                  </a:tcPr>
                </a:tc>
                <a:tc>
                  <a:txBody>
                    <a:bodyPr/>
                    <a:lstStyle/>
                    <a:p>
                      <a:r>
                        <a:rPr lang="en-US" altLang="ja-JP" sz="800" baseline="0" dirty="0">
                          <a:latin typeface="Meiryo UI" panose="020B0604030504040204" pitchFamily="50" charset="-128"/>
                          <a:ea typeface="Meiryo UI" panose="020B0604030504040204" pitchFamily="50" charset="-128"/>
                        </a:rPr>
                        <a:t>S3</a:t>
                      </a:r>
                      <a:r>
                        <a:rPr lang="ja-JP" altLang="en-US" sz="800" baseline="0" dirty="0">
                          <a:latin typeface="Meiryo UI" panose="020B0604030504040204" pitchFamily="50" charset="-128"/>
                          <a:ea typeface="Meiryo UI" panose="020B0604030504040204" pitchFamily="50" charset="-128"/>
                        </a:rPr>
                        <a:t>ストレージ</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95000"/>
                      </a:schemeClr>
                    </a:solidFill>
                  </a:tcPr>
                </a:tc>
                <a:tc>
                  <a:txBody>
                    <a:bodyPr/>
                    <a:lstStyle/>
                    <a:p>
                      <a:pPr marL="0" indent="0">
                        <a:buFont typeface="Arial" panose="020B0604020202020204" pitchFamily="34" charset="0"/>
                        <a:buNone/>
                      </a:pPr>
                      <a:r>
                        <a:rPr lang="ja-JP" altLang="en-US" sz="800" baseline="0" dirty="0">
                          <a:latin typeface="Meiryo UI" panose="020B0604030504040204" pitchFamily="50" charset="-128"/>
                          <a:ea typeface="Meiryo UI" panose="020B0604030504040204" pitchFamily="50" charset="-128"/>
                        </a:rPr>
                        <a:t>最大</a:t>
                      </a:r>
                      <a:r>
                        <a:rPr lang="en-US" altLang="ja-JP" sz="800" baseline="0" dirty="0">
                          <a:latin typeface="Meiryo UI" panose="020B0604030504040204" pitchFamily="50" charset="-128"/>
                          <a:ea typeface="Meiryo UI" panose="020B0604030504040204" pitchFamily="50" charset="-128"/>
                        </a:rPr>
                        <a:t>256</a:t>
                      </a:r>
                      <a:r>
                        <a:rPr lang="ja-JP" altLang="en-US" sz="800" baseline="0" dirty="0">
                          <a:latin typeface="Meiryo UI" panose="020B0604030504040204" pitchFamily="50" charset="-128"/>
                          <a:ea typeface="Meiryo UI" panose="020B0604030504040204" pitchFamily="50" charset="-128"/>
                        </a:rPr>
                        <a:t> </a:t>
                      </a:r>
                      <a:r>
                        <a:rPr lang="en-US" altLang="ja-JP" sz="800" baseline="0" dirty="0">
                          <a:latin typeface="Meiryo UI" panose="020B0604030504040204" pitchFamily="50" charset="-128"/>
                          <a:ea typeface="Meiryo UI" panose="020B0604030504040204" pitchFamily="50" charset="-128"/>
                        </a:rPr>
                        <a:t>TB</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95000"/>
                      </a:schemeClr>
                    </a:solidFill>
                  </a:tcPr>
                </a:tc>
                <a:extLst>
                  <a:ext uri="{0D108BD9-81ED-4DB2-BD59-A6C34878D82A}">
                    <a16:rowId xmlns:a16="http://schemas.microsoft.com/office/drawing/2014/main" val="10002"/>
                  </a:ext>
                </a:extLst>
              </a:tr>
              <a:tr h="122220">
                <a:tc rowSpan="2">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algn="l" defTabSz="914400" rtl="0" eaLnBrk="1" latinLnBrk="0" hangingPunct="1">
                        <a:buFont typeface="Arial" pitchFamily="34" charset="0"/>
                        <a:buNone/>
                      </a:pPr>
                      <a:r>
                        <a:rPr lang="en-US" altLang="ja-JP" sz="800" baseline="0" dirty="0">
                          <a:latin typeface="Meiryo UI" panose="020B0604030504040204" pitchFamily="50" charset="-128"/>
                          <a:ea typeface="Meiryo UI" panose="020B0604030504040204" pitchFamily="50" charset="-128"/>
                        </a:rPr>
                        <a:t>Microsoft Azure</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7ECF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aseline="0" dirty="0">
                          <a:latin typeface="Meiryo UI" panose="020B0604030504040204" pitchFamily="50" charset="-128"/>
                          <a:ea typeface="Meiryo UI" panose="020B0604030504040204" pitchFamily="50" charset="-128"/>
                        </a:rPr>
                        <a:t>ブロックストレージ</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aseline="0" dirty="0">
                          <a:latin typeface="Meiryo UI" panose="020B0604030504040204" pitchFamily="50" charset="-128"/>
                          <a:ea typeface="Meiryo UI" panose="020B0604030504040204" pitchFamily="50" charset="-128"/>
                        </a:rPr>
                        <a:t>最大</a:t>
                      </a:r>
                      <a:r>
                        <a:rPr lang="en-US" altLang="ja-JP" sz="800" baseline="0" dirty="0">
                          <a:latin typeface="Meiryo UI" panose="020B0604030504040204" pitchFamily="50" charset="-128"/>
                          <a:ea typeface="Meiryo UI" panose="020B0604030504040204" pitchFamily="50" charset="-128"/>
                        </a:rPr>
                        <a:t>16 TB</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4101007772"/>
                  </a:ext>
                </a:extLst>
              </a:tr>
              <a:tr h="122220">
                <a:tc v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000" b="0" i="0" dirty="0">
                        <a:solidFill>
                          <a:schemeClr val="bg2"/>
                        </a:solidFill>
                        <a:latin typeface="Arial" panose="020B0604020202020204" pitchFamily="34" charset="0"/>
                        <a:ea typeface="Meiryo UI" panose="020B0604030504040204" pitchFamily="50" charset="-128"/>
                      </a:endParaRPr>
                    </a:p>
                  </a:txBody>
                  <a:tcPr marT="34295" marB="34295">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E7ECF3"/>
                    </a:solidFill>
                  </a:tcPr>
                </a:tc>
                <a:tc>
                  <a:txBody>
                    <a:bodyPr/>
                    <a:lstStyle/>
                    <a:p>
                      <a:pPr marL="0" algn="l" defTabSz="914400" rtl="0" eaLnBrk="1" latinLnBrk="0" hangingPunct="1"/>
                      <a:r>
                        <a:rPr lang="en-US" altLang="ja-JP" sz="800" baseline="0" dirty="0">
                          <a:latin typeface="Meiryo UI" panose="020B0604030504040204" pitchFamily="50" charset="-128"/>
                          <a:ea typeface="Meiryo UI" panose="020B0604030504040204" pitchFamily="50" charset="-128"/>
                        </a:rPr>
                        <a:t>Hot Blob</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95000"/>
                      </a:scheme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l" defTabSz="914400" rtl="0" eaLnBrk="1" latinLnBrk="0" hangingPunct="1">
                        <a:buFont typeface="Arial" panose="020B0604020202020204" pitchFamily="34" charset="0"/>
                        <a:buNone/>
                      </a:pPr>
                      <a:r>
                        <a:rPr lang="ja-JP" altLang="en-US" sz="800" baseline="0" dirty="0">
                          <a:latin typeface="Meiryo UI" panose="020B0604030504040204" pitchFamily="50" charset="-128"/>
                          <a:ea typeface="Meiryo UI" panose="020B0604030504040204" pitchFamily="50" charset="-128"/>
                        </a:rPr>
                        <a:t>最大</a:t>
                      </a:r>
                      <a:r>
                        <a:rPr lang="en-US" altLang="ja-JP" sz="800" baseline="0" dirty="0">
                          <a:latin typeface="Meiryo UI" panose="020B0604030504040204" pitchFamily="50" charset="-128"/>
                          <a:ea typeface="Meiryo UI" panose="020B0604030504040204" pitchFamily="50" charset="-128"/>
                        </a:rPr>
                        <a:t>256 TB</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95000"/>
                      </a:schemeClr>
                    </a:solidFill>
                  </a:tcPr>
                </a:tc>
                <a:extLst>
                  <a:ext uri="{0D108BD9-81ED-4DB2-BD59-A6C34878D82A}">
                    <a16:rowId xmlns:a16="http://schemas.microsoft.com/office/drawing/2014/main" val="1016345960"/>
                  </a:ext>
                </a:extLst>
              </a:tr>
              <a:tr h="122220">
                <a:tc>
                  <a:txBody>
                    <a:bodyPr/>
                    <a:lstStyle/>
                    <a:p>
                      <a:pPr marL="0" algn="l" defTabSz="914400" rtl="0" eaLnBrk="1" latinLnBrk="0" hangingPunct="1">
                        <a:buFont typeface="Arial" pitchFamily="34" charset="0"/>
                        <a:buNone/>
                      </a:pPr>
                      <a:r>
                        <a:rPr lang="en-US" altLang="ja-JP" sz="800" baseline="0" dirty="0">
                          <a:latin typeface="Meiryo UI" panose="020B0604030504040204" pitchFamily="50" charset="-128"/>
                          <a:ea typeface="Meiryo UI" panose="020B0604030504040204" pitchFamily="50" charset="-128"/>
                        </a:rPr>
                        <a:t>VMware Cloud on AWS</a:t>
                      </a:r>
                      <a:r>
                        <a:rPr lang="ja-JP" altLang="en-US" sz="800" baseline="0" dirty="0">
                          <a:latin typeface="Meiryo UI" panose="020B0604030504040204" pitchFamily="50" charset="-128"/>
                          <a:ea typeface="Meiryo UI" panose="020B0604030504040204" pitchFamily="50" charset="-128"/>
                        </a:rPr>
                        <a:t>（</a:t>
                      </a:r>
                      <a:r>
                        <a:rPr lang="en-US" altLang="ja-JP" sz="800" baseline="0" dirty="0">
                          <a:latin typeface="Meiryo UI" panose="020B0604030504040204" pitchFamily="50" charset="-128"/>
                          <a:ea typeface="Meiryo UI" panose="020B0604030504040204" pitchFamily="50" charset="-128"/>
                        </a:rPr>
                        <a:t>VMC</a:t>
                      </a:r>
                      <a:r>
                        <a:rPr lang="ja-JP" altLang="en-US" sz="800" baseline="0" dirty="0">
                          <a:latin typeface="Meiryo UI" panose="020B0604030504040204" pitchFamily="50" charset="-128"/>
                          <a:ea typeface="Meiryo UI" panose="020B0604030504040204" pitchFamily="50" charset="-128"/>
                        </a:rPr>
                        <a:t>）</a:t>
                      </a:r>
                      <a:endParaRPr lang="ja-JP" altLang="en-US"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CBD7E6"/>
                    </a:solidFill>
                  </a:tcPr>
                </a:tc>
                <a:tc>
                  <a:txBody>
                    <a:bodyPr/>
                    <a:lstStyle/>
                    <a:p>
                      <a:pPr marL="0" algn="l" defTabSz="914400" rtl="0" eaLnBrk="1" latinLnBrk="0" hangingPunct="1"/>
                      <a:r>
                        <a:rPr lang="en-US" altLang="ja-JP" sz="800" baseline="0" dirty="0">
                          <a:latin typeface="Meiryo UI" panose="020B0604030504040204" pitchFamily="50" charset="-128"/>
                          <a:ea typeface="Meiryo UI" panose="020B0604030504040204" pitchFamily="50" charset="-128"/>
                        </a:rPr>
                        <a:t>S3</a:t>
                      </a:r>
                      <a:r>
                        <a:rPr lang="ja-JP" altLang="en-US" sz="800" baseline="0" dirty="0">
                          <a:latin typeface="Meiryo UI" panose="020B0604030504040204" pitchFamily="50" charset="-128"/>
                          <a:ea typeface="Meiryo UI" panose="020B0604030504040204" pitchFamily="50" charset="-128"/>
                        </a:rPr>
                        <a:t>ストレージ</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p>
                      <a:pPr marL="0" indent="0" algn="l" defTabSz="914400" rtl="0" eaLnBrk="1" latinLnBrk="0" hangingPunct="1">
                        <a:buFont typeface="Arial" panose="020B0604020202020204" pitchFamily="34" charset="0"/>
                        <a:buNone/>
                      </a:pPr>
                      <a:r>
                        <a:rPr lang="ja-JP" altLang="en-US" sz="800" baseline="0" dirty="0">
                          <a:latin typeface="Meiryo UI" panose="020B0604030504040204" pitchFamily="50" charset="-128"/>
                          <a:ea typeface="Meiryo UI" panose="020B0604030504040204" pitchFamily="50" charset="-128"/>
                        </a:rPr>
                        <a:t>最大</a:t>
                      </a:r>
                      <a:r>
                        <a:rPr lang="en-US" altLang="ja-JP" sz="800" baseline="0" dirty="0">
                          <a:latin typeface="Meiryo UI" panose="020B0604030504040204" pitchFamily="50" charset="-128"/>
                          <a:ea typeface="Meiryo UI" panose="020B0604030504040204" pitchFamily="50" charset="-128"/>
                        </a:rPr>
                        <a:t>96 TB</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2311195170"/>
                  </a:ext>
                </a:extLst>
              </a:tr>
              <a:tr h="122220">
                <a:tc rowSpan="2">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lvl="0" algn="l">
                        <a:spcBef>
                          <a:spcPts val="0"/>
                        </a:spcBef>
                        <a:buClr>
                          <a:schemeClr val="bg1"/>
                        </a:buClr>
                        <a:buFont typeface="Arial" panose="020B0604020202020204" pitchFamily="34" charset="0"/>
                        <a:buNone/>
                      </a:pPr>
                      <a:r>
                        <a:rPr lang="en-US" altLang="ja-JP" sz="800" baseline="0" dirty="0">
                          <a:latin typeface="Meiryo UI" panose="020B0604030504040204" pitchFamily="50" charset="-128"/>
                          <a:ea typeface="Meiryo UI" panose="020B0604030504040204" pitchFamily="50" charset="-128"/>
                        </a:rPr>
                        <a:t>Google Cloud Platform (GCP)</a:t>
                      </a: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E7ECF3"/>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aseline="0" dirty="0">
                          <a:latin typeface="Meiryo UI" panose="020B0604030504040204" pitchFamily="50" charset="-128"/>
                          <a:ea typeface="Meiryo UI" panose="020B0604030504040204" pitchFamily="50" charset="-128"/>
                        </a:rPr>
                        <a:t>ブロックストレージ</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95000"/>
                      </a:scheme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800" baseline="0" dirty="0">
                          <a:latin typeface="Meiryo UI" panose="020B0604030504040204" pitchFamily="50" charset="-128"/>
                          <a:ea typeface="Meiryo UI" panose="020B0604030504040204" pitchFamily="50" charset="-128"/>
                        </a:rPr>
                        <a:t>最大</a:t>
                      </a:r>
                      <a:r>
                        <a:rPr lang="en-US" altLang="ja-JP" sz="800" baseline="0" dirty="0">
                          <a:latin typeface="Meiryo UI" panose="020B0604030504040204" pitchFamily="50" charset="-128"/>
                          <a:ea typeface="Meiryo UI" panose="020B0604030504040204" pitchFamily="50" charset="-128"/>
                        </a:rPr>
                        <a:t>16 TB</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2">
                        <a:lumMod val="95000"/>
                      </a:schemeClr>
                    </a:solidFill>
                  </a:tcPr>
                </a:tc>
                <a:extLst>
                  <a:ext uri="{0D108BD9-81ED-4DB2-BD59-A6C34878D82A}">
                    <a16:rowId xmlns:a16="http://schemas.microsoft.com/office/drawing/2014/main" val="10003"/>
                  </a:ext>
                </a:extLst>
              </a:tr>
              <a:tr h="122220">
                <a:tc v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indent="0" algn="l" defTabSz="914400" rtl="0" eaLnBrk="1" fontAlgn="auto" latinLnBrk="0" hangingPunct="1">
                        <a:lnSpc>
                          <a:spcPct val="100000"/>
                        </a:lnSpc>
                        <a:spcBef>
                          <a:spcPts val="0"/>
                        </a:spcBef>
                        <a:spcAft>
                          <a:spcPts val="0"/>
                        </a:spcAft>
                        <a:buClrTx/>
                        <a:buSzTx/>
                        <a:buFontTx/>
                        <a:buNone/>
                        <a:tabLst/>
                        <a:defRPr/>
                      </a:pPr>
                      <a:endParaRPr lang="ja-JP" altLang="en-US" sz="1000" b="0" i="0" dirty="0">
                        <a:solidFill>
                          <a:schemeClr val="bg2"/>
                        </a:solidFill>
                        <a:latin typeface="Arial" panose="020B0604020202020204" pitchFamily="34" charset="0"/>
                        <a:ea typeface="Meiryo UI" panose="020B0604030504040204" pitchFamily="50" charset="-128"/>
                      </a:endParaRPr>
                    </a:p>
                  </a:txBody>
                  <a:tcPr marT="34295" marB="34295">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CBD7E6"/>
                    </a:solidFill>
                  </a:tcPr>
                </a:tc>
                <a:tc>
                  <a:txBody>
                    <a:bodyPr/>
                    <a:lstStyle/>
                    <a:p>
                      <a:pPr marL="0" algn="l" defTabSz="914400" rtl="0" eaLnBrk="1" latinLnBrk="0" hangingPunct="1"/>
                      <a:r>
                        <a:rPr lang="ja-JP" altLang="en-US" sz="800" baseline="0" dirty="0">
                          <a:latin typeface="Meiryo UI" panose="020B0604030504040204" pitchFamily="50" charset="-128"/>
                          <a:ea typeface="Meiryo UI" panose="020B0604030504040204" pitchFamily="50" charset="-128"/>
                        </a:rPr>
                        <a:t>オブジェクトストレージ</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indent="0" algn="l" defTabSz="914400" rtl="0" eaLnBrk="1" latinLnBrk="0" hangingPunct="1">
                        <a:buFont typeface="Arial" panose="020B0604020202020204" pitchFamily="34" charset="0"/>
                        <a:buNone/>
                      </a:pPr>
                      <a:r>
                        <a:rPr lang="ja-JP" altLang="en-US" sz="800" baseline="0" dirty="0">
                          <a:latin typeface="Meiryo UI" panose="020B0604030504040204" pitchFamily="50" charset="-128"/>
                          <a:ea typeface="Meiryo UI" panose="020B0604030504040204" pitchFamily="50" charset="-128"/>
                        </a:rPr>
                        <a:t>最大</a:t>
                      </a:r>
                      <a:r>
                        <a:rPr lang="en-US" altLang="ja-JP" sz="800" baseline="0" dirty="0">
                          <a:latin typeface="Meiryo UI" panose="020B0604030504040204" pitchFamily="50" charset="-128"/>
                          <a:ea typeface="Meiryo UI" panose="020B0604030504040204" pitchFamily="50" charset="-128"/>
                        </a:rPr>
                        <a:t>256 TB </a:t>
                      </a:r>
                      <a:endParaRPr lang="en-US" altLang="ja-JP" sz="800" b="0" i="0" baseline="0" dirty="0">
                        <a:solidFill>
                          <a:schemeClr val="bg2"/>
                        </a:solidFill>
                        <a:latin typeface="Meiryo UI" panose="020B0604030504040204" pitchFamily="50" charset="-128"/>
                        <a:ea typeface="Meiryo UI" panose="020B0604030504040204" pitchFamily="50" charset="-128"/>
                      </a:endParaRPr>
                    </a:p>
                  </a:txBody>
                  <a:tcPr marT="34295" marB="34295" anchor="ctr">
                    <a:lnL w="12700" cap="flat" cmpd="sng" algn="ctr">
                      <a:solidFill>
                        <a:schemeClr val="tx2"/>
                      </a:solidFill>
                      <a:prstDash val="solid"/>
                      <a:round/>
                      <a:headEnd type="none" w="med" len="med"/>
                      <a:tailEnd type="none" w="med" len="med"/>
                    </a:lnL>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chemeClr val="tx1">
                        <a:lumMod val="20000"/>
                        <a:lumOff val="80000"/>
                      </a:schemeClr>
                    </a:solidFill>
                  </a:tcPr>
                </a:tc>
                <a:extLst>
                  <a:ext uri="{0D108BD9-81ED-4DB2-BD59-A6C34878D82A}">
                    <a16:rowId xmlns:a16="http://schemas.microsoft.com/office/drawing/2014/main" val="10004"/>
                  </a:ext>
                </a:extLst>
              </a:tr>
            </a:tbl>
          </a:graphicData>
        </a:graphic>
      </p:graphicFrame>
      <p:sp>
        <p:nvSpPr>
          <p:cNvPr id="20" name="テキスト ボックス 19">
            <a:extLst>
              <a:ext uri="{FF2B5EF4-FFF2-40B4-BE49-F238E27FC236}">
                <a16:creationId xmlns:a16="http://schemas.microsoft.com/office/drawing/2014/main" id="{C370A98B-6723-4C74-96FD-8B38BA451870}"/>
              </a:ext>
            </a:extLst>
          </p:cNvPr>
          <p:cNvSpPr txBox="1"/>
          <p:nvPr/>
        </p:nvSpPr>
        <p:spPr>
          <a:xfrm>
            <a:off x="215768" y="670917"/>
            <a:ext cx="308481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DDVE</a:t>
            </a:r>
            <a:r>
              <a:rPr kumimoji="1" lang="ja-JP" altLang="en-US" sz="1800" b="1"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の機能：オンプレミス</a:t>
            </a:r>
          </a:p>
        </p:txBody>
      </p:sp>
      <p:sp>
        <p:nvSpPr>
          <p:cNvPr id="22" name="テキスト ボックス 21">
            <a:extLst>
              <a:ext uri="{FF2B5EF4-FFF2-40B4-BE49-F238E27FC236}">
                <a16:creationId xmlns:a16="http://schemas.microsoft.com/office/drawing/2014/main" id="{341EDB4B-CAAC-4EC0-AA5A-AD2973915625}"/>
              </a:ext>
            </a:extLst>
          </p:cNvPr>
          <p:cNvSpPr txBox="1"/>
          <p:nvPr/>
        </p:nvSpPr>
        <p:spPr>
          <a:xfrm>
            <a:off x="6341527" y="670917"/>
            <a:ext cx="273059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DDVE</a:t>
            </a:r>
            <a:r>
              <a:rPr kumimoji="1" lang="ja-JP" altLang="en-US" sz="1800" b="1" i="0" u="none" strike="noStrike" kern="1200" cap="none" spc="0" normalizeH="0" baseline="0" noProof="0" dirty="0">
                <a:ln>
                  <a:noFill/>
                </a:ln>
                <a:solidFill>
                  <a:srgbClr val="444444"/>
                </a:solidFill>
                <a:effectLst/>
                <a:uLnTx/>
                <a:uFillTx/>
                <a:latin typeface="Meiryo UI" panose="020B0604030504040204" pitchFamily="50" charset="-128"/>
                <a:ea typeface="Meiryo UI" panose="020B0604030504040204" pitchFamily="50" charset="-128"/>
                <a:cs typeface="+mn-cs"/>
              </a:rPr>
              <a:t>の機能：クラウド</a:t>
            </a:r>
          </a:p>
        </p:txBody>
      </p:sp>
      <p:cxnSp>
        <p:nvCxnSpPr>
          <p:cNvPr id="23" name="Straight Connector 3">
            <a:extLst>
              <a:ext uri="{FF2B5EF4-FFF2-40B4-BE49-F238E27FC236}">
                <a16:creationId xmlns:a16="http://schemas.microsoft.com/office/drawing/2014/main" id="{4650BE13-CA98-4C05-BB5F-01659426500D}"/>
              </a:ext>
            </a:extLst>
          </p:cNvPr>
          <p:cNvCxnSpPr>
            <a:cxnSpLocks/>
          </p:cNvCxnSpPr>
          <p:nvPr/>
        </p:nvCxnSpPr>
        <p:spPr>
          <a:xfrm>
            <a:off x="6106274" y="1790281"/>
            <a:ext cx="0" cy="4027470"/>
          </a:xfrm>
          <a:prstGeom prst="line">
            <a:avLst/>
          </a:prstGeom>
          <a:ln w="38100">
            <a:solidFill>
              <a:schemeClr val="bg1">
                <a:alpha val="34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44638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2013E7D-775B-40C6-924C-E6CC66E199FA}"/>
              </a:ext>
            </a:extLst>
          </p:cNvPr>
          <p:cNvSpPr>
            <a:spLocks noGrp="1"/>
          </p:cNvSpPr>
          <p:nvPr>
            <p:ph type="title"/>
          </p:nvPr>
        </p:nvSpPr>
        <p:spPr>
          <a:xfrm>
            <a:off x="381000" y="304800"/>
            <a:ext cx="11430000" cy="387798"/>
          </a:xfrm>
        </p:spPr>
        <p:txBody>
          <a:bodyPr/>
          <a:lstStyle/>
          <a:p>
            <a:r>
              <a:rPr lang="en-US" altLang="ja-JP" sz="2800" dirty="0" err="1">
                <a:solidFill>
                  <a:schemeClr val="bg1"/>
                </a:solidFill>
                <a:latin typeface="Meiryo UI" panose="020B0604030504040204" pitchFamily="50" charset="-128"/>
                <a:ea typeface="Meiryo UI" panose="020B0604030504040204" pitchFamily="50" charset="-128"/>
                <a:cs typeface="Arial"/>
              </a:rPr>
              <a:t>PowerProtect</a:t>
            </a:r>
            <a:r>
              <a:rPr lang="en-US" altLang="ja-JP" sz="2800" dirty="0">
                <a:solidFill>
                  <a:schemeClr val="bg1"/>
                </a:solidFill>
                <a:latin typeface="Meiryo UI" panose="020B0604030504040204" pitchFamily="50" charset="-128"/>
                <a:ea typeface="Meiryo UI" panose="020B0604030504040204" pitchFamily="50" charset="-128"/>
                <a:cs typeface="Arial"/>
              </a:rPr>
              <a:t> DD Virtual Edition</a:t>
            </a:r>
            <a:endParaRPr kumimoji="1" lang="ja-JP" altLang="en-US" dirty="0"/>
          </a:p>
        </p:txBody>
      </p:sp>
      <p:graphicFrame>
        <p:nvGraphicFramePr>
          <p:cNvPr id="44" name="コンテンツ プレースホルダー 8">
            <a:extLst>
              <a:ext uri="{FF2B5EF4-FFF2-40B4-BE49-F238E27FC236}">
                <a16:creationId xmlns:a16="http://schemas.microsoft.com/office/drawing/2014/main" id="{A26A4819-3DAA-4249-920F-CF90B2F89AA9}"/>
              </a:ext>
            </a:extLst>
          </p:cNvPr>
          <p:cNvGraphicFramePr>
            <a:graphicFrameLocks/>
          </p:cNvGraphicFramePr>
          <p:nvPr/>
        </p:nvGraphicFramePr>
        <p:xfrm>
          <a:off x="381000" y="692598"/>
          <a:ext cx="11537020" cy="5300194"/>
        </p:xfrm>
        <a:graphic>
          <a:graphicData uri="http://schemas.openxmlformats.org/drawingml/2006/table">
            <a:tbl>
              <a:tblPr firstRow="1" bandRow="1">
                <a:tableStyleId>{E8B1032C-EA38-4F05-BA0D-38AFFFC7BED3}</a:tableStyleId>
              </a:tblPr>
              <a:tblGrid>
                <a:gridCol w="1225770">
                  <a:extLst>
                    <a:ext uri="{9D8B030D-6E8A-4147-A177-3AD203B41FA5}">
                      <a16:colId xmlns:a16="http://schemas.microsoft.com/office/drawing/2014/main" val="20000"/>
                    </a:ext>
                  </a:extLst>
                </a:gridCol>
                <a:gridCol w="1474384">
                  <a:extLst>
                    <a:ext uri="{9D8B030D-6E8A-4147-A177-3AD203B41FA5}">
                      <a16:colId xmlns:a16="http://schemas.microsoft.com/office/drawing/2014/main" val="20001"/>
                    </a:ext>
                  </a:extLst>
                </a:gridCol>
                <a:gridCol w="1472811">
                  <a:extLst>
                    <a:ext uri="{9D8B030D-6E8A-4147-A177-3AD203B41FA5}">
                      <a16:colId xmlns:a16="http://schemas.microsoft.com/office/drawing/2014/main" val="20002"/>
                    </a:ext>
                  </a:extLst>
                </a:gridCol>
                <a:gridCol w="1472811">
                  <a:extLst>
                    <a:ext uri="{9D8B030D-6E8A-4147-A177-3AD203B41FA5}">
                      <a16:colId xmlns:a16="http://schemas.microsoft.com/office/drawing/2014/main" val="20004"/>
                    </a:ext>
                  </a:extLst>
                </a:gridCol>
                <a:gridCol w="1472811">
                  <a:extLst>
                    <a:ext uri="{9D8B030D-6E8A-4147-A177-3AD203B41FA5}">
                      <a16:colId xmlns:a16="http://schemas.microsoft.com/office/drawing/2014/main" val="20005"/>
                    </a:ext>
                  </a:extLst>
                </a:gridCol>
                <a:gridCol w="1472811">
                  <a:extLst>
                    <a:ext uri="{9D8B030D-6E8A-4147-A177-3AD203B41FA5}">
                      <a16:colId xmlns:a16="http://schemas.microsoft.com/office/drawing/2014/main" val="20006"/>
                    </a:ext>
                  </a:extLst>
                </a:gridCol>
                <a:gridCol w="1472811">
                  <a:extLst>
                    <a:ext uri="{9D8B030D-6E8A-4147-A177-3AD203B41FA5}">
                      <a16:colId xmlns:a16="http://schemas.microsoft.com/office/drawing/2014/main" val="20007"/>
                    </a:ext>
                  </a:extLst>
                </a:gridCol>
                <a:gridCol w="1472811">
                  <a:extLst>
                    <a:ext uri="{9D8B030D-6E8A-4147-A177-3AD203B41FA5}">
                      <a16:colId xmlns:a16="http://schemas.microsoft.com/office/drawing/2014/main" val="20008"/>
                    </a:ext>
                  </a:extLst>
                </a:gridCol>
              </a:tblGrid>
              <a:tr h="363750">
                <a:tc gridSpan="2">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ja-JP" altLang="en-US" sz="1100" baseline="0" dirty="0">
                          <a:latin typeface="Meiryo UI" panose="020B0604030504040204" pitchFamily="50" charset="-128"/>
                          <a:ea typeface="Meiryo UI" panose="020B0604030504040204" pitchFamily="50" charset="-128"/>
                        </a:rPr>
                        <a:t>リソース</a:t>
                      </a:r>
                      <a:endParaRPr lang="en-US" sz="1100" baseline="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p>
                      <a:endParaRPr lang="en-US" dirty="0"/>
                    </a:p>
                  </a:txBody>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8TB</a:t>
                      </a:r>
                      <a:endParaRPr lang="en-US" sz="1100" baseline="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16TB</a:t>
                      </a:r>
                      <a:endParaRPr lang="en-US" sz="1100" baseline="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100" baseline="0" dirty="0">
                          <a:latin typeface="Meiryo UI" panose="020B0604030504040204" pitchFamily="50" charset="-128"/>
                          <a:ea typeface="Meiryo UI" panose="020B0604030504040204" pitchFamily="50" charset="-128"/>
                        </a:rPr>
                        <a:t>16</a:t>
                      </a:r>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32TB</a:t>
                      </a:r>
                      <a:endParaRPr lang="en-US" sz="1100" baseline="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48TB</a:t>
                      </a:r>
                      <a:endParaRPr lang="en-US" sz="1100" baseline="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64TB</a:t>
                      </a:r>
                      <a:endParaRPr lang="en-US" sz="1100" baseline="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baseline="0" dirty="0">
                          <a:latin typeface="Meiryo UI" panose="020B0604030504040204" pitchFamily="50" charset="-128"/>
                          <a:ea typeface="Meiryo UI" panose="020B0604030504040204" pitchFamily="50" charset="-128"/>
                        </a:rPr>
                        <a:t>～</a:t>
                      </a:r>
                      <a:r>
                        <a:rPr lang="en-US" altLang="ja-JP" sz="1100" baseline="0" dirty="0">
                          <a:latin typeface="Meiryo UI" panose="020B0604030504040204" pitchFamily="50" charset="-128"/>
                          <a:ea typeface="Meiryo UI" panose="020B0604030504040204" pitchFamily="50" charset="-128"/>
                        </a:rPr>
                        <a:t>96TB</a:t>
                      </a:r>
                      <a:endParaRPr lang="en-US" sz="1100" baseline="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extLst>
                  <a:ext uri="{0D108BD9-81ED-4DB2-BD59-A6C34878D82A}">
                    <a16:rowId xmlns:a16="http://schemas.microsoft.com/office/drawing/2014/main" val="10001"/>
                  </a:ext>
                </a:extLst>
              </a:tr>
              <a:tr h="308636">
                <a:tc rowSpan="4">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ja-JP" altLang="en-US" sz="1100" b="0" dirty="0">
                          <a:latin typeface="Arial" panose="020B0604020202020204" pitchFamily="34" charset="0"/>
                          <a:ea typeface="Meiryo UI" panose="020B0604030504040204" pitchFamily="50" charset="-128"/>
                        </a:rPr>
                        <a:t>コンピューティング　　　　　　　　　　　リソース</a:t>
                      </a:r>
                      <a:endParaRPr lang="en-US" sz="11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R w="12700" cap="flat" cmpd="sng" algn="ctr">
                      <a:solidFill>
                        <a:srgbClr val="41B6E6"/>
                      </a:solidFill>
                      <a:prstDash val="solid"/>
                      <a:round/>
                      <a:headEnd type="none" w="med" len="med"/>
                      <a:tailEnd type="none" w="med" len="med"/>
                    </a:lnR>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en-US" sz="1100" b="0" dirty="0">
                          <a:latin typeface="Meiryo UI" panose="020B0604030504040204" pitchFamily="50" charset="-128"/>
                          <a:ea typeface="Meiryo UI" panose="020B0604030504040204" pitchFamily="50" charset="-128"/>
                        </a:rPr>
                        <a:t>CPU</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lnL w="12700" cap="flat" cmpd="sng" algn="ctr">
                      <a:solidFill>
                        <a:srgbClr val="41B6E6"/>
                      </a:solidFill>
                      <a:prstDash val="solid"/>
                      <a:round/>
                      <a:headEnd type="none" w="med" len="med"/>
                      <a:tailEnd type="none" w="med" len="med"/>
                    </a:ln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1100" b="0" dirty="0">
                          <a:latin typeface="Meiryo UI" panose="020B0604030504040204" pitchFamily="50" charset="-128"/>
                          <a:ea typeface="Meiryo UI" panose="020B0604030504040204" pitchFamily="50" charset="-128"/>
                        </a:rPr>
                        <a:t>2 x 1.5 GHz vCPU</a:t>
                      </a:r>
                      <a:endParaRPr lang="en-US" altLang="ja-JP"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gridSpan="3">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altLang="ja-JP" sz="1100" b="0" dirty="0">
                          <a:latin typeface="Meiryo UI" panose="020B0604030504040204" pitchFamily="50" charset="-128"/>
                          <a:ea typeface="Meiryo UI" panose="020B0604030504040204" pitchFamily="50" charset="-128"/>
                        </a:rPr>
                        <a:t> 4 x 1.5 GHz vCPU</a:t>
                      </a:r>
                    </a:p>
                  </a:txBody>
                  <a:tcPr marL="45720" marR="45720" anchor="ct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C95DD">
                        <a:tint val="20000"/>
                      </a:srgbClr>
                    </a:solidFill>
                  </a:tcPr>
                </a:tc>
                <a:tc hMerge="1">
                  <a:txBody>
                    <a:bodyPr/>
                    <a:lstStyle/>
                    <a:p>
                      <a:endParaRPr lang="ja-JP" altLang="en-US" dirty="0"/>
                    </a:p>
                  </a:txBody>
                  <a:tcPr anchor="ctr"/>
                </a:tc>
                <a:tc gridSpan="2">
                  <a:txBody>
                    <a:bodyPr/>
                    <a:lstStyle/>
                    <a:p>
                      <a:pPr algn="ctr"/>
                      <a:r>
                        <a:rPr lang="en-US" altLang="ja-JP" sz="1100" b="0" dirty="0">
                          <a:latin typeface="Meiryo UI" panose="020B0604030504040204" pitchFamily="50" charset="-128"/>
                          <a:ea typeface="Meiryo UI" panose="020B0604030504040204" pitchFamily="50" charset="-128"/>
                        </a:rPr>
                        <a:t>8 x 1.5 GHz vCPU</a:t>
                      </a:r>
                      <a:endParaRPr lang="en-US" altLang="ja-JP"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altLang="ja-JP"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C95DD">
                        <a:tint val="20000"/>
                      </a:srgbClr>
                    </a:solidFill>
                  </a:tcPr>
                </a:tc>
                <a:extLst>
                  <a:ext uri="{0D108BD9-81ED-4DB2-BD59-A6C34878D82A}">
                    <a16:rowId xmlns:a16="http://schemas.microsoft.com/office/drawing/2014/main" val="10002"/>
                  </a:ext>
                </a:extLst>
              </a:tr>
              <a:tr h="308636">
                <a:tc v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mpd="sng">
                      <a:solidFill>
                        <a:srgbClr val="FFFFFF"/>
                      </a:solidFill>
                    </a:lnL>
                    <a:lnR w="12700" cap="flat" cmpd="sng" algn="ctr">
                      <a:solidFill>
                        <a:srgbClr val="FFFFFF"/>
                      </a:solidFill>
                      <a:prstDash val="solid"/>
                      <a:round/>
                      <a:headEnd type="none" w="med" len="med"/>
                      <a:tailEnd type="none" w="med" len="med"/>
                    </a:lnR>
                    <a:lnB w="12700" cmpd="sng">
                      <a:solidFill>
                        <a:srgbClr val="FFFFFF"/>
                      </a:solidFill>
                    </a:lnB>
                    <a:lnTlToBr w="12700" cmpd="sng">
                      <a:noFill/>
                      <a:prstDash val="solid"/>
                    </a:lnTlToBr>
                    <a:lnBlToTr w="12700" cmpd="sng">
                      <a:noFill/>
                      <a:prstDash val="solid"/>
                    </a:lnBlToTr>
                    <a:solidFill>
                      <a:srgbClr val="2C95DD">
                        <a:tint val="4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ja-JP" altLang="en-US" sz="1100" b="0" dirty="0">
                          <a:latin typeface="Meiryo UI" panose="020B0604030504040204" pitchFamily="50" charset="-128"/>
                          <a:ea typeface="Meiryo UI" panose="020B0604030504040204" pitchFamily="50" charset="-128"/>
                        </a:rPr>
                        <a:t>メモリ</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lnL w="12700" cap="flat" cmpd="sng" algn="ctr">
                      <a:solidFill>
                        <a:srgbClr val="41B6E6"/>
                      </a:solidFill>
                      <a:prstDash val="solid"/>
                      <a:round/>
                      <a:headEnd type="none" w="med" len="med"/>
                      <a:tailEnd type="none" w="med" len="med"/>
                    </a:ln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100" b="0" dirty="0">
                          <a:latin typeface="Meiryo UI" panose="020B0604030504040204" pitchFamily="50" charset="-128"/>
                          <a:ea typeface="Meiryo UI" panose="020B0604030504040204" pitchFamily="50" charset="-128"/>
                        </a:rPr>
                        <a:t>8 GB</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p>
                      <a:pPr algn="ctr"/>
                      <a:r>
                        <a:rPr lang="en-US" sz="1100" b="0" dirty="0">
                          <a:latin typeface="Meiryo UI" panose="020B0604030504040204" pitchFamily="50" charset="-128"/>
                          <a:ea typeface="Meiryo UI" panose="020B0604030504040204" pitchFamily="50" charset="-128"/>
                        </a:rPr>
                        <a:t>16 GB</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100" b="0" dirty="0">
                          <a:latin typeface="Meiryo UI" panose="020B0604030504040204" pitchFamily="50" charset="-128"/>
                          <a:ea typeface="Meiryo UI" panose="020B0604030504040204" pitchFamily="50" charset="-128"/>
                        </a:rPr>
                        <a:t>24 GB</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p>
                      <a:pPr algn="ctr"/>
                      <a:r>
                        <a:rPr lang="en-US" sz="1100" b="0" dirty="0">
                          <a:latin typeface="Meiryo UI" panose="020B0604030504040204" pitchFamily="50" charset="-128"/>
                          <a:ea typeface="Meiryo UI" panose="020B0604030504040204" pitchFamily="50" charset="-128"/>
                        </a:rPr>
                        <a:t>36 GB</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p>
                      <a:pPr algn="ctr"/>
                      <a:r>
                        <a:rPr lang="en-US" sz="1100" b="0" dirty="0">
                          <a:latin typeface="Meiryo UI" panose="020B0604030504040204" pitchFamily="50" charset="-128"/>
                          <a:ea typeface="Meiryo UI" panose="020B0604030504040204" pitchFamily="50" charset="-128"/>
                        </a:rPr>
                        <a:t>48 GB</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altLang="ja-JP" sz="1100" b="0" dirty="0">
                          <a:latin typeface="Meiryo UI" panose="020B0604030504040204" pitchFamily="50" charset="-128"/>
                          <a:ea typeface="Meiryo UI" panose="020B0604030504040204" pitchFamily="50" charset="-128"/>
                        </a:rPr>
                        <a:t>64 GB</a:t>
                      </a:r>
                      <a:endParaRPr lang="en-US" altLang="ja-JP"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extLst>
                  <a:ext uri="{0D108BD9-81ED-4DB2-BD59-A6C34878D82A}">
                    <a16:rowId xmlns:a16="http://schemas.microsoft.com/office/drawing/2014/main" val="10003"/>
                  </a:ext>
                </a:extLst>
              </a:tr>
              <a:tr h="308636">
                <a:tc v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C95DD">
                        <a:tint val="20000"/>
                      </a:srgbClr>
                    </a:solidFill>
                  </a:tcP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ja-JP" altLang="en-US" sz="1100" b="0" dirty="0">
                          <a:latin typeface="Meiryo UI" panose="020B0604030504040204" pitchFamily="50" charset="-128"/>
                          <a:ea typeface="Meiryo UI" panose="020B0604030504040204" pitchFamily="50" charset="-128"/>
                        </a:rPr>
                        <a:t>共有</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lnL w="12700" cap="flat" cmpd="sng" algn="ctr">
                      <a:solidFill>
                        <a:srgbClr val="41B6E6"/>
                      </a:solidFill>
                      <a:prstDash val="solid"/>
                      <a:round/>
                      <a:headEnd type="none" w="med" len="med"/>
                      <a:tailEnd type="none" w="med" len="med"/>
                    </a:lnL>
                  </a:tcPr>
                </a:tc>
                <a:tc gridSpan="6">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b="0" dirty="0">
                          <a:latin typeface="Meiryo UI" panose="020B0604030504040204" pitchFamily="50" charset="-128"/>
                          <a:ea typeface="Meiryo UI" panose="020B0604030504040204" pitchFamily="50" charset="-128"/>
                        </a:rPr>
                        <a:t>通常</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chemeClr val="tx2"/>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C95DD">
                        <a:tint val="20000"/>
                      </a:srgbClr>
                    </a:solidFill>
                  </a:tcP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mpd="sng">
                      <a:solidFill>
                        <a:srgbClr val="FFFFFF"/>
                      </a:solidFill>
                    </a:lnL>
                    <a:lnR w="12700" cmpd="sng">
                      <a:solidFill>
                        <a:srgbClr val="FFFFFF"/>
                      </a:solidFill>
                    </a:lnR>
                    <a:lnT w="12700" cap="flat" cmpd="sng" algn="ctr">
                      <a:solidFill>
                        <a:schemeClr val="tx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2C95DD">
                        <a:tint val="20000"/>
                      </a:srgbClr>
                    </a:solidFill>
                  </a:tcP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mpd="sng">
                      <a:solidFill>
                        <a:srgbClr val="FFFFFF"/>
                      </a:solidFill>
                    </a:lnL>
                    <a:lnR w="12700" cmpd="sng">
                      <a:solidFill>
                        <a:srgbClr val="FFFFFF"/>
                      </a:solidFill>
                    </a:lnR>
                    <a:lnT w="12700" cap="flat" cmpd="sng" algn="ctr">
                      <a:solidFill>
                        <a:schemeClr val="tx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2C95DD">
                        <a:tint val="20000"/>
                      </a:srgbClr>
                    </a:solidFill>
                  </a:tcP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chemeClr val="tx2"/>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C95DD">
                        <a:tint val="20000"/>
                      </a:srgbClr>
                    </a:solidFill>
                  </a:tcP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mpd="sng">
                      <a:solidFill>
                        <a:srgbClr val="FFFFFF"/>
                      </a:solidFill>
                    </a:lnL>
                    <a:lnR w="12700" cmpd="sng">
                      <a:solidFill>
                        <a:srgbClr val="FFFFFF"/>
                      </a:solidFill>
                    </a:lnR>
                    <a:lnT w="12700" cap="flat" cmpd="sng" algn="ctr">
                      <a:solidFill>
                        <a:schemeClr val="tx2"/>
                      </a:solidFill>
                      <a:prstDash val="solid"/>
                      <a:round/>
                      <a:headEnd type="none" w="med" len="med"/>
                      <a:tailEnd type="none" w="med" len="med"/>
                    </a:lnT>
                    <a:lnB w="12700" cmpd="sng">
                      <a:solidFill>
                        <a:srgbClr val="FFFFFF"/>
                      </a:solidFill>
                    </a:lnB>
                    <a:lnTlToBr w="12700" cmpd="sng">
                      <a:noFill/>
                      <a:prstDash val="solid"/>
                    </a:lnTlToBr>
                    <a:lnBlToTr w="12700" cmpd="sng">
                      <a:noFill/>
                      <a:prstDash val="solid"/>
                    </a:lnBlToTr>
                    <a:solidFill>
                      <a:srgbClr val="2C95DD">
                        <a:tint val="20000"/>
                      </a:srgbClr>
                    </a:solidFill>
                  </a:tcPr>
                </a:tc>
                <a:extLst>
                  <a:ext uri="{0D108BD9-81ED-4DB2-BD59-A6C34878D82A}">
                    <a16:rowId xmlns:a16="http://schemas.microsoft.com/office/drawing/2014/main" val="10004"/>
                  </a:ext>
                </a:extLst>
              </a:tr>
              <a:tr h="308636">
                <a:tc vMerge="1">
                  <a:txBody>
                    <a:bodyPr/>
                    <a:lstStyle/>
                    <a:p>
                      <a:endParaRPr lang="en-US" sz="1100" dirty="0">
                        <a:solidFill>
                          <a:srgbClr val="717074"/>
                        </a:solidFill>
                        <a:latin typeface="ＭＳ Ｐゴシック"/>
                        <a:ea typeface="ＭＳ Ｐゴシック"/>
                        <a:cs typeface="ＭＳ Ｐゴシック"/>
                      </a:endParaRPr>
                    </a:p>
                  </a:txBody>
                  <a:tcPr anchor="ct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ja-JP" altLang="en-US" sz="1100" b="0" dirty="0">
                          <a:latin typeface="Meiryo UI" panose="020B0604030504040204" pitchFamily="50" charset="-128"/>
                          <a:ea typeface="Meiryo UI" panose="020B0604030504040204" pitchFamily="50" charset="-128"/>
                        </a:rPr>
                        <a:t>制限</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lnL w="12700" cap="flat" cmpd="sng" algn="ctr">
                      <a:solidFill>
                        <a:srgbClr val="41B6E6"/>
                      </a:solidFill>
                      <a:prstDash val="solid"/>
                      <a:round/>
                      <a:headEnd type="none" w="med" len="med"/>
                      <a:tailEnd type="none" w="med" len="med"/>
                    </a:lnL>
                  </a:tcPr>
                </a:tc>
                <a:tc gridSpan="6">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b="0" dirty="0">
                          <a:latin typeface="Meiryo UI" panose="020B0604030504040204" pitchFamily="50" charset="-128"/>
                          <a:ea typeface="Meiryo UI" panose="020B0604030504040204" pitchFamily="50" charset="-128"/>
                        </a:rPr>
                        <a:t>無制限</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C95DD">
                        <a:tint val="40000"/>
                      </a:srgbClr>
                    </a:solidFill>
                  </a:tcP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C95DD">
                        <a:tint val="40000"/>
                      </a:srgbClr>
                    </a:solidFill>
                  </a:tcP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C95DD">
                        <a:tint val="40000"/>
                      </a:srgbClr>
                    </a:solidFill>
                  </a:tcP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ap="flat" cmpd="sng" algn="ctr">
                      <a:solidFill>
                        <a:srgbClr val="FFFFFF"/>
                      </a:solidFill>
                      <a:prstDash val="solid"/>
                      <a:round/>
                      <a:headEnd type="none" w="med" len="med"/>
                      <a:tailEnd type="none" w="med" len="med"/>
                    </a:lnL>
                    <a:lnR w="12700" cmpd="sng">
                      <a:solidFill>
                        <a:srgbClr val="FFFFFF"/>
                      </a:solid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C95DD">
                        <a:tint val="40000"/>
                      </a:srgbClr>
                    </a:solidFill>
                  </a:tcPr>
                </a:tc>
                <a:tc hMerge="1">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endParaRPr lang="en-US" sz="110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2C95DD">
                        <a:tint val="40000"/>
                      </a:srgbClr>
                    </a:solidFill>
                  </a:tcPr>
                </a:tc>
                <a:extLst>
                  <a:ext uri="{0D108BD9-81ED-4DB2-BD59-A6C34878D82A}">
                    <a16:rowId xmlns:a16="http://schemas.microsoft.com/office/drawing/2014/main" val="10005"/>
                  </a:ext>
                </a:extLst>
              </a:tr>
              <a:tr h="308636">
                <a:tc rowSpan="8">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ja-JP" altLang="en-US" sz="1100" b="0" dirty="0">
                          <a:solidFill>
                            <a:schemeClr val="tx1"/>
                          </a:solidFill>
                          <a:latin typeface="Arial" panose="020B0604020202020204" pitchFamily="34" charset="0"/>
                          <a:ea typeface="Meiryo UI" panose="020B0604030504040204" pitchFamily="50" charset="-128"/>
                          <a:cs typeface="ＭＳ Ｐゴシック"/>
                        </a:rPr>
                        <a:t>基盤となる                                 ストレージ要件</a:t>
                      </a:r>
                      <a:endParaRPr lang="en-US" sz="11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a:txBody>
                    <a:bodyPr/>
                    <a:lstStyle/>
                    <a:p>
                      <a:r>
                        <a:rPr lang="ja-JP" altLang="en-US" sz="1100" b="0" dirty="0">
                          <a:latin typeface="Meiryo UI" panose="020B0604030504040204" pitchFamily="50" charset="-128"/>
                          <a:ea typeface="Meiryo UI" panose="020B0604030504040204" pitchFamily="50" charset="-128"/>
                        </a:rPr>
                        <a:t>ランダム</a:t>
                      </a:r>
                      <a:r>
                        <a:rPr lang="en-US" altLang="ja-JP" sz="1100" b="0" dirty="0">
                          <a:latin typeface="Meiryo UI" panose="020B0604030504040204" pitchFamily="50" charset="-128"/>
                          <a:ea typeface="Meiryo UI" panose="020B0604030504040204" pitchFamily="50" charset="-128"/>
                        </a:rPr>
                        <a:t>IOPS</a:t>
                      </a:r>
                      <a:endParaRPr lang="en-US" sz="1100" b="0" dirty="0">
                        <a:latin typeface="Meiryo UI" panose="020B0604030504040204" pitchFamily="50" charset="-128"/>
                        <a:ea typeface="Meiryo UI" panose="020B0604030504040204" pitchFamily="50" charset="-128"/>
                      </a:endParaRPr>
                    </a:p>
                  </a:txBody>
                  <a:tcPr marL="45720" marR="45720" anchor="ctr"/>
                </a:tc>
                <a:tc>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320</a:t>
                      </a: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650</a:t>
                      </a: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1,280</a:t>
                      </a: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1,920</a:t>
                      </a: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2,560</a:t>
                      </a: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3,200</a:t>
                      </a:r>
                    </a:p>
                  </a:txBody>
                  <a:tcPr marL="45720" marR="45720" anchor="ctr"/>
                </a:tc>
                <a:extLst>
                  <a:ext uri="{0D108BD9-81ED-4DB2-BD59-A6C34878D82A}">
                    <a16:rowId xmlns:a16="http://schemas.microsoft.com/office/drawing/2014/main" val="10006"/>
                  </a:ext>
                </a:extLst>
              </a:tr>
              <a:tr h="308636">
                <a:tc vMerge="1">
                  <a:txBody>
                    <a:bodyPr/>
                    <a:lstStyle/>
                    <a:p>
                      <a:endParaRPr lang="en-US" sz="8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a:txBody>
                    <a:bodyPr/>
                    <a:lstStyle/>
                    <a:p>
                      <a:r>
                        <a:rPr lang="ja-JP" altLang="en-US" sz="1100" b="0" dirty="0">
                          <a:latin typeface="Meiryo UI" panose="020B0604030504040204" pitchFamily="50" charset="-128"/>
                          <a:ea typeface="Meiryo UI" panose="020B0604030504040204" pitchFamily="50" charset="-128"/>
                        </a:rPr>
                        <a:t>ランダム</a:t>
                      </a:r>
                      <a:r>
                        <a:rPr lang="en-US" altLang="ja-JP" sz="1100" b="0" dirty="0">
                          <a:latin typeface="Meiryo UI" panose="020B0604030504040204" pitchFamily="50" charset="-128"/>
                          <a:ea typeface="Meiryo UI" panose="020B0604030504040204" pitchFamily="50" charset="-128"/>
                        </a:rPr>
                        <a:t>I/O</a:t>
                      </a:r>
                      <a:r>
                        <a:rPr lang="ja-JP" altLang="en-US" sz="1100" b="0" dirty="0">
                          <a:latin typeface="Meiryo UI" panose="020B0604030504040204" pitchFamily="50" charset="-128"/>
                          <a:ea typeface="Meiryo UI" panose="020B0604030504040204" pitchFamily="50" charset="-128"/>
                        </a:rPr>
                        <a:t>の</a:t>
                      </a:r>
                      <a:endParaRPr lang="en-US" altLang="ja-JP" sz="1100" b="0" dirty="0">
                        <a:latin typeface="Meiryo UI" panose="020B0604030504040204" pitchFamily="50" charset="-128"/>
                        <a:ea typeface="Meiryo UI" panose="020B0604030504040204" pitchFamily="50" charset="-128"/>
                      </a:endParaRPr>
                    </a:p>
                    <a:p>
                      <a:r>
                        <a:rPr lang="ja-JP" altLang="en-US" sz="1100" b="0" dirty="0">
                          <a:latin typeface="Meiryo UI" panose="020B0604030504040204" pitchFamily="50" charset="-128"/>
                          <a:ea typeface="Meiryo UI" panose="020B0604030504040204" pitchFamily="50" charset="-128"/>
                        </a:rPr>
                        <a:t>レーテンシー</a:t>
                      </a:r>
                      <a:endParaRPr lang="en-US" sz="1100" b="0" dirty="0">
                        <a:latin typeface="Meiryo UI" panose="020B0604030504040204" pitchFamily="50" charset="-128"/>
                        <a:ea typeface="Meiryo UI" panose="020B0604030504040204" pitchFamily="50" charset="-128"/>
                      </a:endParaRPr>
                    </a:p>
                  </a:txBody>
                  <a:tcPr marL="45720" marR="45720" anchor="ctr"/>
                </a:tc>
                <a:tc gridSpan="6">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14</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ミリ秒</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2351879237"/>
                  </a:ext>
                </a:extLst>
              </a:tr>
              <a:tr h="308636">
                <a:tc vMerge="1">
                  <a:txBody>
                    <a:bodyPr/>
                    <a:lstStyle/>
                    <a:p>
                      <a:endParaRPr lang="en-US" sz="8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a:txBody>
                    <a:bodyPr/>
                    <a:lstStyle/>
                    <a:p>
                      <a:r>
                        <a:rPr lang="ja-JP" altLang="en-US" sz="1100" b="0" dirty="0">
                          <a:latin typeface="Meiryo UI" panose="020B0604030504040204" pitchFamily="50" charset="-128"/>
                          <a:ea typeface="Meiryo UI" panose="020B0604030504040204" pitchFamily="50" charset="-128"/>
                        </a:rPr>
                        <a:t>シーケンシャルスループット</a:t>
                      </a:r>
                      <a:endParaRPr lang="en-US" sz="1100" b="0" dirty="0">
                        <a:latin typeface="Meiryo UI" panose="020B0604030504040204" pitchFamily="50" charset="-128"/>
                        <a:ea typeface="Meiryo UI" panose="020B0604030504040204" pitchFamily="50" charset="-128"/>
                      </a:endParaRP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80 MB/</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秒</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160 MB/</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秒</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320 MB/</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秒</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p>
                      <a:pPr algn="ct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480 MB/</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秒</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 </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640 MB/</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秒</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960 MB/</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秒</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extLst>
                  <a:ext uri="{0D108BD9-81ED-4DB2-BD59-A6C34878D82A}">
                    <a16:rowId xmlns:a16="http://schemas.microsoft.com/office/drawing/2014/main" val="1249272180"/>
                  </a:ext>
                </a:extLst>
              </a:tr>
              <a:tr h="308636">
                <a:tc vMerge="1">
                  <a:txBody>
                    <a:bodyPr/>
                    <a:lstStyle/>
                    <a:p>
                      <a:endParaRPr lang="en-US" sz="8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a:txBody>
                    <a:bodyPr/>
                    <a:lstStyle/>
                    <a:p>
                      <a:r>
                        <a:rPr lang="en-US" sz="1100" b="0" dirty="0">
                          <a:latin typeface="Meiryo UI" panose="020B0604030504040204" pitchFamily="50" charset="-128"/>
                          <a:ea typeface="Meiryo UI" panose="020B0604030504040204" pitchFamily="50" charset="-128"/>
                        </a:rPr>
                        <a:t>RAID</a:t>
                      </a:r>
                    </a:p>
                  </a:txBody>
                  <a:tcPr marL="45720" marR="45720" anchor="ctr"/>
                </a:tc>
                <a:tc gridSpan="6">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RAID 5/6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または類似のフォールト トレランス ストレージ</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p>
                      <a:pPr algn="ctr"/>
                      <a:endParaRPr lang="en-US" sz="9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hMerge="1">
                  <a:txBody>
                    <a:bodyPr/>
                    <a:lstStyle/>
                    <a:p>
                      <a:pPr algn="ctr"/>
                      <a:endParaRPr lang="en-US" sz="9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hMerge="1">
                  <a:txBody>
                    <a:bodyPr/>
                    <a:lstStyle/>
                    <a:p>
                      <a:pPr algn="ctr"/>
                      <a:endParaRPr lang="en-US" sz="9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hMerge="1">
                  <a:txBody>
                    <a:bodyPr/>
                    <a:lstStyle/>
                    <a:p>
                      <a:pPr algn="ctr"/>
                      <a:endParaRPr lang="en-US" sz="9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hMerge="1">
                  <a:txBody>
                    <a:bodyPr/>
                    <a:lstStyle/>
                    <a:p>
                      <a:pPr algn="ctr"/>
                      <a:endParaRPr lang="en-US" sz="9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extLst>
                  <a:ext uri="{0D108BD9-81ED-4DB2-BD59-A6C34878D82A}">
                    <a16:rowId xmlns:a16="http://schemas.microsoft.com/office/drawing/2014/main" val="2547217642"/>
                  </a:ext>
                </a:extLst>
              </a:tr>
              <a:tr h="308636">
                <a:tc vMerge="1">
                  <a:txBody>
                    <a:bodyPr/>
                    <a:lstStyle/>
                    <a:p>
                      <a:endParaRPr lang="en-US" sz="8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a:txBody>
                    <a:bodyPr/>
                    <a:lstStyle/>
                    <a:p>
                      <a:r>
                        <a:rPr lang="en-US" sz="1100" b="0" dirty="0">
                          <a:latin typeface="Meiryo UI" panose="020B0604030504040204" pitchFamily="50" charset="-128"/>
                          <a:ea typeface="Meiryo UI" panose="020B0604030504040204" pitchFamily="50" charset="-128"/>
                        </a:rPr>
                        <a:t>SCSI</a:t>
                      </a:r>
                      <a:r>
                        <a:rPr lang="ja-JP" altLang="en-US" sz="1100" b="0" dirty="0">
                          <a:latin typeface="Meiryo UI" panose="020B0604030504040204" pitchFamily="50" charset="-128"/>
                          <a:ea typeface="Meiryo UI" panose="020B0604030504040204" pitchFamily="50" charset="-128"/>
                        </a:rPr>
                        <a:t>コントローラ</a:t>
                      </a:r>
                      <a:endParaRPr lang="en-US" sz="1100" b="0" dirty="0">
                        <a:latin typeface="Meiryo UI" panose="020B0604030504040204" pitchFamily="50" charset="-128"/>
                        <a:ea typeface="Meiryo UI" panose="020B0604030504040204" pitchFamily="50" charset="-128"/>
                      </a:endParaRPr>
                    </a:p>
                  </a:txBody>
                  <a:tcPr marL="45720" marR="45720" anchor="ctr"/>
                </a:tc>
                <a:tc gridSpan="6">
                  <a:txBody>
                    <a:bodyPr/>
                    <a:lstStyle/>
                    <a:p>
                      <a:pPr algn="ct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Hyper-V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と</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ESX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の場合：最大</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4 </a:t>
                      </a:r>
                      <a:r>
                        <a:rPr lang="ja-JP" altLang="en-US" sz="1100" b="0" dirty="0" err="1">
                          <a:solidFill>
                            <a:schemeClr val="tx1"/>
                          </a:solidFill>
                          <a:latin typeface="Meiryo UI" panose="020B0604030504040204" pitchFamily="50" charset="-128"/>
                          <a:ea typeface="Meiryo UI" panose="020B0604030504040204" pitchFamily="50" charset="-128"/>
                          <a:cs typeface="ＭＳ Ｐゴシック"/>
                        </a:rPr>
                        <a:t>つの</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SCSI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コントローラ、 </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KVM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の場合：</a:t>
                      </a:r>
                      <a:r>
                        <a:rPr lang="en-US" altLang="ja-JP" sz="1100" b="0" dirty="0" err="1">
                          <a:solidFill>
                            <a:schemeClr val="tx1"/>
                          </a:solidFill>
                          <a:latin typeface="Meiryo UI" panose="020B0604030504040204" pitchFamily="50" charset="-128"/>
                          <a:ea typeface="Meiryo UI" panose="020B0604030504040204" pitchFamily="50" charset="-128"/>
                          <a:cs typeface="ＭＳ Ｐゴシック"/>
                        </a:rPr>
                        <a:t>Virtio</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 SCSI</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850875391"/>
                  </a:ext>
                </a:extLst>
              </a:tr>
              <a:tr h="485000">
                <a:tc vMerge="1">
                  <a:txBody>
                    <a:bodyPr/>
                    <a:lstStyle/>
                    <a:p>
                      <a:endParaRPr lang="en-US" sz="8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a:txBody>
                    <a:bodyPr/>
                    <a:lstStyle/>
                    <a:p>
                      <a:r>
                        <a:rPr lang="en-US" sz="1100" b="0" dirty="0" err="1">
                          <a:latin typeface="Meiryo UI" panose="020B0604030504040204" pitchFamily="50" charset="-128"/>
                          <a:ea typeface="Meiryo UI" panose="020B0604030504040204" pitchFamily="50" charset="-128"/>
                        </a:rPr>
                        <a:t>vNVRAM</a:t>
                      </a:r>
                      <a:r>
                        <a:rPr lang="ja-JP" altLang="en-US" sz="1100" b="0" dirty="0">
                          <a:latin typeface="Meiryo UI" panose="020B0604030504040204" pitchFamily="50" charset="-128"/>
                          <a:ea typeface="Meiryo UI" panose="020B0604030504040204" pitchFamily="50" charset="-128"/>
                        </a:rPr>
                        <a:t>シミュレーションファイルサイズ</a:t>
                      </a:r>
                      <a:r>
                        <a:rPr lang="en-US" altLang="ja-JP" sz="1100" b="0" baseline="-25000" dirty="0">
                          <a:latin typeface="Meiryo UI" panose="020B0604030504040204" pitchFamily="50" charset="-128"/>
                          <a:ea typeface="Meiryo UI" panose="020B0604030504040204" pitchFamily="50" charset="-128"/>
                        </a:rPr>
                        <a:t>※1</a:t>
                      </a:r>
                      <a:endParaRPr lang="en-US" sz="1100" b="0" baseline="-25000" dirty="0">
                        <a:latin typeface="Meiryo UI" panose="020B0604030504040204" pitchFamily="50" charset="-128"/>
                        <a:ea typeface="Meiryo UI" panose="020B0604030504040204" pitchFamily="50" charset="-128"/>
                      </a:endParaRPr>
                    </a:p>
                  </a:txBody>
                  <a:tcPr marL="45720" marR="45720" anchor="ctr"/>
                </a:tc>
                <a:tc gridSpan="2">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512 MB</a:t>
                      </a:r>
                    </a:p>
                  </a:txBody>
                  <a:tcPr marL="45720" marR="45720" anchor="ctr"/>
                </a:tc>
                <a:tc hMerge="1">
                  <a:txBody>
                    <a:bodyPr/>
                    <a:lstStyle/>
                    <a:p>
                      <a:pPr algn="ctr"/>
                      <a:endParaRPr lang="en-US" sz="9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gridSpan="3">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1 GB</a:t>
                      </a:r>
                    </a:p>
                  </a:txBody>
                  <a:tcPr marL="45720" marR="45720" anchor="ctr"/>
                </a:tc>
                <a:tc hMerge="1">
                  <a:txBody>
                    <a:bodyPr/>
                    <a:lstStyle/>
                    <a:p>
                      <a:pPr algn="ctr"/>
                      <a:endParaRPr lang="en-US" sz="9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hMerge="1">
                  <a:txBody>
                    <a:bodyPr/>
                    <a:lstStyle/>
                    <a:p>
                      <a:pPr algn="ctr"/>
                      <a:endParaRPr lang="en-US" sz="9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a:txBody>
                    <a:bodyPr/>
                    <a:lstStyle/>
                    <a:p>
                      <a:pPr algn="ctr"/>
                      <a:r>
                        <a:rPr lang="en-US" sz="1100" b="0" dirty="0">
                          <a:solidFill>
                            <a:schemeClr val="tx1"/>
                          </a:solidFill>
                          <a:latin typeface="Meiryo UI" panose="020B0604030504040204" pitchFamily="50" charset="-128"/>
                          <a:ea typeface="Meiryo UI" panose="020B0604030504040204" pitchFamily="50" charset="-128"/>
                          <a:cs typeface="ＭＳ Ｐゴシック"/>
                        </a:rPr>
                        <a:t>2 GB</a:t>
                      </a:r>
                    </a:p>
                  </a:txBody>
                  <a:tcPr marL="45720" marR="45720" anchor="ctr"/>
                </a:tc>
                <a:extLst>
                  <a:ext uri="{0D108BD9-81ED-4DB2-BD59-A6C34878D82A}">
                    <a16:rowId xmlns:a16="http://schemas.microsoft.com/office/drawing/2014/main" val="2239434638"/>
                  </a:ext>
                </a:extLst>
              </a:tr>
              <a:tr h="485000">
                <a:tc vMerge="1">
                  <a:txBody>
                    <a:bodyPr/>
                    <a:lstStyle/>
                    <a:p>
                      <a:endParaRPr lang="en-US" sz="8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a:txBody>
                    <a:bodyPr/>
                    <a:lstStyle/>
                    <a:p>
                      <a:r>
                        <a:rPr lang="ja-JP" altLang="en-US" sz="1100" b="0" baseline="0" dirty="0">
                          <a:latin typeface="Meiryo UI" panose="020B0604030504040204" pitchFamily="50" charset="-128"/>
                          <a:ea typeface="Meiryo UI" panose="020B0604030504040204" pitchFamily="50" charset="-128"/>
                        </a:rPr>
                        <a:t>システムディスク</a:t>
                      </a:r>
                      <a:r>
                        <a:rPr lang="en-US" altLang="ja-JP" sz="1100" b="0" baseline="-25000" dirty="0">
                          <a:latin typeface="Meiryo UI" panose="020B0604030504040204" pitchFamily="50" charset="-128"/>
                          <a:ea typeface="Meiryo UI" panose="020B0604030504040204" pitchFamily="50" charset="-128"/>
                        </a:rPr>
                        <a:t>※2</a:t>
                      </a:r>
                      <a:endParaRPr lang="en-US" sz="1100" b="0" baseline="-25000" dirty="0">
                        <a:latin typeface="Meiryo UI" panose="020B0604030504040204" pitchFamily="50" charset="-128"/>
                        <a:ea typeface="Meiryo UI" panose="020B0604030504040204" pitchFamily="50" charset="-128"/>
                      </a:endParaRPr>
                    </a:p>
                  </a:txBody>
                  <a:tcPr marL="45720" marR="45720" anchor="ctr"/>
                </a:tc>
                <a:tc gridSpan="6">
                  <a:txBody>
                    <a:bodyPr/>
                    <a:lstStyle/>
                    <a:p>
                      <a:pPr algn="l"/>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 250 GB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のルート ディスク</a:t>
                      </a:r>
                    </a:p>
                    <a:p>
                      <a:pPr algn="l"/>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 10 GB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の</a:t>
                      </a:r>
                      <a:r>
                        <a:rPr lang="en-US" altLang="ja-JP" sz="1100" b="0" dirty="0" err="1">
                          <a:solidFill>
                            <a:schemeClr val="tx1"/>
                          </a:solidFill>
                          <a:latin typeface="Meiryo UI" panose="020B0604030504040204" pitchFamily="50" charset="-128"/>
                          <a:ea typeface="Meiryo UI" panose="020B0604030504040204" pitchFamily="50" charset="-128"/>
                          <a:cs typeface="ＭＳ Ｐゴシック"/>
                        </a:rPr>
                        <a:t>vNVRAM</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ディスク</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p>
                      <a:endParaRPr kumimoji="1" lang="ja-JP" altLang="en-US"/>
                    </a:p>
                  </a:txBody>
                  <a:tcPr/>
                </a:tc>
                <a:tc hMerge="1">
                  <a:txBody>
                    <a:bodyPr/>
                    <a:lstStyle/>
                    <a:p>
                      <a:pPr algn="ctr"/>
                      <a:endParaRPr lang="en-US" sz="9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hMerge="1">
                  <a:txBody>
                    <a:bodyPr/>
                    <a:lstStyle/>
                    <a:p>
                      <a:endParaRPr kumimoji="1" lang="ja-JP" altLang="en-US"/>
                    </a:p>
                  </a:txBody>
                  <a:tcPr/>
                </a:tc>
                <a:tc hMerge="1">
                  <a:txBody>
                    <a:bodyPr/>
                    <a:lstStyle/>
                    <a:p>
                      <a:endParaRPr kumimoji="1" lang="ja-JP" altLang="en-US"/>
                    </a:p>
                  </a:txBody>
                  <a:tcPr/>
                </a:tc>
                <a:tc hMerge="1">
                  <a:txBody>
                    <a:bodyPr/>
                    <a:lstStyle/>
                    <a:p>
                      <a:pPr algn="ctr"/>
                      <a:endParaRPr lang="en-US" sz="9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extLst>
                  <a:ext uri="{0D108BD9-81ED-4DB2-BD59-A6C34878D82A}">
                    <a16:rowId xmlns:a16="http://schemas.microsoft.com/office/drawing/2014/main" val="1201463394"/>
                  </a:ext>
                </a:extLst>
              </a:tr>
              <a:tr h="661364">
                <a:tc vMerge="1">
                  <a:txBody>
                    <a:bodyPr/>
                    <a:lstStyle/>
                    <a:p>
                      <a:endParaRPr lang="en-US" sz="800" b="0" dirty="0">
                        <a:solidFill>
                          <a:schemeClr val="tx1"/>
                        </a:solidFill>
                        <a:latin typeface="Arial" panose="020B0604020202020204" pitchFamily="34" charset="0"/>
                        <a:ea typeface="Meiryo UI" panose="020B0604030504040204" pitchFamily="50" charset="-128"/>
                        <a:cs typeface="ＭＳ Ｐゴシック"/>
                      </a:endParaRPr>
                    </a:p>
                  </a:txBody>
                  <a:tcPr marL="45720" marR="45720" anchor="ctr"/>
                </a:tc>
                <a:tc>
                  <a:txBody>
                    <a:bodyPr/>
                    <a:lstStyle/>
                    <a:p>
                      <a:r>
                        <a:rPr lang="ja-JP" altLang="en-US" sz="1100" b="0" baseline="0" dirty="0">
                          <a:latin typeface="Meiryo UI" panose="020B0604030504040204" pitchFamily="50" charset="-128"/>
                          <a:ea typeface="Meiryo UI" panose="020B0604030504040204" pitchFamily="50" charset="-128"/>
                        </a:rPr>
                        <a:t>データディスク</a:t>
                      </a:r>
                      <a:r>
                        <a:rPr lang="en-US" altLang="ja-JP" sz="1100" b="0" baseline="-25000" dirty="0">
                          <a:latin typeface="Meiryo UI" panose="020B0604030504040204" pitchFamily="50" charset="-128"/>
                          <a:ea typeface="Meiryo UI" panose="020B0604030504040204" pitchFamily="50" charset="-128"/>
                        </a:rPr>
                        <a:t>※3</a:t>
                      </a:r>
                      <a:endParaRPr lang="en-US" sz="1100" b="0" baseline="-25000" dirty="0">
                        <a:latin typeface="Meiryo UI" panose="020B0604030504040204" pitchFamily="50" charset="-128"/>
                        <a:ea typeface="Meiryo UI" panose="020B0604030504040204" pitchFamily="50" charset="-128"/>
                      </a:endParaRPr>
                    </a:p>
                  </a:txBody>
                  <a:tcPr marL="45720" marR="45720" anchor="ctr"/>
                </a:tc>
                <a:tc gridSpan="6">
                  <a:txBody>
                    <a:bodyPr/>
                    <a:lstStyle/>
                    <a:p>
                      <a:pPr algn="l"/>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最初のデータ ディスクの最小サイズ：</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64TB</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Cloud 64TB</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96TB</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Cloud 96TB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では</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500GiB</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、その他のすべての構成では</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200 GiB</a:t>
                      </a:r>
                    </a:p>
                    <a:p>
                      <a:pPr algn="l"/>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以降のすべてのデータ ディスク：少なくとも</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100 GB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以上</a:t>
                      </a:r>
                    </a:p>
                    <a:p>
                      <a:pPr algn="l"/>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可能であれば、最低限必要なディスク サイズより大きなディスクを使用します。</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DD VE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の最大容量は、</a:t>
                      </a:r>
                      <a:r>
                        <a:rPr lang="en-US" altLang="ja-JP" sz="1100" b="0" dirty="0">
                          <a:solidFill>
                            <a:schemeClr val="tx1"/>
                          </a:solidFill>
                          <a:latin typeface="Meiryo UI" panose="020B0604030504040204" pitchFamily="50" charset="-128"/>
                          <a:ea typeface="Meiryo UI" panose="020B0604030504040204" pitchFamily="50" charset="-128"/>
                          <a:cs typeface="ＭＳ Ｐゴシック"/>
                        </a:rPr>
                        <a:t>DD VE </a:t>
                      </a:r>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のライセンス、およびハイパーバイザーでサポートされる仮想ディスクの最大サイズによって定義されます。</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958278394"/>
                  </a:ext>
                </a:extLst>
              </a:tr>
              <a:tr h="308636">
                <a:tc gridSpan="2">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r>
                        <a:rPr lang="ja-JP" altLang="en-US" sz="1100" b="0" dirty="0">
                          <a:solidFill>
                            <a:schemeClr val="tx1"/>
                          </a:solidFill>
                          <a:latin typeface="Meiryo UI" panose="020B0604030504040204" pitchFamily="50" charset="-128"/>
                          <a:ea typeface="Meiryo UI" panose="020B0604030504040204" pitchFamily="50" charset="-128"/>
                          <a:cs typeface="ＭＳ Ｐゴシック"/>
                        </a:rPr>
                        <a:t>ネットワークアダプタ</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p>
                      <a:endParaRPr lang="en-US"/>
                    </a:p>
                  </a:txBody>
                  <a:tcPr/>
                </a:tc>
                <a:tc gridSpan="6">
                  <a:txBody>
                    <a:bodyPr/>
                    <a:lstStyle>
                      <a:lvl1pPr marL="0" algn="l" defTabSz="914400" rtl="0" eaLnBrk="1" latinLnBrk="0" hangingPunct="1">
                        <a:defRPr kumimoji="1" sz="1800" kern="1200">
                          <a:solidFill>
                            <a:schemeClr val="dk1"/>
                          </a:solidFill>
                          <a:latin typeface="Verdana"/>
                        </a:defRPr>
                      </a:lvl1pPr>
                      <a:lvl2pPr marL="457200" algn="l" defTabSz="914400" rtl="0" eaLnBrk="1" latinLnBrk="0" hangingPunct="1">
                        <a:defRPr kumimoji="1" sz="1800" kern="1200">
                          <a:solidFill>
                            <a:schemeClr val="dk1"/>
                          </a:solidFill>
                          <a:latin typeface="Verdana"/>
                        </a:defRPr>
                      </a:lvl2pPr>
                      <a:lvl3pPr marL="914400" algn="l" defTabSz="914400" rtl="0" eaLnBrk="1" latinLnBrk="0" hangingPunct="1">
                        <a:defRPr kumimoji="1" sz="1800" kern="1200">
                          <a:solidFill>
                            <a:schemeClr val="dk1"/>
                          </a:solidFill>
                          <a:latin typeface="Verdana"/>
                        </a:defRPr>
                      </a:lvl3pPr>
                      <a:lvl4pPr marL="1371600" algn="l" defTabSz="914400" rtl="0" eaLnBrk="1" latinLnBrk="0" hangingPunct="1">
                        <a:defRPr kumimoji="1" sz="1800" kern="1200">
                          <a:solidFill>
                            <a:schemeClr val="dk1"/>
                          </a:solidFill>
                          <a:latin typeface="Verdana"/>
                        </a:defRPr>
                      </a:lvl4pPr>
                      <a:lvl5pPr marL="1828800" algn="l" defTabSz="914400" rtl="0" eaLnBrk="1" latinLnBrk="0" hangingPunct="1">
                        <a:defRPr kumimoji="1" sz="1800" kern="1200">
                          <a:solidFill>
                            <a:schemeClr val="dk1"/>
                          </a:solidFill>
                          <a:latin typeface="Verdana"/>
                        </a:defRPr>
                      </a:lvl5pPr>
                      <a:lvl6pPr marL="2286000" algn="l" defTabSz="914400" rtl="0" eaLnBrk="1" latinLnBrk="0" hangingPunct="1">
                        <a:defRPr kumimoji="1" sz="1800" kern="1200">
                          <a:solidFill>
                            <a:schemeClr val="dk1"/>
                          </a:solidFill>
                          <a:latin typeface="Verdana"/>
                        </a:defRPr>
                      </a:lvl6pPr>
                      <a:lvl7pPr marL="2743200" algn="l" defTabSz="914400" rtl="0" eaLnBrk="1" latinLnBrk="0" hangingPunct="1">
                        <a:defRPr kumimoji="1" sz="1800" kern="1200">
                          <a:solidFill>
                            <a:schemeClr val="dk1"/>
                          </a:solidFill>
                          <a:latin typeface="Verdana"/>
                        </a:defRPr>
                      </a:lvl7pPr>
                      <a:lvl8pPr marL="3200400" algn="l" defTabSz="914400" rtl="0" eaLnBrk="1" latinLnBrk="0" hangingPunct="1">
                        <a:defRPr kumimoji="1" sz="1800" kern="1200">
                          <a:solidFill>
                            <a:schemeClr val="dk1"/>
                          </a:solidFill>
                          <a:latin typeface="Verdana"/>
                        </a:defRPr>
                      </a:lvl8pPr>
                      <a:lvl9pPr marL="3657600" algn="l" defTabSz="914400" rtl="0" eaLnBrk="1" latinLnBrk="0" hangingPunct="1">
                        <a:defRPr kumimoji="1" sz="1800" kern="1200">
                          <a:solidFill>
                            <a:schemeClr val="dk1"/>
                          </a:solidFill>
                          <a:latin typeface="Verdana"/>
                        </a:defRPr>
                      </a:lvl9pPr>
                    </a:lstStyle>
                    <a:p>
                      <a:pPr algn="ctr"/>
                      <a:r>
                        <a:rPr lang="ja-JP" altLang="en-US" sz="1100" b="0" dirty="0">
                          <a:latin typeface="Meiryo UI" panose="020B0604030504040204" pitchFamily="50" charset="-128"/>
                          <a:ea typeface="Meiryo UI" panose="020B0604030504040204" pitchFamily="50" charset="-128"/>
                        </a:rPr>
                        <a:t>最大</a:t>
                      </a:r>
                      <a:r>
                        <a:rPr lang="en-US" altLang="ja-JP" sz="1100" b="0" dirty="0">
                          <a:latin typeface="Meiryo UI" panose="020B0604030504040204" pitchFamily="50" charset="-128"/>
                          <a:ea typeface="Meiryo UI" panose="020B0604030504040204" pitchFamily="50" charset="-128"/>
                        </a:rPr>
                        <a:t>8 </a:t>
                      </a:r>
                      <a:r>
                        <a:rPr lang="ja-JP" altLang="en-US" sz="1100" b="0" dirty="0" err="1">
                          <a:latin typeface="Meiryo UI" panose="020B0604030504040204" pitchFamily="50" charset="-128"/>
                          <a:ea typeface="Meiryo UI" panose="020B0604030504040204" pitchFamily="50" charset="-128"/>
                        </a:rPr>
                        <a:t>つの</a:t>
                      </a:r>
                      <a:r>
                        <a:rPr lang="ja-JP" altLang="en-US" sz="1100" b="0" dirty="0">
                          <a:latin typeface="Meiryo UI" panose="020B0604030504040204" pitchFamily="50" charset="-128"/>
                          <a:ea typeface="Meiryo UI" panose="020B0604030504040204" pitchFamily="50" charset="-128"/>
                        </a:rPr>
                        <a:t>ネットワーク アダプタ</a:t>
                      </a:r>
                      <a:endParaRPr lang="en-US" sz="1100" b="0" dirty="0">
                        <a:solidFill>
                          <a:schemeClr val="tx1"/>
                        </a:solidFill>
                        <a:latin typeface="Meiryo UI" panose="020B0604030504040204" pitchFamily="50" charset="-128"/>
                        <a:ea typeface="Meiryo UI" panose="020B0604030504040204" pitchFamily="50" charset="-128"/>
                        <a:cs typeface="ＭＳ Ｐゴシック"/>
                      </a:endParaRPr>
                    </a:p>
                  </a:txBody>
                  <a:tcPr marL="45720" marR="45720" anchor="ctr"/>
                </a:tc>
                <a:tc hMerge="1">
                  <a:txBody>
                    <a:bodyPr/>
                    <a:lstStyle/>
                    <a:p>
                      <a:endParaRPr lang="en-US"/>
                    </a:p>
                  </a:txBody>
                  <a:tcPr>
                    <a:lnL w="12700" cap="flat" cmpd="sng" algn="ctr">
                      <a:solidFill>
                        <a:srgbClr val="FFFFFF"/>
                      </a:solidFill>
                      <a:prstDash val="solid"/>
                      <a:round/>
                      <a:headEnd type="none" w="med" len="med"/>
                      <a:tailEnd type="none" w="med" len="med"/>
                    </a:lnL>
                  </a:tcPr>
                </a:tc>
                <a:tc hMerge="1">
                  <a:txBody>
                    <a:bodyPr/>
                    <a:lstStyle/>
                    <a:p>
                      <a:endParaRPr lang="en-US"/>
                    </a:p>
                  </a:txBody>
                  <a:tcPr/>
                </a:tc>
                <a:tc hMerge="1">
                  <a:txBody>
                    <a:bodyPr/>
                    <a:lstStyle/>
                    <a:p>
                      <a:endParaRPr lang="en-US" sz="1100" dirty="0">
                        <a:solidFill>
                          <a:srgbClr val="717074"/>
                        </a:solidFill>
                      </a:endParaRPr>
                    </a:p>
                  </a:txBody>
                  <a:tcPr anchor="ctr"/>
                </a:tc>
                <a:tc hMerge="1">
                  <a:txBody>
                    <a:bodyPr/>
                    <a:lstStyle/>
                    <a:p>
                      <a:endParaRPr lang="en-US" sz="1100" dirty="0">
                        <a:solidFill>
                          <a:srgbClr val="717074"/>
                        </a:solidFill>
                      </a:endParaRPr>
                    </a:p>
                  </a:txBody>
                  <a:tcPr anchor="ctr">
                    <a:lnL w="12700" cap="flat" cmpd="sng" algn="ctr">
                      <a:solidFill>
                        <a:srgbClr val="FFFFFF"/>
                      </a:solidFill>
                      <a:prstDash val="solid"/>
                      <a:round/>
                      <a:headEnd type="none" w="med" len="med"/>
                      <a:tailEnd type="none" w="med" len="med"/>
                    </a:lnL>
                  </a:tcPr>
                </a:tc>
                <a:tc hMerge="1">
                  <a:txBody>
                    <a:bodyPr/>
                    <a:lstStyle/>
                    <a:p>
                      <a:endParaRPr lang="en-US" sz="1100" dirty="0">
                        <a:solidFill>
                          <a:srgbClr val="717074"/>
                        </a:solidFill>
                      </a:endParaRPr>
                    </a:p>
                  </a:txBody>
                  <a:tcPr anchor="ctr"/>
                </a:tc>
                <a:extLst>
                  <a:ext uri="{0D108BD9-81ED-4DB2-BD59-A6C34878D82A}">
                    <a16:rowId xmlns:a16="http://schemas.microsoft.com/office/drawing/2014/main" val="10012"/>
                  </a:ext>
                </a:extLst>
              </a:tr>
            </a:tbl>
          </a:graphicData>
        </a:graphic>
      </p:graphicFrame>
      <p:sp>
        <p:nvSpPr>
          <p:cNvPr id="45" name="テキスト ボックス 44">
            <a:extLst>
              <a:ext uri="{FF2B5EF4-FFF2-40B4-BE49-F238E27FC236}">
                <a16:creationId xmlns:a16="http://schemas.microsoft.com/office/drawing/2014/main" id="{7AEA9CC8-97F5-4A5D-B092-8FB7860252B4}"/>
              </a:ext>
            </a:extLst>
          </p:cNvPr>
          <p:cNvSpPr txBox="1"/>
          <p:nvPr/>
        </p:nvSpPr>
        <p:spPr>
          <a:xfrm>
            <a:off x="381000" y="6045369"/>
            <a:ext cx="6081445" cy="5078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※1</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DD Cloud Tier </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サポートを使用した構成の</a:t>
            </a:r>
            <a:r>
              <a:rPr kumimoji="1" lang="en-US" altLang="ja-JP" sz="900" b="0" i="0" u="none" strike="noStrike" kern="1200" cap="none" spc="0" normalizeH="0" baseline="0" noProof="0" dirty="0" err="1">
                <a:ln>
                  <a:noFill/>
                </a:ln>
                <a:solidFill>
                  <a:srgbClr val="FF0000"/>
                </a:solidFill>
                <a:effectLst/>
                <a:uLnTx/>
                <a:uFillTx/>
                <a:latin typeface="Meiryo UI" panose="020B0604030504040204" pitchFamily="50" charset="-128"/>
                <a:ea typeface="Meiryo UI" panose="020B0604030504040204" pitchFamily="50" charset="-128"/>
                <a:cs typeface="+mn-cs"/>
              </a:rPr>
              <a:t>vNVRAM</a:t>
            </a:r>
            <a:r>
              <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サイズは、</a:t>
            </a:r>
            <a:r>
              <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DD Cloud Tier </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を使用しない対応する構成と同じです。</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※2</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：ルート ディスクと</a:t>
            </a:r>
            <a:r>
              <a:rPr kumimoji="1" lang="en-US" altLang="ja-JP" sz="900" b="0" i="0" u="none" strike="noStrike" kern="1200" cap="none" spc="0" normalizeH="0" baseline="0" noProof="0" dirty="0" err="1">
                <a:ln>
                  <a:noFill/>
                </a:ln>
                <a:solidFill>
                  <a:srgbClr val="FF0000"/>
                </a:solidFill>
                <a:effectLst/>
                <a:uLnTx/>
                <a:uFillTx/>
                <a:latin typeface="Meiryo UI" panose="020B0604030504040204" pitchFamily="50" charset="-128"/>
                <a:ea typeface="Meiryo UI" panose="020B0604030504040204" pitchFamily="50" charset="-128"/>
                <a:cs typeface="+mn-cs"/>
              </a:rPr>
              <a:t>vNVRAM</a:t>
            </a:r>
            <a:r>
              <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 </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ディスクは</a:t>
            </a:r>
            <a:r>
              <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DD VE </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の導入に必要です。</a:t>
            </a:r>
            <a:endPar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※3</a:t>
            </a:r>
            <a:r>
              <a:rPr kumimoji="1" lang="ja-JP" altLang="en-US" sz="9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：データ ディスク上の有効容量は、オーバーヘッド要件により、ディスクが作成されたときに指定された容量よりも少なくなります。</a:t>
            </a:r>
          </a:p>
        </p:txBody>
      </p:sp>
    </p:spTree>
    <p:extLst>
      <p:ext uri="{BB962C8B-B14F-4D97-AF65-F5344CB8AC3E}">
        <p14:creationId xmlns:p14="http://schemas.microsoft.com/office/powerpoint/2010/main" val="14591912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845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65">
            <a:extLst>
              <a:ext uri="{FF2B5EF4-FFF2-40B4-BE49-F238E27FC236}">
                <a16:creationId xmlns:a16="http://schemas.microsoft.com/office/drawing/2014/main" id="{FFD9395B-34BF-40A3-AEF5-8923BB1D850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0" y="2714438"/>
            <a:ext cx="12213389" cy="2787101"/>
          </a:xfrm>
          <a:prstGeom prst="rect">
            <a:avLst/>
          </a:prstGeom>
        </p:spPr>
      </p:pic>
      <p:sp>
        <p:nvSpPr>
          <p:cNvPr id="2" name="タイトル 1">
            <a:extLst>
              <a:ext uri="{FF2B5EF4-FFF2-40B4-BE49-F238E27FC236}">
                <a16:creationId xmlns:a16="http://schemas.microsoft.com/office/drawing/2014/main" id="{1A6A575E-E3B3-4EDF-BF85-1496FE16F70F}"/>
              </a:ext>
            </a:extLst>
          </p:cNvPr>
          <p:cNvSpPr>
            <a:spLocks noGrp="1"/>
          </p:cNvSpPr>
          <p:nvPr>
            <p:ph type="title"/>
          </p:nvPr>
        </p:nvSpPr>
        <p:spPr/>
        <p:txBody>
          <a:bodyPr/>
          <a:lstStyle/>
          <a:p>
            <a:r>
              <a:rPr lang="ja-JP" altLang="en-US" dirty="0">
                <a:ea typeface="Meiryo UI" panose="020B0604030504040204" pitchFamily="50" charset="-128"/>
              </a:rPr>
              <a:t>包括的な</a:t>
            </a:r>
            <a:r>
              <a:rPr lang="en-US" altLang="ja-JP" dirty="0">
                <a:ea typeface="Meiryo UI" panose="020B0604030504040204" pitchFamily="50" charset="-128"/>
              </a:rPr>
              <a:t> </a:t>
            </a:r>
            <a:r>
              <a:rPr lang="en-US" altLang="ja-JP" dirty="0" err="1">
                <a:ea typeface="Meiryo UI" panose="020B0604030504040204" pitchFamily="50" charset="-128"/>
              </a:rPr>
              <a:t>PowerProtect</a:t>
            </a:r>
            <a:r>
              <a:rPr lang="en-US" altLang="ja-JP" dirty="0">
                <a:ea typeface="Meiryo UI" panose="020B0604030504040204" pitchFamily="50" charset="-128"/>
              </a:rPr>
              <a:t> DD </a:t>
            </a:r>
            <a:r>
              <a:rPr lang="ja-JP" altLang="en-US" dirty="0">
                <a:ea typeface="Meiryo UI" panose="020B0604030504040204" pitchFamily="50" charset="-128"/>
              </a:rPr>
              <a:t>ポートフォリオ</a:t>
            </a:r>
            <a:endParaRPr kumimoji="1" lang="ja-JP" altLang="en-US" dirty="0"/>
          </a:p>
        </p:txBody>
      </p:sp>
      <p:graphicFrame>
        <p:nvGraphicFramePr>
          <p:cNvPr id="37" name="Table 101">
            <a:extLst>
              <a:ext uri="{FF2B5EF4-FFF2-40B4-BE49-F238E27FC236}">
                <a16:creationId xmlns:a16="http://schemas.microsoft.com/office/drawing/2014/main" id="{B45D5E36-0758-4721-8449-A57540382275}"/>
              </a:ext>
            </a:extLst>
          </p:cNvPr>
          <p:cNvGraphicFramePr>
            <a:graphicFrameLocks noGrp="1"/>
          </p:cNvGraphicFramePr>
          <p:nvPr>
            <p:extLst>
              <p:ext uri="{D42A27DB-BD31-4B8C-83A1-F6EECF244321}">
                <p14:modId xmlns:p14="http://schemas.microsoft.com/office/powerpoint/2010/main" val="793933361"/>
              </p:ext>
            </p:extLst>
          </p:nvPr>
        </p:nvGraphicFramePr>
        <p:xfrm>
          <a:off x="85725" y="1912980"/>
          <a:ext cx="11930850" cy="3747372"/>
        </p:xfrm>
        <a:graphic>
          <a:graphicData uri="http://schemas.openxmlformats.org/drawingml/2006/table">
            <a:tbl>
              <a:tblPr/>
              <a:tblGrid>
                <a:gridCol w="1800000">
                  <a:extLst>
                    <a:ext uri="{9D8B030D-6E8A-4147-A177-3AD203B41FA5}">
                      <a16:colId xmlns:a16="http://schemas.microsoft.com/office/drawing/2014/main" val="20000"/>
                    </a:ext>
                  </a:extLst>
                </a:gridCol>
                <a:gridCol w="1512000">
                  <a:extLst>
                    <a:ext uri="{9D8B030D-6E8A-4147-A177-3AD203B41FA5}">
                      <a16:colId xmlns:a16="http://schemas.microsoft.com/office/drawing/2014/main" val="20001"/>
                    </a:ext>
                  </a:extLst>
                </a:gridCol>
                <a:gridCol w="211770">
                  <a:extLst>
                    <a:ext uri="{9D8B030D-6E8A-4147-A177-3AD203B41FA5}">
                      <a16:colId xmlns:a16="http://schemas.microsoft.com/office/drawing/2014/main" val="20006"/>
                    </a:ext>
                  </a:extLst>
                </a:gridCol>
                <a:gridCol w="1512000">
                  <a:extLst>
                    <a:ext uri="{9D8B030D-6E8A-4147-A177-3AD203B41FA5}">
                      <a16:colId xmlns:a16="http://schemas.microsoft.com/office/drawing/2014/main" val="20002"/>
                    </a:ext>
                  </a:extLst>
                </a:gridCol>
                <a:gridCol w="211770">
                  <a:extLst>
                    <a:ext uri="{9D8B030D-6E8A-4147-A177-3AD203B41FA5}">
                      <a16:colId xmlns:a16="http://schemas.microsoft.com/office/drawing/2014/main" val="20007"/>
                    </a:ext>
                  </a:extLst>
                </a:gridCol>
                <a:gridCol w="1512000">
                  <a:extLst>
                    <a:ext uri="{9D8B030D-6E8A-4147-A177-3AD203B41FA5}">
                      <a16:colId xmlns:a16="http://schemas.microsoft.com/office/drawing/2014/main" val="1669616513"/>
                    </a:ext>
                  </a:extLst>
                </a:gridCol>
                <a:gridCol w="211770">
                  <a:extLst>
                    <a:ext uri="{9D8B030D-6E8A-4147-A177-3AD203B41FA5}">
                      <a16:colId xmlns:a16="http://schemas.microsoft.com/office/drawing/2014/main" val="3376142259"/>
                    </a:ext>
                  </a:extLst>
                </a:gridCol>
                <a:gridCol w="1512000">
                  <a:extLst>
                    <a:ext uri="{9D8B030D-6E8A-4147-A177-3AD203B41FA5}">
                      <a16:colId xmlns:a16="http://schemas.microsoft.com/office/drawing/2014/main" val="20003"/>
                    </a:ext>
                  </a:extLst>
                </a:gridCol>
                <a:gridCol w="211770">
                  <a:extLst>
                    <a:ext uri="{9D8B030D-6E8A-4147-A177-3AD203B41FA5}">
                      <a16:colId xmlns:a16="http://schemas.microsoft.com/office/drawing/2014/main" val="20008"/>
                    </a:ext>
                  </a:extLst>
                </a:gridCol>
                <a:gridCol w="1512000">
                  <a:extLst>
                    <a:ext uri="{9D8B030D-6E8A-4147-A177-3AD203B41FA5}">
                      <a16:colId xmlns:a16="http://schemas.microsoft.com/office/drawing/2014/main" val="20004"/>
                    </a:ext>
                  </a:extLst>
                </a:gridCol>
                <a:gridCol w="211770">
                  <a:extLst>
                    <a:ext uri="{9D8B030D-6E8A-4147-A177-3AD203B41FA5}">
                      <a16:colId xmlns:a16="http://schemas.microsoft.com/office/drawing/2014/main" val="20009"/>
                    </a:ext>
                  </a:extLst>
                </a:gridCol>
                <a:gridCol w="1512000">
                  <a:extLst>
                    <a:ext uri="{9D8B030D-6E8A-4147-A177-3AD203B41FA5}">
                      <a16:colId xmlns:a16="http://schemas.microsoft.com/office/drawing/2014/main" val="20005"/>
                    </a:ext>
                  </a:extLst>
                </a:gridCol>
              </a:tblGrid>
              <a:tr h="873843">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3" charset="0"/>
                        <a:buNone/>
                        <a:tabLst/>
                      </a:pPr>
                      <a:endParaRPr kumimoji="0" lang="en-US" sz="100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endParaRPr>
                    </a:p>
                  </a:txBody>
                  <a:tcPr marL="118736" marR="59364" marT="44525" marB="44525"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algn="ctr">
                        <a:spcBef>
                          <a:spcPts val="0"/>
                        </a:spcBef>
                        <a:spcAft>
                          <a:spcPts val="0"/>
                        </a:spcAft>
                      </a:pPr>
                      <a:r>
                        <a:rPr lang="en-US" sz="1600" b="1" i="0" dirty="0">
                          <a:solidFill>
                            <a:schemeClr val="tx2"/>
                          </a:solidFill>
                          <a:effectLst/>
                          <a:latin typeface="Meiryo UI" panose="020B0604030504040204" pitchFamily="50" charset="-128"/>
                          <a:ea typeface="Meiryo UI" panose="020B0604030504040204" pitchFamily="50" charset="-128"/>
                          <a:cs typeface="Arial" charset="0"/>
                        </a:rPr>
                        <a:t>Virtual Edition</a:t>
                      </a: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algn="ctr">
                        <a:spcBef>
                          <a:spcPts val="0"/>
                        </a:spcBef>
                        <a:spcAft>
                          <a:spcPts val="0"/>
                        </a:spcAft>
                      </a:pPr>
                      <a:endParaRPr lang="en-US" sz="16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algn="ctr">
                        <a:spcBef>
                          <a:spcPts val="0"/>
                        </a:spcBef>
                        <a:spcAft>
                          <a:spcPts val="0"/>
                        </a:spcAft>
                      </a:pPr>
                      <a:r>
                        <a:rPr lang="en-US" sz="1600" b="1" dirty="0">
                          <a:solidFill>
                            <a:schemeClr val="tx2"/>
                          </a:solidFill>
                          <a:latin typeface="Meiryo UI" panose="020B0604030504040204" pitchFamily="50" charset="-128"/>
                          <a:ea typeface="Meiryo UI" panose="020B0604030504040204" pitchFamily="50" charset="-128"/>
                        </a:rPr>
                        <a:t>DD3300</a:t>
                      </a:r>
                      <a:endParaRPr lang="en-US" sz="16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pPr>
                      <a:endParaRPr lang="en-US" sz="16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altLang="ja-JP" sz="1600" b="1" i="0" dirty="0">
                          <a:solidFill>
                            <a:schemeClr val="tx2"/>
                          </a:solidFill>
                          <a:effectLst/>
                          <a:latin typeface="Meiryo UI" panose="020B0604030504040204" pitchFamily="50" charset="-128"/>
                          <a:ea typeface="Meiryo UI" panose="020B0604030504040204" pitchFamily="50" charset="-128"/>
                          <a:cs typeface="Arial" charset="0"/>
                        </a:rPr>
                        <a:t>DD6400</a:t>
                      </a:r>
                      <a:endParaRPr lang="en-US" sz="16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algn="ctr">
                        <a:spcBef>
                          <a:spcPts val="0"/>
                        </a:spcBef>
                        <a:spcAft>
                          <a:spcPts val="0"/>
                        </a:spcAft>
                      </a:pPr>
                      <a:endParaRPr lang="en-US" sz="16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Meiryo UI" panose="020B0604030504040204" pitchFamily="50" charset="-128"/>
                          <a:ea typeface="Meiryo UI" panose="020B0604030504040204" pitchFamily="50" charset="-128"/>
                        </a:rPr>
                        <a:t>DD6900</a:t>
                      </a: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algn="ctr">
                        <a:spcBef>
                          <a:spcPts val="0"/>
                        </a:spcBef>
                        <a:spcAft>
                          <a:spcPts val="0"/>
                        </a:spcAft>
                      </a:pPr>
                      <a:endParaRPr lang="en-US" sz="16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dirty="0">
                          <a:solidFill>
                            <a:schemeClr val="tx2"/>
                          </a:solidFill>
                          <a:latin typeface="Meiryo UI" panose="020B0604030504040204" pitchFamily="50" charset="-128"/>
                          <a:ea typeface="Meiryo UI" panose="020B0604030504040204" pitchFamily="50" charset="-128"/>
                        </a:rPr>
                        <a:t>DD9400</a:t>
                      </a: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algn="ctr">
                        <a:spcBef>
                          <a:spcPts val="0"/>
                        </a:spcBef>
                        <a:spcAft>
                          <a:spcPts val="0"/>
                        </a:spcAft>
                      </a:pPr>
                      <a:endParaRPr lang="en-US" sz="16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algn="ctr">
                        <a:spcBef>
                          <a:spcPts val="0"/>
                        </a:spcBef>
                        <a:spcAft>
                          <a:spcPts val="0"/>
                        </a:spcAft>
                      </a:pPr>
                      <a:r>
                        <a:rPr lang="en-US" sz="1600" b="1" dirty="0">
                          <a:solidFill>
                            <a:schemeClr val="tx2"/>
                          </a:solidFill>
                          <a:latin typeface="Meiryo UI" panose="020B0604030504040204" pitchFamily="50" charset="-128"/>
                          <a:ea typeface="Meiryo UI" panose="020B0604030504040204" pitchFamily="50" charset="-128"/>
                        </a:rPr>
                        <a:t>DD9900</a:t>
                      </a:r>
                      <a:endParaRPr lang="en-US" sz="16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0"/>
                  </a:ext>
                </a:extLst>
              </a:tr>
              <a:tr h="873843">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3" charset="0"/>
                        <a:buNone/>
                        <a:tabLst/>
                      </a:pPr>
                      <a:r>
                        <a:rPr kumimoji="0" lang="en-US" sz="120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rPr>
                        <a:t>BACKUP</a:t>
                      </a:r>
                      <a:br>
                        <a:rPr kumimoji="0" lang="en-US" sz="120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rPr>
                      </a:br>
                      <a:r>
                        <a:rPr kumimoji="0" lang="ja-JP" altLang="en-US" sz="120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rPr>
                        <a:t>速度</a:t>
                      </a:r>
                      <a:endParaRPr kumimoji="0" lang="en-US" sz="120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endParaRPr>
                    </a:p>
                    <a:p>
                      <a:pPr marL="0" marR="0" lvl="0" indent="0" algn="l" defTabSz="914400" rtl="0" eaLnBrk="1" fontAlgn="base" latinLnBrk="0" hangingPunct="1">
                        <a:lnSpc>
                          <a:spcPct val="100000"/>
                        </a:lnSpc>
                        <a:spcBef>
                          <a:spcPct val="0"/>
                        </a:spcBef>
                        <a:spcAft>
                          <a:spcPct val="0"/>
                        </a:spcAft>
                        <a:buClr>
                          <a:schemeClr val="accent2"/>
                        </a:buClr>
                        <a:buSzTx/>
                        <a:buFont typeface="Wingdings 3" charset="0"/>
                        <a:buNone/>
                        <a:tabLst/>
                      </a:pPr>
                      <a:r>
                        <a:rPr lang="en-US" sz="1200" b="0" dirty="0">
                          <a:solidFill>
                            <a:schemeClr val="tx2"/>
                          </a:solidFill>
                          <a:latin typeface="Meiryo UI" panose="020B0604030504040204" pitchFamily="50" charset="-128"/>
                          <a:ea typeface="Meiryo UI" panose="020B0604030504040204" pitchFamily="50" charset="-128"/>
                        </a:rPr>
                        <a:t>(with DD Boost)</a:t>
                      </a:r>
                      <a:endParaRPr kumimoji="0" lang="en-US" sz="120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endParaRPr>
                    </a:p>
                  </a:txBody>
                  <a:tcPr marL="118736" marR="59364" marT="44525" marB="44525"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1250" b="0" i="0" dirty="0">
                          <a:solidFill>
                            <a:schemeClr val="tx2"/>
                          </a:solidFill>
                          <a:effectLst/>
                          <a:latin typeface="Meiryo UI" panose="020B0604030504040204" pitchFamily="50" charset="-128"/>
                          <a:ea typeface="Meiryo UI" panose="020B0604030504040204" pitchFamily="50" charset="-128"/>
                          <a:cs typeface="Arial" charset="0"/>
                        </a:rPr>
                        <a:t> Up to 11.2TB/hr</a:t>
                      </a:r>
                      <a:br>
                        <a:rPr lang="en-US" sz="1250" b="0" i="0" dirty="0">
                          <a:solidFill>
                            <a:schemeClr val="tx2"/>
                          </a:solidFill>
                          <a:effectLst/>
                          <a:latin typeface="Meiryo UI" panose="020B0604030504040204" pitchFamily="50" charset="-128"/>
                          <a:ea typeface="Meiryo UI" panose="020B0604030504040204" pitchFamily="50" charset="-128"/>
                          <a:cs typeface="Arial" charset="0"/>
                        </a:rPr>
                      </a:br>
                      <a:r>
                        <a:rPr lang="en-US" sz="1250" b="0" i="0" dirty="0">
                          <a:solidFill>
                            <a:schemeClr val="tx2"/>
                          </a:solidFill>
                          <a:effectLst/>
                          <a:latin typeface="Meiryo UI" panose="020B0604030504040204" pitchFamily="50" charset="-128"/>
                          <a:ea typeface="Meiryo UI" panose="020B0604030504040204" pitchFamily="50" charset="-128"/>
                          <a:cs typeface="Arial" charset="0"/>
                        </a:rPr>
                        <a:t>for 96TB</a:t>
                      </a: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7.0TB/hr</a:t>
                      </a: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ja-JP" sz="1250" b="0" i="0" dirty="0">
                          <a:solidFill>
                            <a:schemeClr val="tx2"/>
                          </a:solidFill>
                          <a:effectLst/>
                          <a:latin typeface="Meiryo UI" panose="020B0604030504040204" pitchFamily="50" charset="-128"/>
                          <a:ea typeface="Meiryo UI" panose="020B0604030504040204" pitchFamily="50" charset="-128"/>
                          <a:cs typeface="Arial" charset="0"/>
                        </a:rPr>
                        <a:t>Up to 27.7TB/</a:t>
                      </a:r>
                      <a:r>
                        <a:rPr lang="en-US" altLang="ja-JP" sz="1250" b="0" i="0" dirty="0" err="1">
                          <a:solidFill>
                            <a:schemeClr val="tx2"/>
                          </a:solidFill>
                          <a:effectLst/>
                          <a:latin typeface="Meiryo UI" panose="020B0604030504040204" pitchFamily="50" charset="-128"/>
                          <a:ea typeface="Meiryo UI" panose="020B0604030504040204" pitchFamily="50" charset="-128"/>
                          <a:cs typeface="Arial" charset="0"/>
                        </a:rPr>
                        <a:t>hr</a:t>
                      </a:r>
                      <a:endParaRPr lang="en-US" altLang="ja-JP"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33TB/hr</a:t>
                      </a: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57TB/hr</a:t>
                      </a: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94TB/hr</a:t>
                      </a: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3372477207"/>
                  </a:ext>
                </a:extLst>
              </a:tr>
              <a:tr h="873843">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3" charset="0"/>
                        <a:buNone/>
                        <a:tabLst/>
                      </a:pPr>
                      <a:r>
                        <a:rPr kumimoji="0" lang="ja-JP" altLang="en-US" sz="120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rPr>
                        <a:t>論理容量</a:t>
                      </a:r>
                      <a:endParaRPr kumimoji="0" lang="en-US" sz="1200" b="1" i="0" u="none" strike="noStrike" cap="none" normalizeH="0" baseline="30000" dirty="0">
                        <a:ln>
                          <a:noFill/>
                        </a:ln>
                        <a:solidFill>
                          <a:schemeClr val="tx2"/>
                        </a:solidFill>
                        <a:effectLst/>
                        <a:latin typeface="Meiryo UI" panose="020B0604030504040204" pitchFamily="50" charset="-128"/>
                        <a:ea typeface="Meiryo UI" panose="020B0604030504040204" pitchFamily="50" charset="-128"/>
                        <a:cs typeface="Arial" charset="0"/>
                      </a:endParaRPr>
                    </a:p>
                    <a:p>
                      <a:pPr marL="0" marR="0" lvl="0" indent="0" algn="l" defTabSz="914400" rtl="0" eaLnBrk="1" fontAlgn="base" latinLnBrk="0" hangingPunct="1">
                        <a:lnSpc>
                          <a:spcPct val="100000"/>
                        </a:lnSpc>
                        <a:spcBef>
                          <a:spcPct val="0"/>
                        </a:spcBef>
                        <a:spcAft>
                          <a:spcPct val="0"/>
                        </a:spcAft>
                        <a:buClr>
                          <a:schemeClr val="accent2"/>
                        </a:buClr>
                        <a:buSzTx/>
                        <a:buFont typeface="Wingdings 3" charset="0"/>
                        <a:buNone/>
                        <a:tabLst/>
                      </a:pPr>
                      <a:r>
                        <a:rPr lang="en-US" sz="1200" b="0" kern="1200" dirty="0">
                          <a:solidFill>
                            <a:schemeClr val="tx2"/>
                          </a:solidFill>
                          <a:latin typeface="Meiryo UI" panose="020B0604030504040204" pitchFamily="50" charset="-128"/>
                          <a:ea typeface="Meiryo UI" panose="020B0604030504040204" pitchFamily="50" charset="-128"/>
                          <a:cs typeface=""/>
                        </a:rPr>
                        <a:t>(with Active Tier)</a:t>
                      </a:r>
                      <a:endParaRPr kumimoji="0" lang="en-US" sz="1200" b="1" i="0" u="none" strike="noStrike" cap="none" normalizeH="0" baseline="30000" dirty="0">
                        <a:ln>
                          <a:noFill/>
                        </a:ln>
                        <a:solidFill>
                          <a:schemeClr val="tx2"/>
                        </a:solidFill>
                        <a:effectLst/>
                        <a:latin typeface="Meiryo UI" panose="020B0604030504040204" pitchFamily="50" charset="-128"/>
                        <a:ea typeface="Meiryo UI" panose="020B0604030504040204" pitchFamily="50" charset="-128"/>
                        <a:cs typeface="Arial" charset="0"/>
                      </a:endParaRPr>
                    </a:p>
                  </a:txBody>
                  <a:tcPr marL="118736" marR="59364" marT="44525" marB="44525"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algn="ctr"/>
                      <a:r>
                        <a:rPr kumimoji="0" lang="en-US" sz="1250" b="0" i="0" u="none" strike="noStrike" kern="1200" cap="none" spc="0" normalizeH="0" baseline="0" noProof="0" dirty="0">
                          <a:ln>
                            <a:noFill/>
                          </a:ln>
                          <a:solidFill>
                            <a:schemeClr val="tx2"/>
                          </a:solidFill>
                          <a:effectLst/>
                          <a:uLnTx/>
                          <a:uFillTx/>
                          <a:latin typeface="Meiryo UI" panose="020B0604030504040204" pitchFamily="50" charset="-128"/>
                          <a:ea typeface="Meiryo UI" panose="020B0604030504040204" pitchFamily="50" charset="-128"/>
                          <a:cs typeface=""/>
                        </a:rPr>
                        <a:t>Up to 4.8PB</a:t>
                      </a:r>
                      <a:endParaRPr lang="en-US" sz="1250" b="0" kern="1200" dirty="0">
                        <a:solidFill>
                          <a:schemeClr val="tx2"/>
                        </a:solidFill>
                        <a:latin typeface="Meiryo UI" panose="020B0604030504040204" pitchFamily="50" charset="-128"/>
                        <a:ea typeface="Meiryo UI" panose="020B0604030504040204" pitchFamily="50" charset="-128"/>
                        <a:cs typeface=""/>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algn="ctr">
                        <a:spcBef>
                          <a:spcPts val="0"/>
                        </a:spcBef>
                        <a:spcAft>
                          <a:spcPts val="0"/>
                        </a:spcAft>
                      </a:pPr>
                      <a:endParaRPr lang="en-US" sz="1250" b="0" i="0" baseline="3000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algn="ctr">
                        <a:spcBef>
                          <a:spcPts val="0"/>
                        </a:spcBef>
                        <a:spcAft>
                          <a:spcPts val="0"/>
                        </a:spcAft>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a:t>
                      </a:r>
                      <a:r>
                        <a:rPr lang="en-US" sz="1250" b="0" i="0" dirty="0" err="1">
                          <a:solidFill>
                            <a:schemeClr val="tx2"/>
                          </a:solidFill>
                          <a:effectLst/>
                          <a:latin typeface="Meiryo UI" panose="020B0604030504040204" pitchFamily="50" charset="-128"/>
                          <a:ea typeface="Meiryo UI" panose="020B0604030504040204" pitchFamily="50" charset="-128"/>
                          <a:cs typeface="Arial" charset="0"/>
                        </a:rPr>
                        <a:t>1.6PB</a:t>
                      </a: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ja-JP" sz="1250" b="0" i="0" dirty="0">
                          <a:solidFill>
                            <a:schemeClr val="tx2"/>
                          </a:solidFill>
                          <a:effectLst/>
                          <a:latin typeface="Meiryo UI" panose="020B0604030504040204" pitchFamily="50" charset="-128"/>
                          <a:ea typeface="Meiryo UI" panose="020B0604030504040204" pitchFamily="50" charset="-128"/>
                          <a:cs typeface="Arial" charset="0"/>
                        </a:rPr>
                        <a:t>Up to 11.2PB</a:t>
                      </a: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algn="ctr">
                        <a:spcBef>
                          <a:spcPts val="0"/>
                        </a:spcBef>
                        <a:spcAft>
                          <a:spcPts val="0"/>
                        </a:spcAft>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a:t>
                      </a:r>
                      <a:r>
                        <a:rPr lang="en-US" sz="1250" b="0" i="0" dirty="0" err="1">
                          <a:solidFill>
                            <a:schemeClr val="tx2"/>
                          </a:solidFill>
                          <a:effectLst/>
                          <a:latin typeface="Meiryo UI" panose="020B0604030504040204" pitchFamily="50" charset="-128"/>
                          <a:ea typeface="Meiryo UI" panose="020B0604030504040204" pitchFamily="50" charset="-128"/>
                          <a:cs typeface="Arial" charset="0"/>
                        </a:rPr>
                        <a:t>18.7PB</a:t>
                      </a: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algn="ctr">
                        <a:spcBef>
                          <a:spcPts val="0"/>
                        </a:spcBef>
                        <a:spcAft>
                          <a:spcPts val="0"/>
                        </a:spcAft>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a:t>
                      </a:r>
                      <a:r>
                        <a:rPr lang="en-US" sz="1250" b="0" i="0" dirty="0" err="1">
                          <a:solidFill>
                            <a:schemeClr val="tx2"/>
                          </a:solidFill>
                          <a:effectLst/>
                          <a:latin typeface="Meiryo UI" panose="020B0604030504040204" pitchFamily="50" charset="-128"/>
                          <a:ea typeface="Meiryo UI" panose="020B0604030504040204" pitchFamily="50" charset="-128"/>
                          <a:cs typeface="Arial" charset="0"/>
                        </a:rPr>
                        <a:t>49.9PB</a:t>
                      </a: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algn="ctr">
                        <a:spcBef>
                          <a:spcPts val="0"/>
                        </a:spcBef>
                        <a:spcAft>
                          <a:spcPts val="0"/>
                        </a:spcAft>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a:t>
                      </a:r>
                      <a:r>
                        <a:rPr lang="en-US" sz="1250" b="0" i="0" dirty="0" err="1">
                          <a:solidFill>
                            <a:schemeClr val="tx2"/>
                          </a:solidFill>
                          <a:effectLst/>
                          <a:latin typeface="Meiryo UI" panose="020B0604030504040204" pitchFamily="50" charset="-128"/>
                          <a:ea typeface="Meiryo UI" panose="020B0604030504040204" pitchFamily="50" charset="-128"/>
                          <a:cs typeface="Arial" charset="0"/>
                        </a:rPr>
                        <a:t>97.5PB</a:t>
                      </a: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1"/>
                  </a:ext>
                </a:extLst>
              </a:tr>
              <a:tr h="873843">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3" charset="0"/>
                        <a:buNone/>
                        <a:tabLst/>
                      </a:pPr>
                      <a:r>
                        <a:rPr kumimoji="0" lang="ja-JP" altLang="en-US" sz="120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rPr>
                        <a:t>実効容量</a:t>
                      </a:r>
                      <a:br>
                        <a:rPr kumimoji="0" lang="en-US" sz="120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rPr>
                      </a:br>
                      <a:r>
                        <a:rPr lang="en-US" sz="1200" b="0" kern="1200" dirty="0">
                          <a:solidFill>
                            <a:schemeClr val="tx2"/>
                          </a:solidFill>
                          <a:latin typeface="Meiryo UI" panose="020B0604030504040204" pitchFamily="50" charset="-128"/>
                          <a:ea typeface="Meiryo UI" panose="020B0604030504040204" pitchFamily="50" charset="-128"/>
                          <a:cs typeface=""/>
                        </a:rPr>
                        <a:t>(with Active Tier)</a:t>
                      </a:r>
                      <a:endParaRPr kumimoji="0" lang="en-US" sz="120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endParaRPr>
                    </a:p>
                  </a:txBody>
                  <a:tcPr marL="118736" marR="59364" marT="44525" marB="44525"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50" b="0" i="0" kern="1200" dirty="0">
                          <a:solidFill>
                            <a:schemeClr val="tx2"/>
                          </a:solidFill>
                          <a:effectLst/>
                          <a:latin typeface="Meiryo UI" panose="020B0604030504040204" pitchFamily="50" charset="-128"/>
                          <a:ea typeface="Meiryo UI" panose="020B0604030504040204" pitchFamily="50" charset="-128"/>
                          <a:cs typeface="Arial" charset="0"/>
                        </a:rPr>
                        <a:t>Up to </a:t>
                      </a:r>
                      <a:r>
                        <a:rPr lang="en-US" sz="1250" b="0" i="0" kern="1200" dirty="0" err="1">
                          <a:solidFill>
                            <a:schemeClr val="tx2"/>
                          </a:solidFill>
                          <a:effectLst/>
                          <a:latin typeface="Meiryo UI" panose="020B0604030504040204" pitchFamily="50" charset="-128"/>
                          <a:ea typeface="Meiryo UI" panose="020B0604030504040204" pitchFamily="50" charset="-128"/>
                          <a:cs typeface="Arial" charset="0"/>
                        </a:rPr>
                        <a:t>256TB</a:t>
                      </a:r>
                      <a:r>
                        <a:rPr lang="en-US" altLang="ja-JP" sz="1250" b="0" i="0" kern="1200" baseline="30000" dirty="0">
                          <a:solidFill>
                            <a:schemeClr val="tx2"/>
                          </a:solidFill>
                          <a:effectLst/>
                          <a:latin typeface="Meiryo UI" panose="020B0604030504040204" pitchFamily="50" charset="-128"/>
                          <a:ea typeface="Meiryo UI" panose="020B0604030504040204" pitchFamily="50" charset="-128"/>
                          <a:cs typeface="Arial" charset="0"/>
                        </a:rPr>
                        <a:t>※</a:t>
                      </a:r>
                      <a:endParaRPr lang="en-US" sz="1250" b="0" i="0" kern="1200" baseline="3000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50" b="0" i="0" baseline="3000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algn="ctr">
                        <a:spcBef>
                          <a:spcPts val="0"/>
                        </a:spcBef>
                        <a:spcAft>
                          <a:spcPts val="0"/>
                        </a:spcAft>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a:t>
                      </a:r>
                      <a:r>
                        <a:rPr lang="en-US" sz="1250" b="0" i="0" dirty="0" err="1">
                          <a:solidFill>
                            <a:schemeClr val="tx2"/>
                          </a:solidFill>
                          <a:effectLst/>
                          <a:latin typeface="Meiryo UI" panose="020B0604030504040204" pitchFamily="50" charset="-128"/>
                          <a:ea typeface="Meiryo UI" panose="020B0604030504040204" pitchFamily="50" charset="-128"/>
                          <a:cs typeface="Arial" charset="0"/>
                        </a:rPr>
                        <a:t>32TB</a:t>
                      </a: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altLang="ja-JP" sz="1250" b="0" i="0" dirty="0">
                          <a:solidFill>
                            <a:schemeClr val="tx2"/>
                          </a:solidFill>
                          <a:effectLst/>
                          <a:latin typeface="Meiryo UI" panose="020B0604030504040204" pitchFamily="50" charset="-128"/>
                          <a:ea typeface="Meiryo UI" panose="020B0604030504040204" pitchFamily="50" charset="-128"/>
                          <a:cs typeface="Arial" charset="0"/>
                        </a:rPr>
                        <a:t>Up to 172TB</a:t>
                      </a: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algn="ctr">
                        <a:spcBef>
                          <a:spcPts val="0"/>
                        </a:spcBef>
                        <a:spcAft>
                          <a:spcPts val="0"/>
                        </a:spcAft>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a:t>
                      </a:r>
                      <a:r>
                        <a:rPr lang="en-US" sz="1250" b="0" i="0" dirty="0" err="1">
                          <a:solidFill>
                            <a:schemeClr val="tx2"/>
                          </a:solidFill>
                          <a:effectLst/>
                          <a:latin typeface="Meiryo UI" panose="020B0604030504040204" pitchFamily="50" charset="-128"/>
                          <a:ea typeface="Meiryo UI" panose="020B0604030504040204" pitchFamily="50" charset="-128"/>
                          <a:cs typeface="Arial" charset="0"/>
                        </a:rPr>
                        <a:t>288TB</a:t>
                      </a: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algn="ctr">
                        <a:spcBef>
                          <a:spcPts val="0"/>
                        </a:spcBef>
                        <a:spcAft>
                          <a:spcPts val="0"/>
                        </a:spcAft>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a:t>
                      </a:r>
                      <a:r>
                        <a:rPr lang="en-US" sz="1250" b="0" i="0" dirty="0" err="1">
                          <a:solidFill>
                            <a:schemeClr val="tx2"/>
                          </a:solidFill>
                          <a:effectLst/>
                          <a:latin typeface="Meiryo UI" panose="020B0604030504040204" pitchFamily="50" charset="-128"/>
                          <a:ea typeface="Meiryo UI" panose="020B0604030504040204" pitchFamily="50" charset="-128"/>
                          <a:cs typeface="Arial" charset="0"/>
                        </a:rPr>
                        <a:t>768TB</a:t>
                      </a: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lvl1pPr marL="0" algn="l" defTabSz="914400" rtl="0" eaLnBrk="1" latinLnBrk="0" hangingPunct="1">
                        <a:defRPr sz="1800" kern="1200">
                          <a:solidFill>
                            <a:schemeClr val="tx1"/>
                          </a:solidFill>
                          <a:latin typeface="Verdana"/>
                          <a:ea typeface=""/>
                          <a:cs typeface=""/>
                        </a:defRPr>
                      </a:lvl1pPr>
                      <a:lvl2pPr marL="457200" algn="l" defTabSz="914400" rtl="0" eaLnBrk="1" latinLnBrk="0" hangingPunct="1">
                        <a:defRPr sz="1800" kern="1200">
                          <a:solidFill>
                            <a:schemeClr val="tx1"/>
                          </a:solidFill>
                          <a:latin typeface="Verdana"/>
                          <a:ea typeface=""/>
                          <a:cs typeface=""/>
                        </a:defRPr>
                      </a:lvl2pPr>
                      <a:lvl3pPr marL="914400" algn="l" defTabSz="914400" rtl="0" eaLnBrk="1" latinLnBrk="0" hangingPunct="1">
                        <a:defRPr sz="1800" kern="1200">
                          <a:solidFill>
                            <a:schemeClr val="tx1"/>
                          </a:solidFill>
                          <a:latin typeface="Verdana"/>
                          <a:ea typeface=""/>
                          <a:cs typeface=""/>
                        </a:defRPr>
                      </a:lvl3pPr>
                      <a:lvl4pPr marL="1371600" algn="l" defTabSz="914400" rtl="0" eaLnBrk="1" latinLnBrk="0" hangingPunct="1">
                        <a:defRPr sz="1800" kern="1200">
                          <a:solidFill>
                            <a:schemeClr val="tx1"/>
                          </a:solidFill>
                          <a:latin typeface="Verdana"/>
                          <a:ea typeface=""/>
                          <a:cs typeface=""/>
                        </a:defRPr>
                      </a:lvl4pPr>
                      <a:lvl5pPr marL="1828800" algn="l" defTabSz="914400" rtl="0" eaLnBrk="1" latinLnBrk="0" hangingPunct="1">
                        <a:defRPr sz="1800" kern="1200">
                          <a:solidFill>
                            <a:schemeClr val="tx1"/>
                          </a:solidFill>
                          <a:latin typeface="Verdana"/>
                          <a:ea typeface=""/>
                          <a:cs typeface=""/>
                        </a:defRPr>
                      </a:lvl5pPr>
                      <a:lvl6pPr marL="2286000" algn="l" defTabSz="914400" rtl="0" eaLnBrk="1" latinLnBrk="0" hangingPunct="1">
                        <a:defRPr sz="1800" kern="1200">
                          <a:solidFill>
                            <a:schemeClr val="tx1"/>
                          </a:solidFill>
                          <a:latin typeface="Verdana"/>
                          <a:ea typeface=""/>
                          <a:cs typeface=""/>
                        </a:defRPr>
                      </a:lvl6pPr>
                      <a:lvl7pPr marL="2743200" algn="l" defTabSz="914400" rtl="0" eaLnBrk="1" latinLnBrk="0" hangingPunct="1">
                        <a:defRPr sz="1800" kern="1200">
                          <a:solidFill>
                            <a:schemeClr val="tx1"/>
                          </a:solidFill>
                          <a:latin typeface="Verdana"/>
                          <a:ea typeface=""/>
                          <a:cs typeface=""/>
                        </a:defRPr>
                      </a:lvl7pPr>
                      <a:lvl8pPr marL="3200400" algn="l" defTabSz="914400" rtl="0" eaLnBrk="1" latinLnBrk="0" hangingPunct="1">
                        <a:defRPr sz="1800" kern="1200">
                          <a:solidFill>
                            <a:schemeClr val="tx1"/>
                          </a:solidFill>
                          <a:latin typeface="Verdana"/>
                          <a:ea typeface=""/>
                          <a:cs typeface=""/>
                        </a:defRPr>
                      </a:lvl8pPr>
                      <a:lvl9pPr marL="3657600" algn="l" defTabSz="914400" rtl="0" eaLnBrk="1" latinLnBrk="0" hangingPunct="1">
                        <a:defRPr sz="1800" kern="1200">
                          <a:solidFill>
                            <a:schemeClr val="tx1"/>
                          </a:solidFill>
                          <a:latin typeface="Verdana"/>
                          <a:ea typeface=""/>
                          <a:cs typeface=""/>
                        </a:defRPr>
                      </a:lvl9pPr>
                    </a:lstStyle>
                    <a:p>
                      <a:pPr marL="0" marR="0" algn="ctr">
                        <a:spcBef>
                          <a:spcPts val="0"/>
                        </a:spcBef>
                        <a:spcAft>
                          <a:spcPts val="0"/>
                        </a:spcAft>
                      </a:pPr>
                      <a:r>
                        <a:rPr lang="en-US" sz="1250" b="0" i="0" dirty="0">
                          <a:solidFill>
                            <a:schemeClr val="tx2"/>
                          </a:solidFill>
                          <a:effectLst/>
                          <a:latin typeface="Meiryo UI" panose="020B0604030504040204" pitchFamily="50" charset="-128"/>
                          <a:ea typeface="Meiryo UI" panose="020B0604030504040204" pitchFamily="50" charset="-128"/>
                          <a:cs typeface="Arial" charset="0"/>
                        </a:rPr>
                        <a:t>Up to </a:t>
                      </a:r>
                      <a:r>
                        <a:rPr lang="en-US" sz="1250" b="0" i="0" dirty="0" err="1">
                          <a:solidFill>
                            <a:schemeClr val="tx2"/>
                          </a:solidFill>
                          <a:effectLst/>
                          <a:latin typeface="Meiryo UI" panose="020B0604030504040204" pitchFamily="50" charset="-128"/>
                          <a:ea typeface="Meiryo UI" panose="020B0604030504040204" pitchFamily="50" charset="-128"/>
                          <a:cs typeface="Arial" charset="0"/>
                        </a:rPr>
                        <a:t>1.5PB</a:t>
                      </a:r>
                      <a:endParaRPr lang="en-US" sz="1250" b="0"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10002"/>
                  </a:ext>
                </a:extLst>
              </a:tr>
              <a:tr h="252000">
                <a:tc>
                  <a:txBody>
                    <a:bodyPr/>
                    <a:lstStyle/>
                    <a:p>
                      <a:pPr marL="0" marR="0" lvl="0" indent="0" algn="l" defTabSz="914400" rtl="0" eaLnBrk="1" fontAlgn="base" latinLnBrk="0" hangingPunct="1">
                        <a:lnSpc>
                          <a:spcPct val="100000"/>
                        </a:lnSpc>
                        <a:spcBef>
                          <a:spcPct val="0"/>
                        </a:spcBef>
                        <a:spcAft>
                          <a:spcPct val="0"/>
                        </a:spcAft>
                        <a:buClr>
                          <a:schemeClr val="accent2"/>
                        </a:buClr>
                        <a:buSzTx/>
                        <a:buFont typeface="Wingdings 3" charset="0"/>
                        <a:buNone/>
                        <a:tabLst/>
                      </a:pPr>
                      <a:endParaRPr kumimoji="0" lang="en-US" sz="1050" b="1" i="0" u="none" strike="noStrike" cap="none" normalizeH="0" baseline="0" dirty="0">
                        <a:ln>
                          <a:noFill/>
                        </a:ln>
                        <a:solidFill>
                          <a:schemeClr val="tx2"/>
                        </a:solidFill>
                        <a:effectLst/>
                        <a:latin typeface="Meiryo UI" panose="020B0604030504040204" pitchFamily="50" charset="-128"/>
                        <a:ea typeface="Meiryo UI" panose="020B0604030504040204" pitchFamily="50" charset="-128"/>
                        <a:cs typeface="Arial" charset="0"/>
                      </a:endParaRPr>
                    </a:p>
                  </a:txBody>
                  <a:tcPr marL="118736" marR="59364" marT="44525" marB="44525"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100" b="1" i="0" kern="1200" baseline="3000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i="0" baseline="3000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endParaRPr lang="en-US" sz="11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algn="ctr">
                        <a:spcBef>
                          <a:spcPts val="0"/>
                        </a:spcBef>
                        <a:spcAft>
                          <a:spcPts val="0"/>
                        </a:spcAft>
                      </a:pPr>
                      <a:endParaRPr lang="en-US" sz="11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altLang="ja-JP" sz="11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75000"/>
                      </a:schemeClr>
                    </a:solidFill>
                  </a:tcPr>
                </a:tc>
                <a:tc>
                  <a:txBody>
                    <a:bodyPr/>
                    <a:lstStyle/>
                    <a:p>
                      <a:pPr marL="0" marR="0" algn="ctr">
                        <a:spcBef>
                          <a:spcPts val="0"/>
                        </a:spcBef>
                        <a:spcAft>
                          <a:spcPts val="0"/>
                        </a:spcAft>
                      </a:pPr>
                      <a:endParaRPr lang="en-US" sz="11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endParaRPr lang="en-US" sz="11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accent6">
                        <a:lumMod val="50000"/>
                      </a:schemeClr>
                    </a:solidFill>
                  </a:tcPr>
                </a:tc>
                <a:tc>
                  <a:txBody>
                    <a:bodyPr/>
                    <a:lstStyle/>
                    <a:p>
                      <a:pPr marL="0" marR="0" algn="ctr">
                        <a:spcBef>
                          <a:spcPts val="0"/>
                        </a:spcBef>
                        <a:spcAft>
                          <a:spcPts val="0"/>
                        </a:spcAft>
                      </a:pPr>
                      <a:endParaRPr lang="en-US" sz="11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7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1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endParaRPr lang="en-US" sz="1100" b="1" i="0" dirty="0">
                        <a:solidFill>
                          <a:schemeClr val="tx2"/>
                        </a:solidFill>
                        <a:effectLst/>
                        <a:latin typeface="Meiryo UI" panose="020B0604030504040204" pitchFamily="50" charset="-128"/>
                        <a:ea typeface="Meiryo UI" panose="020B0604030504040204" pitchFamily="50" charset="-128"/>
                        <a:cs typeface="Arial" charset="0"/>
                      </a:endParaRPr>
                    </a:p>
                  </a:txBody>
                  <a:tcPr marL="93185" marR="93185" marT="0" marB="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noFill/>
                      <a:prstDash val="solid"/>
                      <a:round/>
                      <a:headEnd type="none" w="med" len="med"/>
                      <a:tailEnd type="none" w="med" len="med"/>
                    </a:lnB>
                    <a:lnTlToBr>
                      <a:noFill/>
                    </a:lnTlToBr>
                    <a:lnBlToTr>
                      <a:noFill/>
                    </a:lnBlToTr>
                    <a:solidFill>
                      <a:schemeClr val="bg1">
                        <a:lumMod val="50000"/>
                      </a:schemeClr>
                    </a:solidFill>
                  </a:tcPr>
                </a:tc>
                <a:extLst>
                  <a:ext uri="{0D108BD9-81ED-4DB2-BD59-A6C34878D82A}">
                    <a16:rowId xmlns:a16="http://schemas.microsoft.com/office/drawing/2014/main" val="2451153319"/>
                  </a:ext>
                </a:extLst>
              </a:tr>
            </a:tbl>
          </a:graphicData>
        </a:graphic>
      </p:graphicFrame>
      <p:sp>
        <p:nvSpPr>
          <p:cNvPr id="60" name="テキスト ボックス 59">
            <a:extLst>
              <a:ext uri="{FF2B5EF4-FFF2-40B4-BE49-F238E27FC236}">
                <a16:creationId xmlns:a16="http://schemas.microsoft.com/office/drawing/2014/main" id="{3D2D1370-2022-4E37-B7BC-040CD21857A4}"/>
              </a:ext>
            </a:extLst>
          </p:cNvPr>
          <p:cNvSpPr txBox="1"/>
          <p:nvPr/>
        </p:nvSpPr>
        <p:spPr>
          <a:xfrm>
            <a:off x="1859019" y="5748998"/>
            <a:ext cx="7688439" cy="553998"/>
          </a:xfrm>
          <a:prstGeom prst="rect">
            <a:avLst/>
          </a:prstGeom>
          <a:noFill/>
        </p:spPr>
        <p:txBody>
          <a:bodyPr wrap="square">
            <a:spAutoFit/>
          </a:bodyPr>
          <a:lstStyle/>
          <a:p>
            <a:pPr defTabSz="914377">
              <a:defRPr/>
            </a:pPr>
            <a:r>
              <a:rPr kumimoji="0" lang="ja-JP" altLang="en-US" sz="1000" dirty="0">
                <a:solidFill>
                  <a:srgbClr val="444444"/>
                </a:solidFill>
                <a:latin typeface="Meiryo UI" panose="020B0604030504040204" pitchFamily="50" charset="-128"/>
                <a:ea typeface="Meiryo UI" panose="020B0604030504040204" pitchFamily="50" charset="-128"/>
              </a:rPr>
              <a:t>最大 </a:t>
            </a:r>
            <a:r>
              <a:rPr kumimoji="0" lang="en-US" altLang="ja-JP" sz="1000" dirty="0">
                <a:solidFill>
                  <a:srgbClr val="444444"/>
                </a:solidFill>
                <a:latin typeface="Meiryo UI" panose="020B0604030504040204" pitchFamily="50" charset="-128"/>
                <a:ea typeface="Meiryo UI" panose="020B0604030504040204" pitchFamily="50" charset="-128"/>
              </a:rPr>
              <a:t>50 </a:t>
            </a:r>
            <a:r>
              <a:rPr kumimoji="0" lang="ja-JP" altLang="en-US" sz="1000" dirty="0">
                <a:solidFill>
                  <a:srgbClr val="444444"/>
                </a:solidFill>
                <a:latin typeface="Meiryo UI" panose="020B0604030504040204" pitchFamily="50" charset="-128"/>
                <a:ea typeface="Meiryo UI" panose="020B0604030504040204" pitchFamily="50" charset="-128"/>
              </a:rPr>
              <a:t>倍の重複排除 </a:t>
            </a:r>
            <a:r>
              <a:rPr kumimoji="0" lang="en-US" altLang="ja-JP" sz="1000" dirty="0">
                <a:solidFill>
                  <a:srgbClr val="444444"/>
                </a:solidFill>
                <a:latin typeface="Meiryo UI" panose="020B0604030504040204" pitchFamily="50" charset="-128"/>
                <a:ea typeface="Meiryo UI" panose="020B0604030504040204" pitchFamily="50" charset="-128"/>
              </a:rPr>
              <a:t>(DD3300) </a:t>
            </a:r>
            <a:r>
              <a:rPr kumimoji="0" lang="ja-JP" altLang="en-US" sz="1000" dirty="0">
                <a:solidFill>
                  <a:srgbClr val="444444"/>
                </a:solidFill>
                <a:latin typeface="Meiryo UI" panose="020B0604030504040204" pitchFamily="50" charset="-128"/>
                <a:ea typeface="Meiryo UI" panose="020B0604030504040204" pitchFamily="50" charset="-128"/>
              </a:rPr>
              <a:t>と最大 </a:t>
            </a:r>
            <a:r>
              <a:rPr kumimoji="0" lang="en-US" altLang="ja-JP" sz="1000" dirty="0">
                <a:solidFill>
                  <a:srgbClr val="444444"/>
                </a:solidFill>
                <a:latin typeface="Meiryo UI" panose="020B0604030504040204" pitchFamily="50" charset="-128"/>
                <a:ea typeface="Meiryo UI" panose="020B0604030504040204" pitchFamily="50" charset="-128"/>
              </a:rPr>
              <a:t>65x </a:t>
            </a:r>
            <a:r>
              <a:rPr kumimoji="0" lang="ja-JP" altLang="en-US" sz="1000" dirty="0">
                <a:solidFill>
                  <a:srgbClr val="444444"/>
                </a:solidFill>
                <a:latin typeface="Meiryo UI" panose="020B0604030504040204" pitchFamily="50" charset="-128"/>
                <a:ea typeface="Meiryo UI" panose="020B0604030504040204" pitchFamily="50" charset="-128"/>
              </a:rPr>
              <a:t>重複排除 </a:t>
            </a:r>
            <a:r>
              <a:rPr kumimoji="0" lang="en-US" altLang="ja-JP" sz="1000" dirty="0">
                <a:solidFill>
                  <a:srgbClr val="444444"/>
                </a:solidFill>
                <a:latin typeface="Meiryo UI" panose="020B0604030504040204" pitchFamily="50" charset="-128"/>
                <a:ea typeface="Meiryo UI" panose="020B0604030504040204" pitchFamily="50" charset="-128"/>
              </a:rPr>
              <a:t>(DD6900</a:t>
            </a:r>
            <a:r>
              <a:rPr kumimoji="0" lang="ja-JP" altLang="en-US" sz="1000" dirty="0">
                <a:solidFill>
                  <a:srgbClr val="444444"/>
                </a:solidFill>
                <a:latin typeface="Meiryo UI" panose="020B0604030504040204" pitchFamily="50" charset="-128"/>
                <a:ea typeface="Meiryo UI" panose="020B0604030504040204" pitchFamily="50" charset="-128"/>
              </a:rPr>
              <a:t>、</a:t>
            </a:r>
            <a:r>
              <a:rPr kumimoji="0" lang="en-US" altLang="ja-JP" sz="1000" dirty="0">
                <a:solidFill>
                  <a:srgbClr val="444444"/>
                </a:solidFill>
                <a:latin typeface="Meiryo UI" panose="020B0604030504040204" pitchFamily="50" charset="-128"/>
                <a:ea typeface="Meiryo UI" panose="020B0604030504040204" pitchFamily="50" charset="-128"/>
              </a:rPr>
              <a:t>DD9400</a:t>
            </a:r>
            <a:r>
              <a:rPr kumimoji="0" lang="ja-JP" altLang="en-US" sz="1000" dirty="0">
                <a:solidFill>
                  <a:srgbClr val="444444"/>
                </a:solidFill>
                <a:latin typeface="Meiryo UI" panose="020B0604030504040204" pitchFamily="50" charset="-128"/>
                <a:ea typeface="Meiryo UI" panose="020B0604030504040204" pitchFamily="50" charset="-128"/>
              </a:rPr>
              <a:t>、</a:t>
            </a:r>
            <a:r>
              <a:rPr kumimoji="0" lang="en-US" altLang="ja-JP" sz="1000" dirty="0">
                <a:solidFill>
                  <a:srgbClr val="444444"/>
                </a:solidFill>
                <a:latin typeface="Meiryo UI" panose="020B0604030504040204" pitchFamily="50" charset="-128"/>
                <a:ea typeface="Meiryo UI" panose="020B0604030504040204" pitchFamily="50" charset="-128"/>
              </a:rPr>
              <a:t>DD9900) </a:t>
            </a:r>
            <a:r>
              <a:rPr kumimoji="0" lang="ja-JP" altLang="en-US" sz="1000" dirty="0">
                <a:solidFill>
                  <a:srgbClr val="444444"/>
                </a:solidFill>
                <a:latin typeface="Meiryo UI" panose="020B0604030504040204" pitchFamily="50" charset="-128"/>
                <a:ea typeface="Meiryo UI" panose="020B0604030504040204" pitchFamily="50" charset="-128"/>
              </a:rPr>
              <a:t>に基づく論理容量は、最大 </a:t>
            </a:r>
            <a:r>
              <a:rPr kumimoji="0" lang="en-US" altLang="ja-JP" sz="1000" dirty="0">
                <a:solidFill>
                  <a:srgbClr val="444444"/>
                </a:solidFill>
                <a:latin typeface="Meiryo UI" panose="020B0604030504040204" pitchFamily="50" charset="-128"/>
                <a:ea typeface="Meiryo UI" panose="020B0604030504040204" pitchFamily="50" charset="-128"/>
              </a:rPr>
              <a:t>30% </a:t>
            </a:r>
            <a:r>
              <a:rPr kumimoji="0" lang="ja-JP" altLang="en-US" sz="1000" dirty="0">
                <a:solidFill>
                  <a:srgbClr val="444444"/>
                </a:solidFill>
                <a:latin typeface="Meiryo UI" panose="020B0604030504040204" pitchFamily="50" charset="-128"/>
                <a:ea typeface="Meiryo UI" panose="020B0604030504040204" pitchFamily="50" charset="-128"/>
              </a:rPr>
              <a:t>の追加のハードウェア支援データ圧縮に基づいています。実際の容量とスループットは、アプリケーションのワークロード、重複排除、およびその他の設定によって異なります。</a:t>
            </a:r>
            <a:endParaRPr kumimoji="0" lang="en-US" altLang="ja-JP" sz="1000" dirty="0">
              <a:solidFill>
                <a:srgbClr val="444444"/>
              </a:solidFill>
              <a:latin typeface="Meiryo UI" panose="020B0604030504040204" pitchFamily="50" charset="-128"/>
              <a:ea typeface="Meiryo UI" panose="020B0604030504040204" pitchFamily="50" charset="-128"/>
            </a:endParaRPr>
          </a:p>
          <a:p>
            <a:pPr defTabSz="914377">
              <a:defRPr/>
            </a:pPr>
            <a:r>
              <a:rPr kumimoji="0" lang="en-US" altLang="ja-JP" sz="1000" dirty="0">
                <a:solidFill>
                  <a:srgbClr val="444444"/>
                </a:solidFill>
                <a:latin typeface="Meiryo UI" panose="020B0604030504040204" pitchFamily="50" charset="-128"/>
                <a:ea typeface="Meiryo UI" panose="020B0604030504040204" pitchFamily="50" charset="-128"/>
              </a:rPr>
              <a:t>※AWS,GCP</a:t>
            </a:r>
            <a:r>
              <a:rPr kumimoji="0" lang="ja-JP" altLang="en-US" sz="1000" dirty="0">
                <a:solidFill>
                  <a:srgbClr val="444444"/>
                </a:solidFill>
                <a:latin typeface="Meiryo UI" panose="020B0604030504040204" pitchFamily="50" charset="-128"/>
                <a:ea typeface="Meiryo UI" panose="020B0604030504040204" pitchFamily="50" charset="-128"/>
              </a:rPr>
              <a:t>のみ</a:t>
            </a:r>
          </a:p>
        </p:txBody>
      </p:sp>
      <p:grpSp>
        <p:nvGrpSpPr>
          <p:cNvPr id="4" name="グループ化 3">
            <a:extLst>
              <a:ext uri="{FF2B5EF4-FFF2-40B4-BE49-F238E27FC236}">
                <a16:creationId xmlns:a16="http://schemas.microsoft.com/office/drawing/2014/main" id="{3C50DB84-9C3A-4F7D-ABDB-AA250F256E8E}"/>
              </a:ext>
            </a:extLst>
          </p:cNvPr>
          <p:cNvGrpSpPr/>
          <p:nvPr/>
        </p:nvGrpSpPr>
        <p:grpSpPr>
          <a:xfrm>
            <a:off x="1987997" y="2743012"/>
            <a:ext cx="1320800" cy="1822246"/>
            <a:chOff x="2007047" y="2762062"/>
            <a:chExt cx="1320800" cy="1822246"/>
          </a:xfrm>
        </p:grpSpPr>
        <p:cxnSp>
          <p:nvCxnSpPr>
            <p:cNvPr id="61" name="Straight Connector 89">
              <a:extLst>
                <a:ext uri="{FF2B5EF4-FFF2-40B4-BE49-F238E27FC236}">
                  <a16:creationId xmlns:a16="http://schemas.microsoft.com/office/drawing/2014/main" id="{5F7EA941-8431-490D-9680-DEE51B67B9DA}"/>
                </a:ext>
              </a:extLst>
            </p:cNvPr>
            <p:cNvCxnSpPr>
              <a:cxnSpLocks/>
            </p:cNvCxnSpPr>
            <p:nvPr/>
          </p:nvCxnSpPr>
          <p:spPr>
            <a:xfrm>
              <a:off x="2007047" y="2762062"/>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2" name="Straight Connector 94">
              <a:extLst>
                <a:ext uri="{FF2B5EF4-FFF2-40B4-BE49-F238E27FC236}">
                  <a16:creationId xmlns:a16="http://schemas.microsoft.com/office/drawing/2014/main" id="{22DB420D-6900-437B-95E4-85C9C3B8D0CC}"/>
                </a:ext>
              </a:extLst>
            </p:cNvPr>
            <p:cNvCxnSpPr>
              <a:cxnSpLocks/>
            </p:cNvCxnSpPr>
            <p:nvPr/>
          </p:nvCxnSpPr>
          <p:spPr>
            <a:xfrm>
              <a:off x="2007047" y="3719069"/>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3" name="Straight Connector 99">
              <a:extLst>
                <a:ext uri="{FF2B5EF4-FFF2-40B4-BE49-F238E27FC236}">
                  <a16:creationId xmlns:a16="http://schemas.microsoft.com/office/drawing/2014/main" id="{8F42E13E-E6F8-4BD9-B2EA-6408EFF7425D}"/>
                </a:ext>
              </a:extLst>
            </p:cNvPr>
            <p:cNvCxnSpPr>
              <a:cxnSpLocks/>
            </p:cNvCxnSpPr>
            <p:nvPr/>
          </p:nvCxnSpPr>
          <p:spPr>
            <a:xfrm>
              <a:off x="2007047" y="4584308"/>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64" name="グループ化 63">
            <a:extLst>
              <a:ext uri="{FF2B5EF4-FFF2-40B4-BE49-F238E27FC236}">
                <a16:creationId xmlns:a16="http://schemas.microsoft.com/office/drawing/2014/main" id="{22D521EC-A6D9-4FF3-8664-56C00150A09C}"/>
              </a:ext>
            </a:extLst>
          </p:cNvPr>
          <p:cNvGrpSpPr/>
          <p:nvPr/>
        </p:nvGrpSpPr>
        <p:grpSpPr>
          <a:xfrm>
            <a:off x="3645347" y="2743012"/>
            <a:ext cx="1320800" cy="1822246"/>
            <a:chOff x="2007047" y="2762062"/>
            <a:chExt cx="1320800" cy="1822246"/>
          </a:xfrm>
        </p:grpSpPr>
        <p:cxnSp>
          <p:nvCxnSpPr>
            <p:cNvPr id="65" name="Straight Connector 89">
              <a:extLst>
                <a:ext uri="{FF2B5EF4-FFF2-40B4-BE49-F238E27FC236}">
                  <a16:creationId xmlns:a16="http://schemas.microsoft.com/office/drawing/2014/main" id="{2AD0498B-A213-48CA-ACB3-821B74DE961A}"/>
                </a:ext>
              </a:extLst>
            </p:cNvPr>
            <p:cNvCxnSpPr>
              <a:cxnSpLocks/>
            </p:cNvCxnSpPr>
            <p:nvPr/>
          </p:nvCxnSpPr>
          <p:spPr>
            <a:xfrm>
              <a:off x="2007047" y="2762062"/>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6" name="Straight Connector 94">
              <a:extLst>
                <a:ext uri="{FF2B5EF4-FFF2-40B4-BE49-F238E27FC236}">
                  <a16:creationId xmlns:a16="http://schemas.microsoft.com/office/drawing/2014/main" id="{E845E923-6B73-4156-B494-79471445B7BF}"/>
                </a:ext>
              </a:extLst>
            </p:cNvPr>
            <p:cNvCxnSpPr>
              <a:cxnSpLocks/>
            </p:cNvCxnSpPr>
            <p:nvPr/>
          </p:nvCxnSpPr>
          <p:spPr>
            <a:xfrm>
              <a:off x="2007047" y="3719069"/>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67" name="Straight Connector 99">
              <a:extLst>
                <a:ext uri="{FF2B5EF4-FFF2-40B4-BE49-F238E27FC236}">
                  <a16:creationId xmlns:a16="http://schemas.microsoft.com/office/drawing/2014/main" id="{2FCE76DE-BB35-4B15-BB5A-A746562CBE1A}"/>
                </a:ext>
              </a:extLst>
            </p:cNvPr>
            <p:cNvCxnSpPr>
              <a:cxnSpLocks/>
            </p:cNvCxnSpPr>
            <p:nvPr/>
          </p:nvCxnSpPr>
          <p:spPr>
            <a:xfrm>
              <a:off x="2007047" y="4584308"/>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68" name="グループ化 67">
            <a:extLst>
              <a:ext uri="{FF2B5EF4-FFF2-40B4-BE49-F238E27FC236}">
                <a16:creationId xmlns:a16="http://schemas.microsoft.com/office/drawing/2014/main" id="{54CDDF62-EEBD-4F8A-8BE0-04E20E44F1C5}"/>
              </a:ext>
            </a:extLst>
          </p:cNvPr>
          <p:cNvGrpSpPr/>
          <p:nvPr/>
        </p:nvGrpSpPr>
        <p:grpSpPr>
          <a:xfrm>
            <a:off x="5503686" y="2743012"/>
            <a:ext cx="1320800" cy="1822246"/>
            <a:chOff x="2007047" y="2762062"/>
            <a:chExt cx="1320800" cy="1822246"/>
          </a:xfrm>
        </p:grpSpPr>
        <p:cxnSp>
          <p:nvCxnSpPr>
            <p:cNvPr id="69" name="Straight Connector 89">
              <a:extLst>
                <a:ext uri="{FF2B5EF4-FFF2-40B4-BE49-F238E27FC236}">
                  <a16:creationId xmlns:a16="http://schemas.microsoft.com/office/drawing/2014/main" id="{7D82F9D4-B381-4869-BDB6-4E163182B1A4}"/>
                </a:ext>
              </a:extLst>
            </p:cNvPr>
            <p:cNvCxnSpPr>
              <a:cxnSpLocks/>
            </p:cNvCxnSpPr>
            <p:nvPr/>
          </p:nvCxnSpPr>
          <p:spPr>
            <a:xfrm>
              <a:off x="2007047" y="2762062"/>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0" name="Straight Connector 94">
              <a:extLst>
                <a:ext uri="{FF2B5EF4-FFF2-40B4-BE49-F238E27FC236}">
                  <a16:creationId xmlns:a16="http://schemas.microsoft.com/office/drawing/2014/main" id="{ED8F067C-2000-4DF7-AF35-6073666F1209}"/>
                </a:ext>
              </a:extLst>
            </p:cNvPr>
            <p:cNvCxnSpPr>
              <a:cxnSpLocks/>
            </p:cNvCxnSpPr>
            <p:nvPr/>
          </p:nvCxnSpPr>
          <p:spPr>
            <a:xfrm>
              <a:off x="2007047" y="3719069"/>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1" name="Straight Connector 99">
              <a:extLst>
                <a:ext uri="{FF2B5EF4-FFF2-40B4-BE49-F238E27FC236}">
                  <a16:creationId xmlns:a16="http://schemas.microsoft.com/office/drawing/2014/main" id="{B0778FFF-3B57-404C-8490-5428A9D89ACC}"/>
                </a:ext>
              </a:extLst>
            </p:cNvPr>
            <p:cNvCxnSpPr>
              <a:cxnSpLocks/>
            </p:cNvCxnSpPr>
            <p:nvPr/>
          </p:nvCxnSpPr>
          <p:spPr>
            <a:xfrm>
              <a:off x="2007047" y="4584308"/>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72" name="グループ化 71">
            <a:extLst>
              <a:ext uri="{FF2B5EF4-FFF2-40B4-BE49-F238E27FC236}">
                <a16:creationId xmlns:a16="http://schemas.microsoft.com/office/drawing/2014/main" id="{5B5D73E1-0EED-4F5A-AD86-FEDB654DA10C}"/>
              </a:ext>
            </a:extLst>
          </p:cNvPr>
          <p:cNvGrpSpPr/>
          <p:nvPr/>
        </p:nvGrpSpPr>
        <p:grpSpPr>
          <a:xfrm>
            <a:off x="7187755" y="2743012"/>
            <a:ext cx="1320800" cy="1822246"/>
            <a:chOff x="2007047" y="2762062"/>
            <a:chExt cx="1320800" cy="1822246"/>
          </a:xfrm>
        </p:grpSpPr>
        <p:cxnSp>
          <p:nvCxnSpPr>
            <p:cNvPr id="73" name="Straight Connector 89">
              <a:extLst>
                <a:ext uri="{FF2B5EF4-FFF2-40B4-BE49-F238E27FC236}">
                  <a16:creationId xmlns:a16="http://schemas.microsoft.com/office/drawing/2014/main" id="{E47717B1-9D95-439F-98E4-A9FB938FBCE4}"/>
                </a:ext>
              </a:extLst>
            </p:cNvPr>
            <p:cNvCxnSpPr>
              <a:cxnSpLocks/>
            </p:cNvCxnSpPr>
            <p:nvPr/>
          </p:nvCxnSpPr>
          <p:spPr>
            <a:xfrm>
              <a:off x="2007047" y="2762062"/>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4" name="Straight Connector 94">
              <a:extLst>
                <a:ext uri="{FF2B5EF4-FFF2-40B4-BE49-F238E27FC236}">
                  <a16:creationId xmlns:a16="http://schemas.microsoft.com/office/drawing/2014/main" id="{9C749B6F-F87F-4014-89FB-FE4B97DCB7E3}"/>
                </a:ext>
              </a:extLst>
            </p:cNvPr>
            <p:cNvCxnSpPr>
              <a:cxnSpLocks/>
            </p:cNvCxnSpPr>
            <p:nvPr/>
          </p:nvCxnSpPr>
          <p:spPr>
            <a:xfrm>
              <a:off x="2007047" y="3719069"/>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5" name="Straight Connector 99">
              <a:extLst>
                <a:ext uri="{FF2B5EF4-FFF2-40B4-BE49-F238E27FC236}">
                  <a16:creationId xmlns:a16="http://schemas.microsoft.com/office/drawing/2014/main" id="{06AB7C92-C6F4-49D6-902E-90A9E7FFCF5F}"/>
                </a:ext>
              </a:extLst>
            </p:cNvPr>
            <p:cNvCxnSpPr>
              <a:cxnSpLocks/>
            </p:cNvCxnSpPr>
            <p:nvPr/>
          </p:nvCxnSpPr>
          <p:spPr>
            <a:xfrm>
              <a:off x="2007047" y="4584308"/>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76" name="グループ化 75">
            <a:extLst>
              <a:ext uri="{FF2B5EF4-FFF2-40B4-BE49-F238E27FC236}">
                <a16:creationId xmlns:a16="http://schemas.microsoft.com/office/drawing/2014/main" id="{F2DA187F-158B-42EF-B591-4C47DDAA10A7}"/>
              </a:ext>
            </a:extLst>
          </p:cNvPr>
          <p:cNvGrpSpPr/>
          <p:nvPr/>
        </p:nvGrpSpPr>
        <p:grpSpPr>
          <a:xfrm>
            <a:off x="8932240" y="2743012"/>
            <a:ext cx="1320800" cy="1822246"/>
            <a:chOff x="2007047" y="2762062"/>
            <a:chExt cx="1320800" cy="1822246"/>
          </a:xfrm>
        </p:grpSpPr>
        <p:cxnSp>
          <p:nvCxnSpPr>
            <p:cNvPr id="77" name="Straight Connector 89">
              <a:extLst>
                <a:ext uri="{FF2B5EF4-FFF2-40B4-BE49-F238E27FC236}">
                  <a16:creationId xmlns:a16="http://schemas.microsoft.com/office/drawing/2014/main" id="{535F9224-89B0-4813-9437-23F681A17AF1}"/>
                </a:ext>
              </a:extLst>
            </p:cNvPr>
            <p:cNvCxnSpPr>
              <a:cxnSpLocks/>
            </p:cNvCxnSpPr>
            <p:nvPr/>
          </p:nvCxnSpPr>
          <p:spPr>
            <a:xfrm>
              <a:off x="2007047" y="2762062"/>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8" name="Straight Connector 94">
              <a:extLst>
                <a:ext uri="{FF2B5EF4-FFF2-40B4-BE49-F238E27FC236}">
                  <a16:creationId xmlns:a16="http://schemas.microsoft.com/office/drawing/2014/main" id="{DC3454AC-3DBF-4E95-A9AB-3DA739D79C62}"/>
                </a:ext>
              </a:extLst>
            </p:cNvPr>
            <p:cNvCxnSpPr>
              <a:cxnSpLocks/>
            </p:cNvCxnSpPr>
            <p:nvPr/>
          </p:nvCxnSpPr>
          <p:spPr>
            <a:xfrm>
              <a:off x="2007047" y="3719069"/>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79" name="Straight Connector 99">
              <a:extLst>
                <a:ext uri="{FF2B5EF4-FFF2-40B4-BE49-F238E27FC236}">
                  <a16:creationId xmlns:a16="http://schemas.microsoft.com/office/drawing/2014/main" id="{10542CE5-4F55-4A92-8BBA-4B216C85367B}"/>
                </a:ext>
              </a:extLst>
            </p:cNvPr>
            <p:cNvCxnSpPr>
              <a:cxnSpLocks/>
            </p:cNvCxnSpPr>
            <p:nvPr/>
          </p:nvCxnSpPr>
          <p:spPr>
            <a:xfrm>
              <a:off x="2007047" y="4584308"/>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grpSp>
        <p:nvGrpSpPr>
          <p:cNvPr id="80" name="グループ化 79">
            <a:extLst>
              <a:ext uri="{FF2B5EF4-FFF2-40B4-BE49-F238E27FC236}">
                <a16:creationId xmlns:a16="http://schemas.microsoft.com/office/drawing/2014/main" id="{3D20BCF9-6D6C-4A57-933C-4E175CFCF1E7}"/>
              </a:ext>
            </a:extLst>
          </p:cNvPr>
          <p:cNvGrpSpPr/>
          <p:nvPr/>
        </p:nvGrpSpPr>
        <p:grpSpPr>
          <a:xfrm>
            <a:off x="10676725" y="2743012"/>
            <a:ext cx="1320800" cy="1822246"/>
            <a:chOff x="2007047" y="2762062"/>
            <a:chExt cx="1320800" cy="1822246"/>
          </a:xfrm>
        </p:grpSpPr>
        <p:cxnSp>
          <p:nvCxnSpPr>
            <p:cNvPr id="81" name="Straight Connector 89">
              <a:extLst>
                <a:ext uri="{FF2B5EF4-FFF2-40B4-BE49-F238E27FC236}">
                  <a16:creationId xmlns:a16="http://schemas.microsoft.com/office/drawing/2014/main" id="{74404DD9-5A37-4323-AED0-E36F1E5C7E58}"/>
                </a:ext>
              </a:extLst>
            </p:cNvPr>
            <p:cNvCxnSpPr>
              <a:cxnSpLocks/>
            </p:cNvCxnSpPr>
            <p:nvPr/>
          </p:nvCxnSpPr>
          <p:spPr>
            <a:xfrm>
              <a:off x="2007047" y="2762062"/>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2" name="Straight Connector 94">
              <a:extLst>
                <a:ext uri="{FF2B5EF4-FFF2-40B4-BE49-F238E27FC236}">
                  <a16:creationId xmlns:a16="http://schemas.microsoft.com/office/drawing/2014/main" id="{D7E29975-77C2-4A26-BB8F-CF11A58E510F}"/>
                </a:ext>
              </a:extLst>
            </p:cNvPr>
            <p:cNvCxnSpPr>
              <a:cxnSpLocks/>
            </p:cNvCxnSpPr>
            <p:nvPr/>
          </p:nvCxnSpPr>
          <p:spPr>
            <a:xfrm>
              <a:off x="2007047" y="3719069"/>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83" name="Straight Connector 99">
              <a:extLst>
                <a:ext uri="{FF2B5EF4-FFF2-40B4-BE49-F238E27FC236}">
                  <a16:creationId xmlns:a16="http://schemas.microsoft.com/office/drawing/2014/main" id="{484000EE-8240-4CB2-B7D2-52354146E4C7}"/>
                </a:ext>
              </a:extLst>
            </p:cNvPr>
            <p:cNvCxnSpPr>
              <a:cxnSpLocks/>
            </p:cNvCxnSpPr>
            <p:nvPr/>
          </p:nvCxnSpPr>
          <p:spPr>
            <a:xfrm>
              <a:off x="2007047" y="4584308"/>
              <a:ext cx="1320800" cy="0"/>
            </a:xfrm>
            <a:prstGeom prst="line">
              <a:avLst/>
            </a:prstGeom>
            <a:ln w="12700" cmpd="sng">
              <a:solidFill>
                <a:schemeClr val="tx2">
                  <a:alpha val="50000"/>
                </a:schemeClr>
              </a:solidFill>
              <a:prstDash val="sysDot"/>
            </a:ln>
            <a:effectLst/>
          </p:spPr>
          <p:style>
            <a:lnRef idx="2">
              <a:schemeClr val="accent1"/>
            </a:lnRef>
            <a:fillRef idx="0">
              <a:schemeClr val="accent1"/>
            </a:fillRef>
            <a:effectRef idx="1">
              <a:schemeClr val="accent1"/>
            </a:effectRef>
            <a:fontRef idx="minor">
              <a:schemeClr val="tx1"/>
            </a:fontRef>
          </p:style>
        </p:cxnSp>
      </p:grpSp>
      <p:pic>
        <p:nvPicPr>
          <p:cNvPr id="84" name="Picture 27">
            <a:extLst>
              <a:ext uri="{FF2B5EF4-FFF2-40B4-BE49-F238E27FC236}">
                <a16:creationId xmlns:a16="http://schemas.microsoft.com/office/drawing/2014/main" id="{32316B27-0AF2-4EBD-B817-D06136D2850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54992" y="1317199"/>
            <a:ext cx="1550860" cy="272833"/>
          </a:xfrm>
          <a:prstGeom prst="rect">
            <a:avLst/>
          </a:prstGeom>
          <a:effectLst>
            <a:reflection blurRad="6350" stA="52000" endA="300" endPos="35000" dir="5400000" sy="-100000" algn="bl" rotWithShape="0"/>
          </a:effectLst>
        </p:spPr>
      </p:pic>
      <p:pic>
        <p:nvPicPr>
          <p:cNvPr id="85" name="Picture 28">
            <a:extLst>
              <a:ext uri="{FF2B5EF4-FFF2-40B4-BE49-F238E27FC236}">
                <a16:creationId xmlns:a16="http://schemas.microsoft.com/office/drawing/2014/main" id="{C7E8DE99-A316-4898-B3E4-D7E8D14B7A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0489064" y="1170077"/>
            <a:ext cx="1550863" cy="419955"/>
          </a:xfrm>
          <a:prstGeom prst="rect">
            <a:avLst/>
          </a:prstGeom>
          <a:effectLst>
            <a:reflection blurRad="6350" stA="52000" endA="300" endPos="35000" dir="5400000" sy="-100000" algn="bl" rotWithShape="0"/>
          </a:effectLst>
        </p:spPr>
      </p:pic>
      <p:pic>
        <p:nvPicPr>
          <p:cNvPr id="86" name="Picture 29">
            <a:extLst>
              <a:ext uri="{FF2B5EF4-FFF2-40B4-BE49-F238E27FC236}">
                <a16:creationId xmlns:a16="http://schemas.microsoft.com/office/drawing/2014/main" id="{8219F777-7C95-4EAA-B9C0-81F0D11DAC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78421" y="1317199"/>
            <a:ext cx="1550860" cy="272833"/>
          </a:xfrm>
          <a:prstGeom prst="rect">
            <a:avLst/>
          </a:prstGeom>
          <a:effectLst>
            <a:reflection blurRad="6350" stA="52000" endA="300" endPos="35000" dir="5400000" sy="-100000" algn="bl" rotWithShape="0"/>
          </a:effectLst>
        </p:spPr>
      </p:pic>
      <p:pic>
        <p:nvPicPr>
          <p:cNvPr id="87" name="Picture 30">
            <a:extLst>
              <a:ext uri="{FF2B5EF4-FFF2-40B4-BE49-F238E27FC236}">
                <a16:creationId xmlns:a16="http://schemas.microsoft.com/office/drawing/2014/main" id="{4F89051C-0A12-426C-8D7C-D55F089B4D1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61308" y="1317199"/>
            <a:ext cx="1550860" cy="272833"/>
          </a:xfrm>
          <a:prstGeom prst="rect">
            <a:avLst/>
          </a:prstGeom>
          <a:effectLst>
            <a:reflection blurRad="6350" stA="52000" endA="300" endPos="35000" dir="5400000" sy="-100000" algn="bl" rotWithShape="0"/>
          </a:effectLst>
        </p:spPr>
      </p:pic>
      <p:pic>
        <p:nvPicPr>
          <p:cNvPr id="88" name="Picture 31">
            <a:extLst>
              <a:ext uri="{FF2B5EF4-FFF2-40B4-BE49-F238E27FC236}">
                <a16:creationId xmlns:a16="http://schemas.microsoft.com/office/drawing/2014/main" id="{DBCF9986-DB94-4AA9-A8D9-6BD2FBE6949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23074" y="974633"/>
            <a:ext cx="803524" cy="803524"/>
          </a:xfrm>
          <a:prstGeom prst="rect">
            <a:avLst/>
          </a:prstGeom>
        </p:spPr>
      </p:pic>
      <p:pic>
        <p:nvPicPr>
          <p:cNvPr id="89" name="Picture 27">
            <a:extLst>
              <a:ext uri="{FF2B5EF4-FFF2-40B4-BE49-F238E27FC236}">
                <a16:creationId xmlns:a16="http://schemas.microsoft.com/office/drawing/2014/main" id="{3AD05732-4E07-47DB-831E-0D5800F2227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772028" y="1317199"/>
            <a:ext cx="1550860" cy="272833"/>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541741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759406"/>
            <a:ext cx="7569200" cy="1625188"/>
          </a:xfrm>
        </p:spPr>
        <p:txBody>
          <a:bodyPr/>
          <a:lstStyle/>
          <a:p>
            <a:r>
              <a:rPr lang="en-US" altLang="ja-JP" sz="5867" dirty="0" err="1">
                <a:ea typeface="Meiryo UI" panose="020B0604030504040204" pitchFamily="50" charset="-128"/>
              </a:rPr>
              <a:t>PowerProtect</a:t>
            </a:r>
            <a:r>
              <a:rPr lang="ja-JP" altLang="en-US" sz="5867" dirty="0">
                <a:ea typeface="Meiryo UI" panose="020B0604030504040204" pitchFamily="50" charset="-128"/>
              </a:rPr>
              <a:t> </a:t>
            </a:r>
            <a:r>
              <a:rPr lang="en-US" altLang="ja-JP" sz="5867" dirty="0">
                <a:ea typeface="Meiryo UI" panose="020B0604030504040204" pitchFamily="50" charset="-128"/>
              </a:rPr>
              <a:t>DD3300</a:t>
            </a:r>
            <a:br>
              <a:rPr lang="en-US" altLang="ja-JP" sz="5867" dirty="0">
                <a:ea typeface="Meiryo UI" panose="020B0604030504040204" pitchFamily="50" charset="-128"/>
              </a:rPr>
            </a:br>
            <a:r>
              <a:rPr lang="ja-JP" altLang="en-US" sz="5867" dirty="0">
                <a:ea typeface="Meiryo UI" panose="020B0604030504040204" pitchFamily="50" charset="-128"/>
              </a:rPr>
              <a:t>概要</a:t>
            </a:r>
            <a:endParaRPr lang="en-US" sz="5867" dirty="0">
              <a:ea typeface="Meiryo UI" panose="020B0604030504040204" pitchFamily="50" charset="-128"/>
            </a:endParaRPr>
          </a:p>
        </p:txBody>
      </p:sp>
    </p:spTree>
    <p:extLst>
      <p:ext uri="{BB962C8B-B14F-4D97-AF65-F5344CB8AC3E}">
        <p14:creationId xmlns:p14="http://schemas.microsoft.com/office/powerpoint/2010/main" val="4145200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print">
            <a:extLst>
              <a:ext uri="{28A0092B-C50C-407E-A947-70E740481C1C}">
                <a14:useLocalDpi xmlns:a14="http://schemas.microsoft.com/office/drawing/2010/main"/>
              </a:ext>
            </a:extLst>
          </a:blip>
          <a:srcRect b="-44"/>
          <a:stretch>
            <a:fillRect/>
          </a:stretch>
        </p:blipFill>
        <p:spPr>
          <a:xfrm>
            <a:off x="0" y="-3048"/>
            <a:ext cx="12192000" cy="6864096"/>
          </a:xfrm>
          <a:prstGeom prst="rect">
            <a:avLst/>
          </a:prstGeom>
        </p:spPr>
      </p:pic>
      <p:pic>
        <p:nvPicPr>
          <p:cNvPr id="19" name="Picture 18"/>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0" name="Rectangle 19"/>
          <p:cNvSpPr/>
          <p:nvPr/>
        </p:nvSpPr>
        <p:spPr>
          <a:xfrm rot="10800000">
            <a:off x="0" y="-3048"/>
            <a:ext cx="12192000" cy="6864096"/>
          </a:xfrm>
          <a:custGeom>
            <a:avLst/>
            <a:gdLst>
              <a:gd name="connsiteX0" fmla="*/ 0 w 9161084"/>
              <a:gd name="connsiteY0" fmla="*/ 0 h 1828761"/>
              <a:gd name="connsiteX1" fmla="*/ 9161084 w 9161084"/>
              <a:gd name="connsiteY1" fmla="*/ 0 h 1828761"/>
              <a:gd name="connsiteX2" fmla="*/ 9161084 w 9161084"/>
              <a:gd name="connsiteY2" fmla="*/ 1828761 h 1828761"/>
              <a:gd name="connsiteX3" fmla="*/ 0 w 9161084"/>
              <a:gd name="connsiteY3" fmla="*/ 1828761 h 1828761"/>
              <a:gd name="connsiteX4" fmla="*/ 0 w 9161084"/>
              <a:gd name="connsiteY4" fmla="*/ 0 h 1828761"/>
              <a:gd name="connsiteX5" fmla="*/ 0 w 9161084"/>
              <a:gd name="connsiteY5" fmla="*/ 0 h 1836999"/>
              <a:gd name="connsiteX6" fmla="*/ 0 w 9161084"/>
              <a:gd name="connsiteY6" fmla="*/ 0 h 1836999"/>
              <a:gd name="connsiteX7" fmla="*/ 0 w 9161084"/>
              <a:gd name="connsiteY7" fmla="*/ 0 h 1836999"/>
              <a:gd name="connsiteX8" fmla="*/ 0 w 9161084"/>
              <a:gd name="connsiteY8" fmla="*/ 0 h 1836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1084" h="1828761">
                <a:moveTo>
                  <a:pt x="0" y="0"/>
                </a:moveTo>
                <a:lnTo>
                  <a:pt x="9161084" y="0"/>
                </a:lnTo>
                <a:lnTo>
                  <a:pt x="9161084" y="1828761"/>
                </a:lnTo>
                <a:lnTo>
                  <a:pt x="0" y="1828761"/>
                </a:lnTo>
                <a:lnTo>
                  <a:pt x="0" y="0"/>
                </a:lnTo>
                <a:close/>
              </a:path>
            </a:pathLst>
          </a:custGeom>
          <a:gradFill flip="none" rotWithShape="1">
            <a:gsLst>
              <a:gs pos="35000">
                <a:schemeClr val="bg2">
                  <a:alpha val="35000"/>
                </a:schemeClr>
              </a:gs>
              <a:gs pos="100000">
                <a:schemeClr val="bg2">
                  <a:alpha val="0"/>
                </a:schemeClr>
              </a:gs>
            </a:gsLst>
            <a:lin ang="16200000" scaled="1"/>
          </a:gradFill>
          <a:ln w="12700" cmpd="sng">
            <a:noFill/>
          </a:ln>
          <a:effectLst/>
        </p:spPr>
        <p:txBody>
          <a:bodyPr wrap="square" lIns="243840" tIns="182880" rIns="182880" bIns="182880" rtlCol="0" anchor="ctr">
            <a:noAutofit/>
          </a:bodyPr>
          <a:lstStyle/>
          <a:p>
            <a:pPr algn="ctr" defTabSz="914377">
              <a:lnSpc>
                <a:spcPct val="90000"/>
              </a:lnSpc>
              <a:spcBef>
                <a:spcPts val="800"/>
              </a:spcBef>
              <a:spcAft>
                <a:spcPct val="0"/>
              </a:spcAft>
            </a:pPr>
            <a:endParaRPr kumimoji="0" lang="en-US" sz="2667" err="1">
              <a:solidFill>
                <a:srgbClr val="FFFFFF"/>
              </a:solidFill>
              <a:latin typeface="Arial" panose="020B0604020202020204" pitchFamily="34" charset="0"/>
              <a:ea typeface="Meiryo UI" panose="020B0604030504040204" pitchFamily="50" charset="-128"/>
            </a:endParaRPr>
          </a:p>
        </p:txBody>
      </p:sp>
      <p:sp>
        <p:nvSpPr>
          <p:cNvPr id="53" name="Rectangle 52"/>
          <p:cNvSpPr/>
          <p:nvPr/>
        </p:nvSpPr>
        <p:spPr>
          <a:xfrm>
            <a:off x="595184" y="1227561"/>
            <a:ext cx="11001635" cy="420564"/>
          </a:xfrm>
          <a:prstGeom prst="rect">
            <a:avLst/>
          </a:prstGeom>
        </p:spPr>
        <p:txBody>
          <a:bodyPr wrap="square">
            <a:spAutoFit/>
          </a:bodyPr>
          <a:lstStyle/>
          <a:p>
            <a:pPr algn="ctr" defTabSz="1219170">
              <a:spcBef>
                <a:spcPts val="800"/>
              </a:spcBef>
              <a:defRPr/>
            </a:pPr>
            <a:r>
              <a:rPr kumimoji="0" lang="ja-JP" altLang="en-US" sz="2133" dirty="0">
                <a:solidFill>
                  <a:srgbClr val="3BC0FF"/>
                </a:solidFill>
                <a:latin typeface="Arial" panose="020B0604020202020204" pitchFamily="34" charset="0"/>
                <a:ea typeface="Meiryo UI" panose="020B0604030504040204" pitchFamily="50" charset="-128"/>
              </a:rPr>
              <a:t>エントリ市場、中堅企業、大企業の支店</a:t>
            </a:r>
            <a:r>
              <a:rPr kumimoji="0" lang="en-US" altLang="ja-JP" sz="2133" dirty="0">
                <a:solidFill>
                  <a:srgbClr val="3BC0FF"/>
                </a:solidFill>
                <a:latin typeface="Arial" panose="020B0604020202020204" pitchFamily="34" charset="0"/>
                <a:ea typeface="Meiryo UI" panose="020B0604030504040204" pitchFamily="50" charset="-128"/>
              </a:rPr>
              <a:t>/</a:t>
            </a:r>
            <a:r>
              <a:rPr kumimoji="0" lang="ja-JP" altLang="en-US" sz="2133" dirty="0">
                <a:solidFill>
                  <a:srgbClr val="3BC0FF"/>
                </a:solidFill>
                <a:latin typeface="Arial" panose="020B0604020202020204" pitchFamily="34" charset="0"/>
                <a:ea typeface="Meiryo UI" panose="020B0604030504040204" pitchFamily="50" charset="-128"/>
              </a:rPr>
              <a:t>部門</a:t>
            </a:r>
            <a:r>
              <a:rPr kumimoji="0" lang="en-US" altLang="ja-JP" sz="2133" dirty="0">
                <a:solidFill>
                  <a:srgbClr val="3BC0FF"/>
                </a:solidFill>
                <a:latin typeface="Arial" panose="020B0604020202020204" pitchFamily="34" charset="0"/>
                <a:ea typeface="Meiryo UI" panose="020B0604030504040204" pitchFamily="50" charset="-128"/>
              </a:rPr>
              <a:t>/</a:t>
            </a:r>
            <a:r>
              <a:rPr kumimoji="0" lang="ja-JP" altLang="en-US" sz="2133" dirty="0">
                <a:solidFill>
                  <a:srgbClr val="3BC0FF"/>
                </a:solidFill>
                <a:latin typeface="Arial" panose="020B0604020202020204" pitchFamily="34" charset="0"/>
                <a:ea typeface="Meiryo UI" panose="020B0604030504040204" pitchFamily="50" charset="-128"/>
              </a:rPr>
              <a:t>遠隔拠点のデータ保護に特化</a:t>
            </a:r>
          </a:p>
        </p:txBody>
      </p:sp>
      <p:sp>
        <p:nvSpPr>
          <p:cNvPr id="52" name="Rectangle 51"/>
          <p:cNvSpPr/>
          <p:nvPr/>
        </p:nvSpPr>
        <p:spPr>
          <a:xfrm>
            <a:off x="381685" y="583080"/>
            <a:ext cx="11428632" cy="748988"/>
          </a:xfrm>
          <a:prstGeom prst="rect">
            <a:avLst/>
          </a:prstGeom>
        </p:spPr>
        <p:txBody>
          <a:bodyPr wrap="square">
            <a:spAutoFit/>
          </a:bodyPr>
          <a:lstStyle/>
          <a:p>
            <a:pPr algn="ctr" defTabSz="609585"/>
            <a:r>
              <a:rPr kumimoji="0" lang="en-US" altLang="ja-JP" sz="4267" dirty="0" err="1">
                <a:solidFill>
                  <a:srgbClr val="FFFFFF"/>
                </a:solidFill>
                <a:latin typeface="Arial" panose="020B0604020202020204" pitchFamily="34" charset="0"/>
                <a:ea typeface="Meiryo UI" panose="020B0604030504040204" pitchFamily="50" charset="-128"/>
              </a:rPr>
              <a:t>PowerProtect</a:t>
            </a:r>
            <a:r>
              <a:rPr kumimoji="0" lang="en-US" altLang="ja-JP" sz="4267" dirty="0">
                <a:solidFill>
                  <a:srgbClr val="FFFFFF"/>
                </a:solidFill>
                <a:latin typeface="Arial" panose="020B0604020202020204" pitchFamily="34" charset="0"/>
                <a:ea typeface="Meiryo UI" panose="020B0604030504040204" pitchFamily="50" charset="-128"/>
              </a:rPr>
              <a:t> DD3300</a:t>
            </a:r>
            <a:endParaRPr kumimoji="0" lang="ja-JP" altLang="en-US" sz="4267" dirty="0">
              <a:solidFill>
                <a:srgbClr val="FFFFFF"/>
              </a:solidFill>
              <a:latin typeface="Arial" panose="020B0604020202020204" pitchFamily="34" charset="0"/>
              <a:ea typeface="Meiryo UI" panose="020B0604030504040204" pitchFamily="50" charset="-128"/>
            </a:endParaRPr>
          </a:p>
        </p:txBody>
      </p:sp>
      <p:sp>
        <p:nvSpPr>
          <p:cNvPr id="22" name="Rectangle 22"/>
          <p:cNvSpPr/>
          <p:nvPr/>
        </p:nvSpPr>
        <p:spPr>
          <a:xfrm>
            <a:off x="1156436" y="4024694"/>
            <a:ext cx="3151323" cy="830997"/>
          </a:xfrm>
          <a:prstGeom prst="rect">
            <a:avLst/>
          </a:prstGeom>
        </p:spPr>
        <p:txBody>
          <a:bodyPr wrap="square">
            <a:spAutoFit/>
          </a:bodyPr>
          <a:lstStyle/>
          <a:p>
            <a:pPr algn="ctr" defTabSz="914377"/>
            <a:r>
              <a:rPr kumimoji="0" lang="ja-JP" altLang="en-US" sz="2400" dirty="0">
                <a:solidFill>
                  <a:srgbClr val="0076CE">
                    <a:lumMod val="60000"/>
                    <a:lumOff val="40000"/>
                  </a:srgbClr>
                </a:solidFill>
                <a:latin typeface="Arial" panose="020B0604020202020204" pitchFamily="34" charset="0"/>
                <a:ea typeface="Meiryo UI" panose="020B0604030504040204" pitchFamily="50" charset="-128"/>
                <a:cs typeface="Arial" charset="0"/>
              </a:rPr>
              <a:t>コンパクト</a:t>
            </a:r>
            <a:br>
              <a:rPr kumimoji="0" lang="en-US" altLang="ja-JP" sz="2400" dirty="0">
                <a:solidFill>
                  <a:srgbClr val="0076CE">
                    <a:lumMod val="60000"/>
                    <a:lumOff val="40000"/>
                  </a:srgbClr>
                </a:solidFill>
                <a:latin typeface="Arial" panose="020B0604020202020204" pitchFamily="34" charset="0"/>
                <a:ea typeface="Meiryo UI" panose="020B0604030504040204" pitchFamily="50" charset="-128"/>
                <a:cs typeface="Arial" charset="0"/>
              </a:rPr>
            </a:br>
            <a:r>
              <a:rPr kumimoji="0" lang="ja-JP" altLang="en-US" sz="2400" dirty="0">
                <a:solidFill>
                  <a:srgbClr val="0076CE">
                    <a:lumMod val="60000"/>
                    <a:lumOff val="40000"/>
                  </a:srgbClr>
                </a:solidFill>
                <a:latin typeface="Arial" panose="020B0604020202020204" pitchFamily="34" charset="0"/>
                <a:ea typeface="Meiryo UI" panose="020B0604030504040204" pitchFamily="50" charset="-128"/>
                <a:cs typeface="Arial" charset="0"/>
              </a:rPr>
              <a:t>なのにリッチ</a:t>
            </a:r>
            <a:endParaRPr kumimoji="0" lang="en-US" sz="2400" dirty="0">
              <a:solidFill>
                <a:srgbClr val="0076CE">
                  <a:lumMod val="60000"/>
                  <a:lumOff val="40000"/>
                </a:srgbClr>
              </a:solidFill>
              <a:latin typeface="Arial" panose="020B0604020202020204" pitchFamily="34" charset="0"/>
              <a:ea typeface="Meiryo UI" panose="020B0604030504040204" pitchFamily="50" charset="-128"/>
              <a:cs typeface="Arial" charset="0"/>
            </a:endParaRPr>
          </a:p>
        </p:txBody>
      </p:sp>
      <p:cxnSp>
        <p:nvCxnSpPr>
          <p:cNvPr id="25" name="Straight Connector 31"/>
          <p:cNvCxnSpPr/>
          <p:nvPr/>
        </p:nvCxnSpPr>
        <p:spPr>
          <a:xfrm>
            <a:off x="1455649" y="4985475"/>
            <a:ext cx="2552896" cy="0"/>
          </a:xfrm>
          <a:prstGeom prst="line">
            <a:avLst/>
          </a:prstGeom>
          <a:ln w="12700" cmpd="sng">
            <a:solidFill>
              <a:srgbClr val="FFFFFF">
                <a:alpha val="30000"/>
              </a:srgbClr>
            </a:solidFill>
          </a:ln>
          <a:effectLst/>
        </p:spPr>
        <p:style>
          <a:lnRef idx="2">
            <a:schemeClr val="accent1"/>
          </a:lnRef>
          <a:fillRef idx="0">
            <a:schemeClr val="accent1"/>
          </a:fillRef>
          <a:effectRef idx="1">
            <a:schemeClr val="accent1"/>
          </a:effectRef>
          <a:fontRef idx="minor">
            <a:schemeClr val="tx1"/>
          </a:fontRef>
        </p:style>
      </p:cxnSp>
      <p:sp>
        <p:nvSpPr>
          <p:cNvPr id="28" name="Rectangle 24"/>
          <p:cNvSpPr/>
          <p:nvPr/>
        </p:nvSpPr>
        <p:spPr>
          <a:xfrm>
            <a:off x="7603948" y="4024694"/>
            <a:ext cx="3734349" cy="830997"/>
          </a:xfrm>
          <a:prstGeom prst="rect">
            <a:avLst/>
          </a:prstGeom>
        </p:spPr>
        <p:txBody>
          <a:bodyPr wrap="square">
            <a:spAutoFit/>
          </a:bodyPr>
          <a:lstStyle/>
          <a:p>
            <a:pPr algn="ctr" defTabSz="914377"/>
            <a:r>
              <a:rPr kumimoji="0" lang="ja-JP" altLang="en-US" sz="2400" dirty="0">
                <a:solidFill>
                  <a:srgbClr val="0076CE">
                    <a:lumMod val="60000"/>
                    <a:lumOff val="40000"/>
                  </a:srgbClr>
                </a:solidFill>
                <a:latin typeface="Arial" panose="020B0604020202020204" pitchFamily="34" charset="0"/>
                <a:ea typeface="Meiryo UI" panose="020B0604030504040204" pitchFamily="50" charset="-128"/>
                <a:cs typeface="Arial" charset="0"/>
              </a:rPr>
              <a:t>エントリーで</a:t>
            </a:r>
            <a:br>
              <a:rPr kumimoji="0" lang="en-US" altLang="ja-JP" sz="2400" dirty="0">
                <a:solidFill>
                  <a:srgbClr val="0076CE">
                    <a:lumMod val="60000"/>
                    <a:lumOff val="40000"/>
                  </a:srgbClr>
                </a:solidFill>
                <a:latin typeface="Arial" panose="020B0604020202020204" pitchFamily="34" charset="0"/>
                <a:ea typeface="Meiryo UI" panose="020B0604030504040204" pitchFamily="50" charset="-128"/>
                <a:cs typeface="Arial" charset="0"/>
              </a:rPr>
            </a:br>
            <a:r>
              <a:rPr kumimoji="0" lang="ja-JP" altLang="en-US" sz="2400" dirty="0">
                <a:solidFill>
                  <a:srgbClr val="0076CE">
                    <a:lumMod val="60000"/>
                    <a:lumOff val="40000"/>
                  </a:srgbClr>
                </a:solidFill>
                <a:latin typeface="Arial" panose="020B0604020202020204" pitchFamily="34" charset="0"/>
                <a:ea typeface="Meiryo UI" panose="020B0604030504040204" pitchFamily="50" charset="-128"/>
                <a:cs typeface="Arial" charset="0"/>
              </a:rPr>
              <a:t>かつクラウドレディ</a:t>
            </a:r>
          </a:p>
        </p:txBody>
      </p:sp>
      <p:sp>
        <p:nvSpPr>
          <p:cNvPr id="29" name="Rectangle 25"/>
          <p:cNvSpPr/>
          <p:nvPr/>
        </p:nvSpPr>
        <p:spPr>
          <a:xfrm>
            <a:off x="4411374" y="4037798"/>
            <a:ext cx="3459745" cy="830997"/>
          </a:xfrm>
          <a:prstGeom prst="rect">
            <a:avLst/>
          </a:prstGeom>
        </p:spPr>
        <p:txBody>
          <a:bodyPr wrap="square">
            <a:spAutoFit/>
          </a:bodyPr>
          <a:lstStyle/>
          <a:p>
            <a:pPr algn="ctr" defTabSz="914377"/>
            <a:r>
              <a:rPr kumimoji="0" lang="ja-JP" altLang="en-US" sz="2400" dirty="0">
                <a:solidFill>
                  <a:srgbClr val="0076CE">
                    <a:lumMod val="60000"/>
                    <a:lumOff val="40000"/>
                  </a:srgbClr>
                </a:solidFill>
                <a:latin typeface="Arial" panose="020B0604020202020204" pitchFamily="34" charset="0"/>
                <a:ea typeface="Meiryo UI" panose="020B0604030504040204" pitchFamily="50" charset="-128"/>
                <a:cs typeface="Arial" charset="0"/>
              </a:rPr>
              <a:t>複数サイトで</a:t>
            </a:r>
            <a:br>
              <a:rPr kumimoji="0" lang="en-US" altLang="ja-JP" sz="2400" dirty="0">
                <a:solidFill>
                  <a:srgbClr val="0076CE">
                    <a:lumMod val="60000"/>
                    <a:lumOff val="40000"/>
                  </a:srgbClr>
                </a:solidFill>
                <a:latin typeface="Arial" panose="020B0604020202020204" pitchFamily="34" charset="0"/>
                <a:ea typeface="Meiryo UI" panose="020B0604030504040204" pitchFamily="50" charset="-128"/>
                <a:cs typeface="Arial" charset="0"/>
              </a:rPr>
            </a:br>
            <a:r>
              <a:rPr kumimoji="0" lang="ja-JP" altLang="en-US" sz="2400" dirty="0">
                <a:solidFill>
                  <a:srgbClr val="0076CE">
                    <a:lumMod val="60000"/>
                    <a:lumOff val="40000"/>
                  </a:srgbClr>
                </a:solidFill>
                <a:latin typeface="Arial" panose="020B0604020202020204" pitchFamily="34" charset="0"/>
                <a:ea typeface="Meiryo UI" panose="020B0604030504040204" pitchFamily="50" charset="-128"/>
                <a:cs typeface="Arial" charset="0"/>
              </a:rPr>
              <a:t>拡張性を確保</a:t>
            </a:r>
          </a:p>
        </p:txBody>
      </p:sp>
      <p:sp>
        <p:nvSpPr>
          <p:cNvPr id="30" name="TextBox 28"/>
          <p:cNvSpPr txBox="1"/>
          <p:nvPr/>
        </p:nvSpPr>
        <p:spPr>
          <a:xfrm>
            <a:off x="4240383" y="5068241"/>
            <a:ext cx="3801725" cy="1288879"/>
          </a:xfrm>
          <a:prstGeom prst="rect">
            <a:avLst/>
          </a:prstGeom>
          <a:noFill/>
        </p:spPr>
        <p:txBody>
          <a:bodyPr wrap="square" rtlCol="0">
            <a:spAutoFit/>
          </a:bodyPr>
          <a:lstStyle/>
          <a:p>
            <a:pPr algn="ctr" defTabSz="914377">
              <a:lnSpc>
                <a:spcPts val="2133"/>
              </a:lnSpc>
              <a:spcAft>
                <a:spcPts val="1067"/>
              </a:spcAft>
              <a:buClr>
                <a:srgbClr val="007DB8"/>
              </a:buClr>
            </a:pPr>
            <a:r>
              <a:rPr kumimoji="0" lang="en-US" sz="2133" dirty="0">
                <a:solidFill>
                  <a:srgbClr val="F2AF00"/>
                </a:solidFill>
                <a:latin typeface="Arial" panose="020B0604020202020204" pitchFamily="34" charset="0"/>
                <a:ea typeface="Meiryo UI" panose="020B0604030504040204" pitchFamily="50" charset="-128"/>
              </a:rPr>
              <a:t>10-55x</a:t>
            </a:r>
            <a:br>
              <a:rPr kumimoji="0" lang="en-US" sz="1867" dirty="0">
                <a:solidFill>
                  <a:srgbClr val="F2AF00"/>
                </a:solidFill>
                <a:latin typeface="Arial" panose="020B0604020202020204" pitchFamily="34" charset="0"/>
                <a:ea typeface="Meiryo UI" panose="020B0604030504040204" pitchFamily="50" charset="-128"/>
              </a:rPr>
            </a:br>
            <a:r>
              <a:rPr kumimoji="0" lang="ja-JP" altLang="en-US" sz="1600" i="1" dirty="0">
                <a:solidFill>
                  <a:srgbClr val="FFFFFF"/>
                </a:solidFill>
                <a:latin typeface="Arial" panose="020B0604020202020204" pitchFamily="34" charset="0"/>
                <a:ea typeface="Meiryo UI" panose="020B0604030504040204" pitchFamily="50" charset="-128"/>
              </a:rPr>
              <a:t>の重複排除率</a:t>
            </a:r>
            <a:endParaRPr kumimoji="0" lang="en-US" sz="1867" i="1" dirty="0">
              <a:solidFill>
                <a:srgbClr val="FFFFFF"/>
              </a:solidFill>
              <a:latin typeface="Arial" panose="020B0604020202020204" pitchFamily="34" charset="0"/>
              <a:ea typeface="Meiryo UI" panose="020B0604030504040204" pitchFamily="50" charset="-128"/>
            </a:endParaRPr>
          </a:p>
          <a:p>
            <a:pPr algn="ctr" defTabSz="914377">
              <a:lnSpc>
                <a:spcPts val="2133"/>
              </a:lnSpc>
              <a:spcAft>
                <a:spcPts val="1067"/>
              </a:spcAft>
              <a:buClr>
                <a:srgbClr val="007DB8"/>
              </a:buClr>
            </a:pPr>
            <a:r>
              <a:rPr kumimoji="0" lang="ja-JP" altLang="en-US" sz="2133" dirty="0">
                <a:solidFill>
                  <a:srgbClr val="F2AF00"/>
                </a:solidFill>
                <a:latin typeface="Arial" panose="020B0604020202020204" pitchFamily="34" charset="0"/>
                <a:ea typeface="Meiryo UI" panose="020B0604030504040204" pitchFamily="50" charset="-128"/>
              </a:rPr>
              <a:t>最大</a:t>
            </a:r>
            <a:r>
              <a:rPr kumimoji="0" lang="mr-IN" sz="2133" dirty="0">
                <a:solidFill>
                  <a:srgbClr val="F2AF00"/>
                </a:solidFill>
                <a:latin typeface="Arial" panose="020B0604020202020204" pitchFamily="34" charset="0"/>
                <a:ea typeface="Meiryo UI" panose="020B0604030504040204" pitchFamily="50" charset="-128"/>
                <a:cs typeface="Mangal" panose="02040503050203030202" pitchFamily="18" charset="0"/>
              </a:rPr>
              <a:t>98%</a:t>
            </a:r>
            <a:br>
              <a:rPr kumimoji="0" lang="en-US" sz="2133" dirty="0">
                <a:solidFill>
                  <a:srgbClr val="F2AF00"/>
                </a:solidFill>
                <a:latin typeface="Arial" panose="020B0604020202020204" pitchFamily="34" charset="0"/>
                <a:ea typeface="Meiryo UI" panose="020B0604030504040204" pitchFamily="50" charset="-128"/>
              </a:rPr>
            </a:br>
            <a:r>
              <a:rPr kumimoji="0" lang="ja-JP" altLang="en-US" sz="1600" i="1" dirty="0">
                <a:solidFill>
                  <a:srgbClr val="FFFFFF"/>
                </a:solidFill>
                <a:latin typeface="Arial" panose="020B0604020202020204" pitchFamily="34" charset="0"/>
                <a:ea typeface="Meiryo UI" panose="020B0604030504040204" pitchFamily="50" charset="-128"/>
              </a:rPr>
              <a:t>のネットワーク帯域削減</a:t>
            </a:r>
            <a:endParaRPr kumimoji="0" lang="en-US" sz="1600" i="1" dirty="0">
              <a:solidFill>
                <a:srgbClr val="FFFFFF"/>
              </a:solidFill>
              <a:latin typeface="Arial" panose="020B0604020202020204" pitchFamily="34" charset="0"/>
              <a:ea typeface="Meiryo UI" panose="020B0604030504040204" pitchFamily="50" charset="-128"/>
            </a:endParaRPr>
          </a:p>
        </p:txBody>
      </p:sp>
      <p:cxnSp>
        <p:nvCxnSpPr>
          <p:cNvPr id="31" name="Straight Connector 29"/>
          <p:cNvCxnSpPr/>
          <p:nvPr/>
        </p:nvCxnSpPr>
        <p:spPr>
          <a:xfrm>
            <a:off x="8161249" y="4985475"/>
            <a:ext cx="2552896" cy="0"/>
          </a:xfrm>
          <a:prstGeom prst="line">
            <a:avLst/>
          </a:prstGeom>
          <a:ln w="12700" cmpd="sng">
            <a:solidFill>
              <a:srgbClr val="FFFFFF">
                <a:alpha val="30000"/>
              </a:srgbClr>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0"/>
          <p:cNvCxnSpPr/>
          <p:nvPr/>
        </p:nvCxnSpPr>
        <p:spPr>
          <a:xfrm>
            <a:off x="4831373" y="4985475"/>
            <a:ext cx="2552896" cy="0"/>
          </a:xfrm>
          <a:prstGeom prst="line">
            <a:avLst/>
          </a:prstGeom>
          <a:ln w="12700" cmpd="sng">
            <a:solidFill>
              <a:srgbClr val="FFFFFF">
                <a:alpha val="30000"/>
              </a:srgbClr>
            </a:solidFill>
          </a:ln>
          <a:effectLst/>
        </p:spPr>
        <p:style>
          <a:lnRef idx="2">
            <a:schemeClr val="accent1"/>
          </a:lnRef>
          <a:fillRef idx="0">
            <a:schemeClr val="accent1"/>
          </a:fillRef>
          <a:effectRef idx="1">
            <a:schemeClr val="accent1"/>
          </a:effectRef>
          <a:fontRef idx="minor">
            <a:schemeClr val="tx1"/>
          </a:fontRef>
        </p:style>
      </p:cxnSp>
      <p:sp>
        <p:nvSpPr>
          <p:cNvPr id="33" name="TextBox 27"/>
          <p:cNvSpPr txBox="1"/>
          <p:nvPr/>
        </p:nvSpPr>
        <p:spPr>
          <a:xfrm>
            <a:off x="7871119" y="5068241"/>
            <a:ext cx="3200008" cy="1285095"/>
          </a:xfrm>
          <a:prstGeom prst="rect">
            <a:avLst/>
          </a:prstGeom>
          <a:noFill/>
        </p:spPr>
        <p:txBody>
          <a:bodyPr wrap="square" rtlCol="0">
            <a:spAutoFit/>
          </a:bodyPr>
          <a:lstStyle/>
          <a:p>
            <a:pPr algn="ctr" defTabSz="914377">
              <a:lnSpc>
                <a:spcPts val="2133"/>
              </a:lnSpc>
              <a:spcAft>
                <a:spcPts val="1067"/>
              </a:spcAft>
              <a:buClr>
                <a:srgbClr val="007DB8"/>
              </a:buClr>
            </a:pPr>
            <a:r>
              <a:rPr kumimoji="0" lang="ja-JP" altLang="en-US" sz="1867" dirty="0">
                <a:solidFill>
                  <a:srgbClr val="F2AF00"/>
                </a:solidFill>
                <a:latin typeface="Arial" panose="020B0604020202020204" pitchFamily="34" charset="0"/>
                <a:ea typeface="Meiryo UI" panose="020B0604030504040204" pitchFamily="50" charset="-128"/>
              </a:rPr>
              <a:t>最大で</a:t>
            </a:r>
            <a:r>
              <a:rPr kumimoji="0" lang="en-US" sz="1867" dirty="0">
                <a:solidFill>
                  <a:srgbClr val="F2AF00"/>
                </a:solidFill>
                <a:latin typeface="Arial" panose="020B0604020202020204" pitchFamily="34" charset="0"/>
                <a:ea typeface="Meiryo UI" panose="020B0604030504040204" pitchFamily="50" charset="-128"/>
              </a:rPr>
              <a:t>4.8PB</a:t>
            </a:r>
            <a:r>
              <a:rPr kumimoji="0" lang="ja-JP" altLang="en-US" sz="1867" dirty="0">
                <a:solidFill>
                  <a:srgbClr val="F2AF00"/>
                </a:solidFill>
                <a:latin typeface="Arial" panose="020B0604020202020204" pitchFamily="34" charset="0"/>
                <a:ea typeface="Meiryo UI" panose="020B0604030504040204" pitchFamily="50" charset="-128"/>
              </a:rPr>
              <a:t>を保護</a:t>
            </a:r>
            <a:r>
              <a:rPr kumimoji="0" lang="en-US" sz="1867" dirty="0">
                <a:solidFill>
                  <a:srgbClr val="F2AF00"/>
                </a:solidFill>
                <a:latin typeface="Arial" panose="020B0604020202020204" pitchFamily="34" charset="0"/>
                <a:ea typeface="Meiryo UI" panose="020B0604030504040204" pitchFamily="50" charset="-128"/>
              </a:rPr>
              <a:t> </a:t>
            </a:r>
            <a:br>
              <a:rPr kumimoji="0" lang="en-US" sz="1600" dirty="0">
                <a:solidFill>
                  <a:srgbClr val="F2AF00"/>
                </a:solidFill>
                <a:latin typeface="Arial" panose="020B0604020202020204" pitchFamily="34" charset="0"/>
                <a:ea typeface="Meiryo UI" panose="020B0604030504040204" pitchFamily="50" charset="-128"/>
              </a:rPr>
            </a:br>
            <a:r>
              <a:rPr kumimoji="0" lang="ja-JP" altLang="en-US" sz="1467" i="1" dirty="0">
                <a:solidFill>
                  <a:srgbClr val="FFFFFF"/>
                </a:solidFill>
                <a:latin typeface="Arial" panose="020B0604020202020204" pitchFamily="34" charset="0"/>
                <a:ea typeface="Meiryo UI" panose="020B0604030504040204" pitchFamily="50" charset="-128"/>
              </a:rPr>
              <a:t>クラウドを活用した最大論理容量</a:t>
            </a:r>
            <a:endParaRPr kumimoji="0" lang="en-US" sz="1467" i="1" dirty="0">
              <a:solidFill>
                <a:srgbClr val="FFFFFF"/>
              </a:solidFill>
              <a:latin typeface="Arial" panose="020B0604020202020204" pitchFamily="34" charset="0"/>
              <a:ea typeface="Meiryo UI" panose="020B0604030504040204" pitchFamily="50" charset="-128"/>
            </a:endParaRPr>
          </a:p>
          <a:p>
            <a:pPr algn="ctr" defTabSz="914377">
              <a:lnSpc>
                <a:spcPts val="2133"/>
              </a:lnSpc>
              <a:spcAft>
                <a:spcPts val="1067"/>
              </a:spcAft>
              <a:buClr>
                <a:srgbClr val="007DB8"/>
              </a:buClr>
            </a:pPr>
            <a:r>
              <a:rPr kumimoji="0" lang="ja-JP" altLang="en-US" sz="1867" dirty="0">
                <a:solidFill>
                  <a:srgbClr val="FFAF00"/>
                </a:solidFill>
                <a:latin typeface="Arial" panose="020B0604020202020204" pitchFamily="34" charset="0"/>
                <a:ea typeface="Meiryo UI" panose="020B0604030504040204" pitchFamily="50" charset="-128"/>
              </a:rPr>
              <a:t>クラウドへの長期保管と</a:t>
            </a:r>
            <a:r>
              <a:rPr kumimoji="0" lang="en-US" altLang="ja-JP" sz="1867" dirty="0">
                <a:solidFill>
                  <a:srgbClr val="FFAF00"/>
                </a:solidFill>
                <a:latin typeface="Arial" panose="020B0604020202020204" pitchFamily="34" charset="0"/>
                <a:ea typeface="Meiryo UI" panose="020B0604030504040204" pitchFamily="50" charset="-128"/>
              </a:rPr>
              <a:t>DR</a:t>
            </a:r>
            <a:br>
              <a:rPr kumimoji="0" lang="en-US" sz="2400" dirty="0">
                <a:solidFill>
                  <a:srgbClr val="007DB8">
                    <a:lumMod val="60000"/>
                    <a:lumOff val="40000"/>
                  </a:srgbClr>
                </a:solidFill>
                <a:latin typeface="Arial" panose="020B0604020202020204" pitchFamily="34" charset="0"/>
                <a:ea typeface="Meiryo UI" panose="020B0604030504040204" pitchFamily="50" charset="-128"/>
              </a:rPr>
            </a:br>
            <a:r>
              <a:rPr kumimoji="0" lang="ja-JP" altLang="en-US" sz="1467" i="1" dirty="0">
                <a:solidFill>
                  <a:srgbClr val="FFFFFF"/>
                </a:solidFill>
                <a:latin typeface="Arial" panose="020B0604020202020204" pitchFamily="34" charset="0"/>
                <a:ea typeface="Meiryo UI" panose="020B0604030504040204" pitchFamily="50" charset="-128"/>
              </a:rPr>
              <a:t>最新のオプション機能にも対応</a:t>
            </a:r>
            <a:endParaRPr kumimoji="0" lang="en-US" sz="1467" i="1" dirty="0">
              <a:solidFill>
                <a:srgbClr val="FFFFFF"/>
              </a:solidFill>
              <a:latin typeface="Arial" panose="020B0604020202020204" pitchFamily="34" charset="0"/>
              <a:ea typeface="Meiryo UI" panose="020B0604030504040204" pitchFamily="50" charset="-128"/>
            </a:endParaRPr>
          </a:p>
        </p:txBody>
      </p:sp>
      <p:sp>
        <p:nvSpPr>
          <p:cNvPr id="38" name="TextBox 28"/>
          <p:cNvSpPr txBox="1"/>
          <p:nvPr/>
        </p:nvSpPr>
        <p:spPr>
          <a:xfrm>
            <a:off x="831235" y="5068240"/>
            <a:ext cx="3801725" cy="1558183"/>
          </a:xfrm>
          <a:prstGeom prst="rect">
            <a:avLst/>
          </a:prstGeom>
          <a:noFill/>
        </p:spPr>
        <p:txBody>
          <a:bodyPr wrap="square" rtlCol="0">
            <a:spAutoFit/>
          </a:bodyPr>
          <a:lstStyle/>
          <a:p>
            <a:pPr algn="ctr" defTabSz="914377">
              <a:lnSpc>
                <a:spcPts val="2133"/>
              </a:lnSpc>
              <a:spcAft>
                <a:spcPts val="1067"/>
              </a:spcAft>
              <a:buClr>
                <a:srgbClr val="007DB8"/>
              </a:buClr>
            </a:pPr>
            <a:r>
              <a:rPr kumimoji="0" lang="en-US" altLang="ja-JP" sz="2133" dirty="0">
                <a:solidFill>
                  <a:srgbClr val="F2AF00"/>
                </a:solidFill>
                <a:latin typeface="Arial" panose="020B0604020202020204" pitchFamily="34" charset="0"/>
                <a:ea typeface="Meiryo UI" panose="020B0604030504040204" pitchFamily="50" charset="-128"/>
              </a:rPr>
              <a:t>2U</a:t>
            </a:r>
            <a:r>
              <a:rPr kumimoji="0" lang="ja-JP" altLang="en-US" sz="2133" dirty="0">
                <a:solidFill>
                  <a:srgbClr val="F2AF00"/>
                </a:solidFill>
                <a:latin typeface="Arial" panose="020B0604020202020204" pitchFamily="34" charset="0"/>
                <a:ea typeface="Meiryo UI" panose="020B0604030504040204" pitchFamily="50" charset="-128"/>
              </a:rPr>
              <a:t>のフォームファクター</a:t>
            </a:r>
            <a:br>
              <a:rPr kumimoji="0" lang="en-US" sz="1867" dirty="0">
                <a:solidFill>
                  <a:srgbClr val="F2AF00"/>
                </a:solidFill>
                <a:latin typeface="Arial" panose="020B0604020202020204" pitchFamily="34" charset="0"/>
                <a:ea typeface="Meiryo UI" panose="020B0604030504040204" pitchFamily="50" charset="-128"/>
              </a:rPr>
            </a:br>
            <a:r>
              <a:rPr kumimoji="0" lang="ja-JP" altLang="en-US" sz="1600" i="1" dirty="0">
                <a:solidFill>
                  <a:srgbClr val="FFFFFF"/>
                </a:solidFill>
                <a:latin typeface="Arial" panose="020B0604020202020204" pitchFamily="34" charset="0"/>
                <a:ea typeface="Meiryo UI" panose="020B0604030504040204" pitchFamily="50" charset="-128"/>
              </a:rPr>
              <a:t>中小規模・遠隔支店</a:t>
            </a:r>
            <a:r>
              <a:rPr kumimoji="0" lang="en-US" altLang="ja-JP" sz="1600" i="1" dirty="0">
                <a:solidFill>
                  <a:srgbClr val="FFFFFF"/>
                </a:solidFill>
                <a:latin typeface="Arial" panose="020B0604020202020204" pitchFamily="34" charset="0"/>
                <a:ea typeface="Meiryo UI" panose="020B0604030504040204" pitchFamily="50" charset="-128"/>
              </a:rPr>
              <a:t>/</a:t>
            </a:r>
            <a:r>
              <a:rPr kumimoji="0" lang="ja-JP" altLang="en-US" sz="1600" i="1" dirty="0">
                <a:solidFill>
                  <a:srgbClr val="FFFFFF"/>
                </a:solidFill>
                <a:latin typeface="Arial" panose="020B0604020202020204" pitchFamily="34" charset="0"/>
                <a:ea typeface="Meiryo UI" panose="020B0604030504040204" pitchFamily="50" charset="-128"/>
              </a:rPr>
              <a:t>拠点に最適化</a:t>
            </a:r>
            <a:endParaRPr kumimoji="0" lang="en-US" sz="1867" i="1" dirty="0">
              <a:solidFill>
                <a:srgbClr val="FFFFFF"/>
              </a:solidFill>
              <a:latin typeface="Arial" panose="020B0604020202020204" pitchFamily="34" charset="0"/>
              <a:ea typeface="Meiryo UI" panose="020B0604030504040204" pitchFamily="50" charset="-128"/>
            </a:endParaRPr>
          </a:p>
          <a:p>
            <a:pPr algn="ctr" defTabSz="914377">
              <a:lnSpc>
                <a:spcPts val="2133"/>
              </a:lnSpc>
              <a:spcAft>
                <a:spcPts val="1067"/>
              </a:spcAft>
              <a:buClr>
                <a:srgbClr val="007DB8"/>
              </a:buClr>
            </a:pPr>
            <a:r>
              <a:rPr kumimoji="0" lang="ja-JP" altLang="en-US" sz="2133" dirty="0">
                <a:solidFill>
                  <a:srgbClr val="F2AF00"/>
                </a:solidFill>
                <a:latin typeface="Arial" panose="020B0604020202020204" pitchFamily="34" charset="0"/>
                <a:ea typeface="Meiryo UI" panose="020B0604030504040204" pitchFamily="50" charset="-128"/>
              </a:rPr>
              <a:t>基本機能はそのまま</a:t>
            </a:r>
            <a:br>
              <a:rPr kumimoji="0" lang="en-US" sz="2133" dirty="0">
                <a:solidFill>
                  <a:srgbClr val="F2AF00"/>
                </a:solidFill>
                <a:latin typeface="Arial" panose="020B0604020202020204" pitchFamily="34" charset="0"/>
                <a:ea typeface="Meiryo UI" panose="020B0604030504040204" pitchFamily="50" charset="-128"/>
              </a:rPr>
            </a:br>
            <a:r>
              <a:rPr kumimoji="0" lang="ja-JP" altLang="en-US" sz="1600" i="1" dirty="0">
                <a:solidFill>
                  <a:srgbClr val="FFFFFF"/>
                </a:solidFill>
                <a:latin typeface="Arial" panose="020B0604020202020204" pitchFamily="34" charset="0"/>
                <a:ea typeface="Meiryo UI" panose="020B0604030504040204" pitchFamily="50" charset="-128"/>
              </a:rPr>
              <a:t>他モデルと変わらない豊富な機能と</a:t>
            </a:r>
            <a:br>
              <a:rPr kumimoji="0" lang="ja-JP" altLang="en-US" sz="1600" i="1" dirty="0">
                <a:solidFill>
                  <a:srgbClr val="FFFFFF"/>
                </a:solidFill>
                <a:latin typeface="Arial" panose="020B0604020202020204" pitchFamily="34" charset="0"/>
                <a:ea typeface="Meiryo UI" panose="020B0604030504040204" pitchFamily="50" charset="-128"/>
              </a:rPr>
            </a:br>
            <a:r>
              <a:rPr kumimoji="0" lang="ja-JP" altLang="en-US" sz="1600" i="1" dirty="0">
                <a:solidFill>
                  <a:srgbClr val="FFFFFF"/>
                </a:solidFill>
                <a:latin typeface="Arial" panose="020B0604020202020204" pitchFamily="34" charset="0"/>
                <a:ea typeface="Meiryo UI" panose="020B0604030504040204" pitchFamily="50" charset="-128"/>
              </a:rPr>
              <a:t>アプリケーション・エコシステム</a:t>
            </a:r>
            <a:endParaRPr kumimoji="0" lang="en-US" sz="1600" i="1" dirty="0">
              <a:solidFill>
                <a:srgbClr val="FFFFFF"/>
              </a:solidFill>
              <a:latin typeface="Arial" panose="020B0604020202020204" pitchFamily="34" charset="0"/>
              <a:ea typeface="Meiryo UI" panose="020B0604030504040204" pitchFamily="50" charset="-128"/>
            </a:endParaRPr>
          </a:p>
        </p:txBody>
      </p:sp>
      <p:pic>
        <p:nvPicPr>
          <p:cNvPr id="21" name="Picture 4">
            <a:extLst>
              <a:ext uri="{FF2B5EF4-FFF2-40B4-BE49-F238E27FC236}">
                <a16:creationId xmlns:a16="http://schemas.microsoft.com/office/drawing/2014/main" id="{5CCD8F31-9849-40B8-8FB6-47DAAA34C2F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403079" y="6451744"/>
            <a:ext cx="1438656" cy="187024"/>
          </a:xfrm>
          <a:prstGeom prst="rect">
            <a:avLst/>
          </a:prstGeom>
        </p:spPr>
      </p:pic>
      <p:pic>
        <p:nvPicPr>
          <p:cNvPr id="26" name="Picture 26">
            <a:extLst>
              <a:ext uri="{FF2B5EF4-FFF2-40B4-BE49-F238E27FC236}">
                <a16:creationId xmlns:a16="http://schemas.microsoft.com/office/drawing/2014/main" id="{79A7C1E0-0D02-4F2E-AFF6-62F1DE8BCA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853936" y="1800056"/>
            <a:ext cx="6430536" cy="2900952"/>
          </a:xfrm>
          <a:prstGeom prst="rect">
            <a:avLst/>
          </a:prstGeom>
        </p:spPr>
      </p:pic>
      <p:sp>
        <p:nvSpPr>
          <p:cNvPr id="36" name="TextBox 19">
            <a:extLst>
              <a:ext uri="{FF2B5EF4-FFF2-40B4-BE49-F238E27FC236}">
                <a16:creationId xmlns:a16="http://schemas.microsoft.com/office/drawing/2014/main" id="{E6406476-B29E-4A2D-BB92-4CBB841A1610}"/>
              </a:ext>
            </a:extLst>
          </p:cNvPr>
          <p:cNvSpPr txBox="1"/>
          <p:nvPr/>
        </p:nvSpPr>
        <p:spPr>
          <a:xfrm>
            <a:off x="5198058" y="6697379"/>
            <a:ext cx="48090" cy="92398"/>
          </a:xfrm>
          <a:prstGeom prst="rect">
            <a:avLst/>
          </a:prstGeom>
        </p:spPr>
        <p:txBody>
          <a:bodyPr vert="horz" wrap="none" lIns="0" tIns="0" rIns="0" bIns="0" rtlCol="0" anchor="ctr" anchorCtr="0">
            <a:spAutoFit/>
          </a:bodyPr>
          <a:ls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a:lstStyle>
          <a:p>
            <a:pPr algn="r" defTabSz="914377">
              <a:lnSpc>
                <a:spcPct val="90000"/>
              </a:lnSpc>
              <a:buClr>
                <a:srgbClr val="0076CE"/>
              </a:buClr>
            </a:pPr>
            <a:fld id="{58EC7406-F4CC-4ABF-902E-2AF4E70E5C0F}" type="slidenum">
              <a:rPr kumimoji="0" lang="en-US" sz="667">
                <a:solidFill>
                  <a:srgbClr val="808080"/>
                </a:solidFill>
                <a:latin typeface="Arial" panose="020B0604020202020204" pitchFamily="34" charset="0"/>
              </a:rPr>
              <a:pPr algn="r" defTabSz="914377">
                <a:lnSpc>
                  <a:spcPct val="90000"/>
                </a:lnSpc>
                <a:buClr>
                  <a:srgbClr val="0076CE"/>
                </a:buClr>
              </a:pPr>
              <a:t>9</a:t>
            </a:fld>
            <a:endParaRPr kumimoji="0" lang="en-US" sz="667" dirty="0" err="1">
              <a:solidFill>
                <a:srgbClr val="808080"/>
              </a:solidFill>
              <a:latin typeface="Arial" panose="020B0604020202020204" pitchFamily="34" charset="0"/>
            </a:endParaRPr>
          </a:p>
        </p:txBody>
      </p:sp>
    </p:spTree>
    <p:extLst>
      <p:ext uri="{BB962C8B-B14F-4D97-AF65-F5344CB8AC3E}">
        <p14:creationId xmlns:p14="http://schemas.microsoft.com/office/powerpoint/2010/main" val="1488695431"/>
      </p:ext>
    </p:extLst>
  </p:cSld>
  <p:clrMapOvr>
    <a:masterClrMapping/>
  </p:clrMapOvr>
  <mc:AlternateContent xmlns:mc="http://schemas.openxmlformats.org/markup-compatibility/2006" xmlns:p14="http://schemas.microsoft.com/office/powerpoint/2010/main">
    <mc:Choice Requires="p14">
      <p:transition spd="slow" p14:dur="1500">
        <p:fade/>
      </p:transition>
    </mc:Choice>
    <mc:Fallback xmlns:p15="http://schemas.microsoft.com/office/powerpoint/2012/main" xmlns="">
      <p:transition spd="slow">
        <p:fade/>
      </p:transition>
    </mc:Fallback>
  </mc:AlternateContent>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021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P-18501_2020_ppt_template_v2.potx" id="{8EE0A804-4CB6-44EA-A4B4-C7D1EB27F55F}" vid="{F7FFB47B-E2F5-4219-83D1-256A9C18175C}"/>
    </a:ext>
  </a:extLst>
</a:theme>
</file>

<file path=ppt/theme/theme3.xml><?xml version="1.0" encoding="utf-8"?>
<a:theme xmlns:a="http://schemas.openxmlformats.org/drawingml/2006/main" name="2020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カスタムフォントRev2">
      <a:majorFont>
        <a:latin typeface="Arial"/>
        <a:ea typeface="Meiryo UI"/>
        <a:cs typeface=""/>
      </a:majorFont>
      <a:minorFont>
        <a:latin typeface="Arial"/>
        <a:ea typeface="Meiryo UI"/>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kumimoji="1" sz="1800" dirty="0"/>
        </a:defPPr>
      </a:lstStyle>
    </a:txDef>
  </a:objectDefaults>
  <a:extraClrSchemeLst/>
  <a:extLst>
    <a:ext uri="{05A4C25C-085E-4340-85A3-A5531E510DB2}">
      <thm15:themeFamily xmlns:thm15="http://schemas.microsoft.com/office/thememl/2012/main" name="Presentation1" id="{2163C19A-6F97-46CB-A4DB-209EE5FF66DF}" vid="{2F638D69-5682-46F6-ADFA-49F8A93586E6}"/>
    </a:ext>
  </a:extLst>
</a:theme>
</file>

<file path=ppt/theme/theme4.xml><?xml version="1.0" encoding="utf-8"?>
<a:theme xmlns:a="http://schemas.openxmlformats.org/drawingml/2006/main" name="1_2021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Meiryo UI + Arial">
      <a:majorFont>
        <a:latin typeface="Arial"/>
        <a:ea typeface="Meiryo UI"/>
        <a:cs typeface=""/>
      </a:majorFont>
      <a:minorFont>
        <a:latin typeface="Arial"/>
        <a:ea typeface="Meiryo UI"/>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Presentation4" id="{B926F35C-BB37-4821-A4D0-CAC37258F685}" vid="{560F620D-16F1-4395-BAE6-EF7469436159}"/>
    </a:ext>
  </a:extLst>
</a:theme>
</file>

<file path=ppt/theme/theme5.xml><?xml version="1.0" encoding="utf-8"?>
<a:theme xmlns:a="http://schemas.openxmlformats.org/drawingml/2006/main" name="1_2016_DellEMC_ppt_template">
  <a:themeElements>
    <a:clrScheme name="DellTech, Dell, &amp; DellEMC">
      <a:dk1>
        <a:srgbClr val="000000"/>
      </a:dk1>
      <a:lt1>
        <a:srgbClr val="444444"/>
      </a:lt1>
      <a:dk2>
        <a:srgbClr val="007DB8"/>
      </a:dk2>
      <a:lt2>
        <a:srgbClr val="FFFFFF"/>
      </a:lt2>
      <a:accent1>
        <a:srgbClr val="007DB8"/>
      </a:accent1>
      <a:accent2>
        <a:srgbClr val="6EA204"/>
      </a:accent2>
      <a:accent3>
        <a:srgbClr val="F2AF00"/>
      </a:accent3>
      <a:accent4>
        <a:srgbClr val="EE6411"/>
      </a:accent4>
      <a:accent5>
        <a:srgbClr val="5482AB"/>
      </a:accent5>
      <a:accent6>
        <a:srgbClr val="6E2585"/>
      </a:accent6>
      <a:hlink>
        <a:srgbClr val="007DB8"/>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cmpd="sng">
          <a:noFill/>
        </a:ln>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lnDef>
      <a:spPr>
        <a:ln w="12700" cmpd="sng">
          <a:solidFill>
            <a:srgbClr val="000000"/>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spcBef>
            <a:spcPts val="0"/>
          </a:spcBef>
          <a:spcAft>
            <a:spcPts val="0"/>
          </a:spcAft>
          <a:buClr>
            <a:schemeClr val="bg1"/>
          </a:buClr>
          <a:defRPr sz="1400" dirty="0" err="1" smtClean="0">
            <a:solidFill>
              <a:schemeClr val="bg2"/>
            </a:solidFill>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DellEMC_PPT_Template_16x9" id="{B8B5C6D0-E3FF-4310-9DCF-1B14F86F2E69}" vid="{627FB30F-31F4-4FBE-8A3A-F7BC81DAC0BD}"/>
    </a:ext>
  </a:extLst>
</a:theme>
</file>

<file path=ppt/theme/theme6.xml><?xml version="1.0" encoding="utf-8"?>
<a:theme xmlns:a="http://schemas.openxmlformats.org/drawingml/2006/main" name="1_2020 Dell Tech template">
  <a:themeElements>
    <a:clrScheme name="Dell New VID">
      <a:dk1>
        <a:srgbClr val="444444"/>
      </a:dk1>
      <a:lt1>
        <a:srgbClr val="0076CE"/>
      </a:lt1>
      <a:dk2>
        <a:srgbClr val="FFFFFF"/>
      </a:dk2>
      <a:lt2>
        <a:srgbClr val="000000"/>
      </a:lt2>
      <a:accent1>
        <a:srgbClr val="00447C"/>
      </a:accent1>
      <a:accent2>
        <a:srgbClr val="6EA204"/>
      </a:accent2>
      <a:accent3>
        <a:srgbClr val="F2AF00"/>
      </a:accent3>
      <a:accent4>
        <a:srgbClr val="EE6411"/>
      </a:accent4>
      <a:accent5>
        <a:srgbClr val="CE1126"/>
      </a:accent5>
      <a:accent6>
        <a:srgbClr val="41B6E6"/>
      </a:accent6>
      <a:hlink>
        <a:srgbClr val="0076CE"/>
      </a:hlink>
      <a:folHlink>
        <a:srgbClr val="6E2585"/>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w="12700">
          <a:solidFill>
            <a:schemeClr val="bg2"/>
          </a:solidFill>
        </a:ln>
      </a:spPr>
      <a:bodyPr rtlCol="0" anchor="ctr"/>
      <a:lstStyle>
        <a:defPPr algn="ctr">
          <a:defRPr sz="1200" dirty="0"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ctr">
          <a:defRPr sz="1800" dirty="0" smtClean="0"/>
        </a:defPPr>
      </a:lstStyle>
    </a:txDef>
  </a:objectDefaults>
  <a:extraClrSchemeLst/>
  <a:extLst>
    <a:ext uri="{05A4C25C-085E-4340-85A3-A5531E510DB2}">
      <thm15:themeFamily xmlns:thm15="http://schemas.microsoft.com/office/thememl/2012/main" name="2020 Dell Technologies PPT Template" id="{CE2A9F27-DA32-4238-859B-E48B3E8E7962}" vid="{522D2080-B2B9-45D5-879A-C9EAE48EF252}"/>
    </a:ext>
  </a:extLst>
</a:theme>
</file>

<file path=ppt/theme/theme7.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11243</TotalTime>
  <Words>7759</Words>
  <Application>Microsoft Office PowerPoint</Application>
  <PresentationFormat>ワイド画面</PresentationFormat>
  <Paragraphs>1180</Paragraphs>
  <Slides>67</Slides>
  <Notes>44</Notes>
  <HiddenSlides>0</HiddenSlides>
  <MMClips>0</MMClips>
  <ScaleCrop>false</ScaleCrop>
  <HeadingPairs>
    <vt:vector size="6" baseType="variant">
      <vt:variant>
        <vt:lpstr>使用されているフォント</vt:lpstr>
      </vt:variant>
      <vt:variant>
        <vt:i4>15</vt:i4>
      </vt:variant>
      <vt:variant>
        <vt:lpstr>テーマ</vt:lpstr>
      </vt:variant>
      <vt:variant>
        <vt:i4>6</vt:i4>
      </vt:variant>
      <vt:variant>
        <vt:lpstr>スライド タイトル</vt:lpstr>
      </vt:variant>
      <vt:variant>
        <vt:i4>67</vt:i4>
      </vt:variant>
    </vt:vector>
  </HeadingPairs>
  <TitlesOfParts>
    <vt:vector size="88" baseType="lpstr">
      <vt:lpstr>Architects Daughter</vt:lpstr>
      <vt:lpstr>Meiryo UI</vt:lpstr>
      <vt:lpstr>Museo For Dell 300</vt:lpstr>
      <vt:lpstr>Museo Sans For Dell</vt:lpstr>
      <vt:lpstr>Roboto-Regular</vt:lpstr>
      <vt:lpstr>メイリオ</vt:lpstr>
      <vt:lpstr>游ゴシック</vt:lpstr>
      <vt:lpstr>游ゴシック Light</vt:lpstr>
      <vt:lpstr>Arial</vt:lpstr>
      <vt:lpstr>Arial Black</vt:lpstr>
      <vt:lpstr>Calibri</vt:lpstr>
      <vt:lpstr>Courier New</vt:lpstr>
      <vt:lpstr>Roboto</vt:lpstr>
      <vt:lpstr>Wingdings</vt:lpstr>
      <vt:lpstr>Wingdings 3</vt:lpstr>
      <vt:lpstr>Office テーマ</vt:lpstr>
      <vt:lpstr>2021 Dell Tech template</vt:lpstr>
      <vt:lpstr>2020 Dell Tech template</vt:lpstr>
      <vt:lpstr>1_2021 Dell Tech template</vt:lpstr>
      <vt:lpstr>1_2016_DellEMC_ppt_template</vt:lpstr>
      <vt:lpstr>1_2020 Dell Tech template</vt:lpstr>
      <vt:lpstr>PowerProtect DD </vt:lpstr>
      <vt:lpstr>ご注意事項 </vt:lpstr>
      <vt:lpstr>バックアップによる課題はいろいろ・・・</vt:lpstr>
      <vt:lpstr>バックアップによる課題をいろいろ解決</vt:lpstr>
      <vt:lpstr>PowerProtect DD</vt:lpstr>
      <vt:lpstr>エントリークラスからハイエンドまでお客様の規模に併せてベストチョイス</vt:lpstr>
      <vt:lpstr>包括的な PowerProtect DD ポートフォリオ</vt:lpstr>
      <vt:lpstr>PowerProtect DD3300 概要</vt:lpstr>
      <vt:lpstr>PowerPoint プレゼンテーション</vt:lpstr>
      <vt:lpstr>PowerPoint プレゼンテーション</vt:lpstr>
      <vt:lpstr>PowerPoint プレゼンテーション</vt:lpstr>
      <vt:lpstr>旧モデル DD2200との比較</vt:lpstr>
      <vt:lpstr>PowerPoint プレゼンテーション</vt:lpstr>
      <vt:lpstr>Legacy DD2200 vs PowerProtect DD3300</vt:lpstr>
      <vt:lpstr>ソフトウェア機能</vt:lpstr>
      <vt:lpstr>各モデルの制限事項</vt:lpstr>
      <vt:lpstr>DD3300基本スペック・仕様</vt:lpstr>
      <vt:lpstr>PowerPoint プレゼンテーション</vt:lpstr>
      <vt:lpstr>DD3300 - 物理スペック</vt:lpstr>
      <vt:lpstr>DD3300 - 正面および背面図</vt:lpstr>
      <vt:lpstr>DD3300 – ストレージ　/　スロット搭載イメージ</vt:lpstr>
      <vt:lpstr>DD3300 - アップグレードパス</vt:lpstr>
      <vt:lpstr>PowerProtect DDの技術</vt:lpstr>
      <vt:lpstr>重複排除バックアップで課題解決</vt:lpstr>
      <vt:lpstr>すべての重複排除が同じではありません</vt:lpstr>
      <vt:lpstr>DD Boost概要</vt:lpstr>
      <vt:lpstr>何を分散処理するか？</vt:lpstr>
      <vt:lpstr>何を分散処理するか？</vt:lpstr>
      <vt:lpstr>DD Boostのエコシステム</vt:lpstr>
      <vt:lpstr>DD 仮想テープ ライブラリ</vt:lpstr>
      <vt:lpstr>VTL構成およびBoost over Fiber構成提案時の注意事項</vt:lpstr>
      <vt:lpstr>Cloud Tier</vt:lpstr>
      <vt:lpstr>DD Encryption の特徴</vt:lpstr>
      <vt:lpstr>DD Retention Lock</vt:lpstr>
      <vt:lpstr>DD Retention Lock　–注意事項とソフト比較-</vt:lpstr>
      <vt:lpstr>格納データの改ざん防止機能</vt:lpstr>
      <vt:lpstr>災害対策コストを最小化</vt:lpstr>
      <vt:lpstr>レプリケーショントポロジー</vt:lpstr>
      <vt:lpstr>製品選定のポイント</vt:lpstr>
      <vt:lpstr>製品選定のポイント</vt:lpstr>
      <vt:lpstr>データ種別による一般的な重複排除効果</vt:lpstr>
      <vt:lpstr>導入サービスについて</vt:lpstr>
      <vt:lpstr>導入サービス　-作業スコープ- [DD3300]</vt:lpstr>
      <vt:lpstr>保守/サポートについて</vt:lpstr>
      <vt:lpstr>サポートレベル</vt:lpstr>
      <vt:lpstr>リモートサポートの活用しましょ～</vt:lpstr>
      <vt:lpstr>活用ツール　/　サイト紹介</vt:lpstr>
      <vt:lpstr>情報ガイドステーション</vt:lpstr>
      <vt:lpstr>情報ガイドステーション　-Partner Technical Portal-</vt:lpstr>
      <vt:lpstr>Solution Builder</vt:lpstr>
      <vt:lpstr>DD3300 コンパティビリティの確認方法　</vt:lpstr>
      <vt:lpstr>コミュニティの活用 -ストレージ コミュニティ-</vt:lpstr>
      <vt:lpstr>Appendix</vt:lpstr>
      <vt:lpstr>PowerProtect DD3300 導入ガイド</vt:lpstr>
      <vt:lpstr>PowerProtect DD3300 導入ガイド</vt:lpstr>
      <vt:lpstr>PowerPoint プレゼンテーション</vt:lpstr>
      <vt:lpstr>PowerProtect DD Virtual Editionを導入してみよ～</vt:lpstr>
      <vt:lpstr>PowerProtect DD Virtual Editionを導入してみよ～</vt:lpstr>
      <vt:lpstr>PowerProtect DD Virtual Editionを導入してみよ～</vt:lpstr>
      <vt:lpstr>PowerProtect DD Virtual Editionを導入してみよ～</vt:lpstr>
      <vt:lpstr>DDVE on PowerEdge Server</vt:lpstr>
      <vt:lpstr>PowerPoint プレゼンテーション</vt:lpstr>
      <vt:lpstr>PowerProtect DD Virtual Edition</vt:lpstr>
      <vt:lpstr>PowerProtect DD Virtual Edition</vt:lpstr>
      <vt:lpstr>PowerProtect DD Virtual Editionの機能</vt:lpstr>
      <vt:lpstr>PowerProtect DD Virtual Edition</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DD3300_proposal_configuration_Guide_rev5.2</dc:title>
  <dc:creator>Kawaguchi, Tadashi</dc:creator>
  <cp:lastModifiedBy>Kawaguchi, Tadashi</cp:lastModifiedBy>
  <cp:revision>75</cp:revision>
  <dcterms:created xsi:type="dcterms:W3CDTF">2021-11-29T07:25:40Z</dcterms:created>
  <dcterms:modified xsi:type="dcterms:W3CDTF">2022-04-06T07:35:04Z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ad3be33-4108-4738-9e07-d8656a181486_Enabled">
    <vt:lpwstr>true</vt:lpwstr>
  </property>
  <property fmtid="{D5CDD505-2E9C-101B-9397-08002B2CF9AE}" pid="3" name="MSIP_Label_dad3be33-4108-4738-9e07-d8656a181486_SetDate">
    <vt:lpwstr>2022-03-28T08:37:16Z</vt:lpwstr>
  </property>
  <property fmtid="{D5CDD505-2E9C-101B-9397-08002B2CF9AE}" pid="4" name="MSIP_Label_dad3be33-4108-4738-9e07-d8656a181486_Method">
    <vt:lpwstr>Privileged</vt:lpwstr>
  </property>
  <property fmtid="{D5CDD505-2E9C-101B-9397-08002B2CF9AE}" pid="5" name="MSIP_Label_dad3be33-4108-4738-9e07-d8656a181486_Name">
    <vt:lpwstr>Public No Visual Label</vt:lpwstr>
  </property>
  <property fmtid="{D5CDD505-2E9C-101B-9397-08002B2CF9AE}" pid="6" name="MSIP_Label_dad3be33-4108-4738-9e07-d8656a181486_SiteId">
    <vt:lpwstr>945c199a-83a2-4e80-9f8c-5a91be5752dd</vt:lpwstr>
  </property>
  <property fmtid="{D5CDD505-2E9C-101B-9397-08002B2CF9AE}" pid="7" name="MSIP_Label_dad3be33-4108-4738-9e07-d8656a181486_ActionId">
    <vt:lpwstr>0766ceb6-f3e0-4fd2-8ee1-0b28f4f90083</vt:lpwstr>
  </property>
  <property fmtid="{D5CDD505-2E9C-101B-9397-08002B2CF9AE}" pid="8" name="MSIP_Label_dad3be33-4108-4738-9e07-d8656a181486_ContentBits">
    <vt:lpwstr>0</vt:lpwstr>
  </property>
</Properties>
</file>